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2" r:id="rId6"/>
    <p:sldId id="263" r:id="rId7"/>
    <p:sldId id="264" r:id="rId8"/>
    <p:sldId id="265" r:id="rId9"/>
    <p:sldId id="259" r:id="rId10"/>
    <p:sldId id="267" r:id="rId11"/>
    <p:sldId id="270" r:id="rId12"/>
    <p:sldId id="268" r:id="rId13"/>
    <p:sldId id="269" r:id="rId14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88" autoAdjust="0"/>
    <p:restoredTop sz="86414" autoAdjust="0"/>
  </p:normalViewPr>
  <p:slideViewPr>
    <p:cSldViewPr>
      <p:cViewPr>
        <p:scale>
          <a:sx n="130" d="100"/>
          <a:sy n="130" d="100"/>
        </p:scale>
        <p:origin x="1104" y="-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0F7BC-2B65-443C-A1A9-8842067A0B3C}" type="datetimeFigureOut">
              <a:rPr lang="de-CH" smtClean="0"/>
              <a:pPr/>
              <a:t>10.05.2017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A846-88B1-43E4-AE9E-79E461D817E3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0F7BC-2B65-443C-A1A9-8842067A0B3C}" type="datetimeFigureOut">
              <a:rPr lang="de-CH" smtClean="0"/>
              <a:pPr/>
              <a:t>10.05.2017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A846-88B1-43E4-AE9E-79E461D817E3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0F7BC-2B65-443C-A1A9-8842067A0B3C}" type="datetimeFigureOut">
              <a:rPr lang="de-CH" smtClean="0"/>
              <a:pPr/>
              <a:t>10.05.2017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A846-88B1-43E4-AE9E-79E461D817E3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0F7BC-2B65-443C-A1A9-8842067A0B3C}" type="datetimeFigureOut">
              <a:rPr lang="de-CH" smtClean="0"/>
              <a:pPr/>
              <a:t>10.05.2017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A846-88B1-43E4-AE9E-79E461D817E3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0F7BC-2B65-443C-A1A9-8842067A0B3C}" type="datetimeFigureOut">
              <a:rPr lang="de-CH" smtClean="0"/>
              <a:pPr/>
              <a:t>10.05.2017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A846-88B1-43E4-AE9E-79E461D817E3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0F7BC-2B65-443C-A1A9-8842067A0B3C}" type="datetimeFigureOut">
              <a:rPr lang="de-CH" smtClean="0"/>
              <a:pPr/>
              <a:t>10.05.2017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A846-88B1-43E4-AE9E-79E461D817E3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0F7BC-2B65-443C-A1A9-8842067A0B3C}" type="datetimeFigureOut">
              <a:rPr lang="de-CH" smtClean="0"/>
              <a:pPr/>
              <a:t>10.05.2017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A846-88B1-43E4-AE9E-79E461D817E3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0F7BC-2B65-443C-A1A9-8842067A0B3C}" type="datetimeFigureOut">
              <a:rPr lang="de-CH" smtClean="0"/>
              <a:pPr/>
              <a:t>10.05.2017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A846-88B1-43E4-AE9E-79E461D817E3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0F7BC-2B65-443C-A1A9-8842067A0B3C}" type="datetimeFigureOut">
              <a:rPr lang="de-CH" smtClean="0"/>
              <a:pPr/>
              <a:t>10.05.2017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A846-88B1-43E4-AE9E-79E461D817E3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0F7BC-2B65-443C-A1A9-8842067A0B3C}" type="datetimeFigureOut">
              <a:rPr lang="de-CH" smtClean="0"/>
              <a:pPr/>
              <a:t>10.05.2017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A846-88B1-43E4-AE9E-79E461D817E3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0F7BC-2B65-443C-A1A9-8842067A0B3C}" type="datetimeFigureOut">
              <a:rPr lang="de-CH" smtClean="0"/>
              <a:pPr/>
              <a:t>10.05.2017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A846-88B1-43E4-AE9E-79E461D817E3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0F7BC-2B65-443C-A1A9-8842067A0B3C}" type="datetimeFigureOut">
              <a:rPr lang="de-CH" smtClean="0"/>
              <a:pPr/>
              <a:t>10.05.2017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6A846-88B1-43E4-AE9E-79E461D817E3}" type="slidenum">
              <a:rPr lang="de-CH" smtClean="0"/>
              <a:pPr/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h/url?sa=i&amp;rct=j&amp;q=&amp;esrc=s&amp;source=images&amp;cd=&amp;cad=rja&amp;uact=8&amp;ved=0ahUKEwjkuM-asKvTAhUHuxQKHTF2DKoQjRwIBw&amp;url=http://www.hikr.org/dir/Rot_Bristen_4274/&amp;bvm=bv.152479541,d.d24&amp;psig=AFQjCNG2V3mp8BnTt3DG_84Df5hv48sIIQ&amp;ust=1492514566151801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google.ch/url?sa=i&amp;rct=j&amp;q=&amp;esrc=s&amp;source=images&amp;cd=&amp;cad=rja&amp;uact=8&amp;ved=0ahUKEwjRh433tKvTAhULvBQKHWMdAfsQjRwIBw&amp;url=https://foamina.blog/2015/05/25/stemi-bei-linksschenkelblock-sgarbossa-kriterien/&amp;bvm=bv.152479541,d.d24&amp;psig=AFQjCNGlO2dDIYaP08YMP-WiuUCrweK-_A&amp;ust=1492515819387390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h/url?sa=i&amp;rct=j&amp;q=&amp;esrc=s&amp;source=images&amp;cd=&amp;cad=rja&amp;uact=8&amp;ved=0ahUKEwiqk7ibk5LQAhXCOxQKHTdbCMUQjRwIBw&amp;url=http://www.keyword-suggestions.com/bGJiYg/&amp;bvm=bv.137904068,d.d24&amp;psig=AFQjCNFw75X6H_wuD2klfXSRaovA1QpCdg&amp;ust=1478453570754806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hyperlink" Target="https://www.google.ch/url?sa=i&amp;rct=j&amp;q=&amp;esrc=s&amp;source=images&amp;cd=&amp;cad=rja&amp;uact=8&amp;ved=0ahUKEwjRh433tKvTAhULvBQKHWMdAfsQjRwIBw&amp;url=https://foamina.blog/2015/05/25/stemi-bei-linksschenkelblock-sgarbossa-kriterien/&amp;bvm=bv.152479541,d.d24&amp;psig=AFQjCNGlO2dDIYaP08YMP-WiuUCrweK-_A&amp;ust=1492515819387390" TargetMode="Externa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h/url?sa=i&amp;rct=j&amp;q=&amp;esrc=s&amp;source=images&amp;cd=&amp;cad=rja&amp;uact=8&amp;ved=0ahUKEwjjqrLAkZLQAhUF1xQKHbR_Cr4QjRwIBw&amp;url=http://www.kup.at/journals/abbildungen/gross/1041.html&amp;psig=AFQjCNElqCORZ0XpogIeQfFWOJ3OYCIRvg&amp;ust=1478452841533464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ildergebnis für bristen ber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566830" cy="63881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237" t="16632" r="21842" b="27158"/>
          <a:stretch/>
        </p:blipFill>
        <p:spPr bwMode="auto">
          <a:xfrm>
            <a:off x="-36512" y="1638"/>
            <a:ext cx="9366102" cy="5884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089" t="4178" r="5504" b="4352"/>
          <a:stretch>
            <a:fillRect/>
          </a:stretch>
        </p:blipFill>
        <p:spPr bwMode="auto">
          <a:xfrm>
            <a:off x="2339752" y="1743658"/>
            <a:ext cx="4032448" cy="3117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 l="4089" t="4178" r="5504" b="435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396552" y="281099"/>
            <a:ext cx="8276456" cy="1102519"/>
          </a:xfrm>
        </p:spPr>
        <p:txBody>
          <a:bodyPr>
            <a:noAutofit/>
          </a:bodyPr>
          <a:lstStyle/>
          <a:p>
            <a:r>
              <a:rPr lang="de-CH" sz="4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(Er)Hebungen</a:t>
            </a:r>
            <a:br>
              <a:rPr lang="de-CH" sz="4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CH" sz="4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</a:t>
            </a:r>
            <a:r>
              <a:rPr lang="de-C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besonderen Art</a:t>
            </a:r>
            <a:endParaRPr lang="de-CH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smtClean="0"/>
              <a:t>Diagnose "Infarkt" bei LBBB</a:t>
            </a:r>
            <a:br>
              <a:rPr lang="de-CH" smtClean="0"/>
            </a:br>
            <a:r>
              <a:rPr lang="de-CH" sz="2200" smtClean="0"/>
              <a:t>(Sgarbossa, , NEJM, 1996)</a:t>
            </a:r>
            <a:endParaRPr lang="de-CH" smtClean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75557" y="1630363"/>
            <a:ext cx="5256583" cy="2963862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smtClean="0"/>
              <a:t>ST segment elevation of 1 mm or more that is in the same direction (concordant) as the QRS complex in any lead</a:t>
            </a:r>
            <a:r>
              <a:rPr lang="en-US"/>
              <a:t/>
            </a:r>
            <a:br>
              <a:rPr lang="en-US"/>
            </a:br>
            <a:r>
              <a:rPr lang="en-US" smtClean="0"/>
              <a:t>=&gt; score 5.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mtClean="0"/>
              <a:t>ST segment depression of 1 mm or more in any lead from V1 to V3</a:t>
            </a:r>
            <a:br>
              <a:rPr lang="en-US" smtClean="0"/>
            </a:br>
            <a:r>
              <a:rPr lang="en-US" smtClean="0"/>
              <a:t>=&gt; score 3.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mtClean="0"/>
              <a:t>ST segment elevation of 5 mm or more that is discordant with the QRS complex</a:t>
            </a:r>
            <a:br>
              <a:rPr lang="en-US" smtClean="0"/>
            </a:br>
            <a:r>
              <a:rPr lang="en-US" smtClean="0"/>
              <a:t>(ie, associated with a QS or rS complex)*</a:t>
            </a:r>
            <a:br>
              <a:rPr lang="en-US" smtClean="0"/>
            </a:br>
            <a:r>
              <a:rPr lang="en-US" smtClean="0"/>
              <a:t>=&gt; score 2</a:t>
            </a:r>
          </a:p>
        </p:txBody>
      </p:sp>
      <p:pic>
        <p:nvPicPr>
          <p:cNvPr id="12" name="Picture 2" descr="Bildergebnis für sgarbossa kriterie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156" y="1959682"/>
            <a:ext cx="2916324" cy="14426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3954907" y="4496802"/>
            <a:ext cx="4721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/>
              <a:t>* ST </a:t>
            </a:r>
            <a:r>
              <a:rPr lang="en-US" sz="1400"/>
              <a:t>depression OR elevation discordant w/ the QRS </a:t>
            </a:r>
            <a:r>
              <a:rPr lang="en-US" sz="1400" smtClean="0"/>
              <a:t>complex</a:t>
            </a:r>
            <a:br>
              <a:rPr lang="en-US" sz="1400" smtClean="0"/>
            </a:br>
            <a:r>
              <a:rPr lang="en-US" sz="1400" smtClean="0"/>
              <a:t>   and </a:t>
            </a:r>
            <a:r>
              <a:rPr lang="en-US" sz="1400"/>
              <a:t>w/ a magnitude of at least 25% of the QRS </a:t>
            </a:r>
            <a:r>
              <a:rPr lang="en-US" sz="1400" smtClean="0"/>
              <a:t>(Smith, 2012)</a:t>
            </a:r>
            <a:endParaRPr lang="de-CH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LBBB</a:t>
            </a:r>
            <a:r>
              <a:rPr lang="de-CH" baseline="0" smtClean="0"/>
              <a:t> vs. LBBB + STEMI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smtClean="0"/>
              <a:t>LBBB (nicht neu)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CH" smtClean="0"/>
              <a:t>LBBB mit STEMI</a:t>
            </a:r>
            <a:endParaRPr lang="de-CH"/>
          </a:p>
        </p:txBody>
      </p:sp>
      <p:pic>
        <p:nvPicPr>
          <p:cNvPr id="7" name="Picture 2" descr="Bildergebnis für left bundle branch block ec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877" y="1851670"/>
            <a:ext cx="4129087" cy="188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b="25714"/>
          <a:stretch/>
        </p:blipFill>
        <p:spPr bwMode="auto">
          <a:xfrm>
            <a:off x="4346626" y="1851670"/>
            <a:ext cx="4689870" cy="1747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Bildergebnis für sgarbossa kriterien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068" y="3615866"/>
            <a:ext cx="2916324" cy="14426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412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Diagnose "Infarkt" bei PM</a:t>
            </a:r>
          </a:p>
        </p:txBody>
      </p:sp>
      <p:sp>
        <p:nvSpPr>
          <p:cNvPr id="512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smtClean="0"/>
              <a:t>Kriterien wie bei LSB</a:t>
            </a:r>
          </a:p>
          <a:p>
            <a:r>
              <a:rPr lang="de-CH" smtClean="0"/>
              <a:t>Vergleich mit Vor-EKG</a:t>
            </a:r>
          </a:p>
          <a:p>
            <a:r>
              <a:rPr lang="de-CH" smtClean="0"/>
              <a:t>Schrittmacher</a:t>
            </a:r>
            <a:br>
              <a:rPr lang="de-CH" smtClean="0"/>
            </a:br>
            <a:r>
              <a:rPr lang="de-CH" smtClean="0"/>
              <a:t>umprogrammieren</a:t>
            </a:r>
          </a:p>
          <a:p>
            <a:r>
              <a:rPr lang="de-CH" smtClean="0"/>
              <a:t>Echo??</a:t>
            </a: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463738"/>
            <a:ext cx="4581525" cy="248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Take home messages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CH" smtClean="0"/>
              <a:t>ST-Hebungen sind nicht immer einfach zu interpretieren</a:t>
            </a:r>
          </a:p>
          <a:p>
            <a:r>
              <a:rPr lang="de-CH" smtClean="0"/>
              <a:t>Es braucht Nerven, keine invasive Diagnostik zu veranlassen</a:t>
            </a:r>
          </a:p>
          <a:p>
            <a:r>
              <a:rPr lang="de-CH" smtClean="0"/>
              <a:t>Linksschenkelblock</a:t>
            </a:r>
          </a:p>
          <a:p>
            <a:pPr lvl="1"/>
            <a:r>
              <a:rPr lang="de-CH" smtClean="0"/>
              <a:t>erschwert die Diagnose eines Infarktes</a:t>
            </a:r>
          </a:p>
          <a:p>
            <a:pPr lvl="1"/>
            <a:r>
              <a:rPr lang="de-CH" smtClean="0"/>
              <a:t>verunmöglicht diese Diagnose jedoch nicht</a:t>
            </a:r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smtClean="0"/>
              <a:t>2016, NF KSU, 18:35: </a:t>
            </a:r>
            <a:r>
              <a:rPr lang="de-CH" sz="6700" smtClean="0">
                <a:sym typeface="Webdings"/>
              </a:rPr>
              <a:t></a:t>
            </a:r>
            <a:r>
              <a:rPr lang="de-CH" smtClean="0">
                <a:sym typeface="Webdings"/>
              </a:rPr>
              <a:t> </a:t>
            </a:r>
            <a:r>
              <a:rPr lang="de-CH" smtClean="0"/>
              <a:t>1993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CH" smtClean="0"/>
              <a:t>Thoraxschmerzen VAS 10, Dyspnoe, Grippe seit 3 Tagen</a:t>
            </a:r>
          </a:p>
          <a:p>
            <a:r>
              <a:rPr lang="de-CH" smtClean="0"/>
              <a:t>Puls nicht ganz regelmässig</a:t>
            </a:r>
          </a:p>
          <a:p>
            <a:r>
              <a:rPr lang="de-CH" smtClean="0"/>
              <a:t>Fragliches Perikardreiben</a:t>
            </a:r>
          </a:p>
          <a:p>
            <a:r>
              <a:rPr lang="de-CH" smtClean="0"/>
              <a:t>EKG:</a:t>
            </a:r>
          </a:p>
          <a:p>
            <a:r>
              <a:rPr lang="de-CH" smtClean="0"/>
              <a:t>CK</a:t>
            </a:r>
            <a:r>
              <a:rPr lang="de-CH" baseline="0" smtClean="0"/>
              <a:t> 340, Troponin 1.2 (normal &lt; 0.1)</a:t>
            </a:r>
            <a:endParaRPr lang="de-CH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548" y="102515"/>
            <a:ext cx="8856984" cy="4917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Gleiche Geschichte 2013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smtClean="0"/>
              <a:t>CK 900, Troponin 3.0</a:t>
            </a:r>
          </a:p>
          <a:p>
            <a:r>
              <a:rPr lang="de-CH" smtClean="0"/>
              <a:t>Wochenende, Kardiologe nicht verfügbar</a:t>
            </a:r>
          </a:p>
          <a:p>
            <a:r>
              <a:rPr lang="de-CH" smtClean="0"/>
              <a:t>Notfall-Coro =&gt; normal</a:t>
            </a:r>
          </a:p>
          <a:p>
            <a:endParaRPr lang="de-CH" smtClean="0"/>
          </a:p>
          <a:p>
            <a:r>
              <a:rPr lang="de-CH" smtClean="0"/>
              <a:t>Diagnose: </a:t>
            </a:r>
            <a:r>
              <a:rPr lang="de-CH" b="1" smtClean="0"/>
              <a:t>Peri-Myokarditis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516" y="303498"/>
            <a:ext cx="8670349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sz="4400" kern="120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  <a:sym typeface="Webdings"/>
              </a:rPr>
              <a:t>2016,</a:t>
            </a:r>
            <a:r>
              <a:rPr lang="de-CH" sz="4400" kern="1200" baseline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  <a:sym typeface="Webdings"/>
              </a:rPr>
              <a:t> NF KSU, 21:50: </a:t>
            </a:r>
            <a:r>
              <a:rPr lang="de-CH" sz="6000" kern="120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  <a:sym typeface="Webdings"/>
              </a:rPr>
              <a:t></a:t>
            </a:r>
            <a:r>
              <a:rPr lang="de-CH" sz="4400" kern="120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de-CH" smtClean="0"/>
              <a:t>1995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CH" smtClean="0"/>
              <a:t>Thoraxschmerzen seit morgens um 5 Uhr</a:t>
            </a:r>
          </a:p>
          <a:p>
            <a:r>
              <a:rPr lang="de-CH" smtClean="0"/>
              <a:t>Brechdurchfall </a:t>
            </a:r>
            <a:r>
              <a:rPr lang="de-CH" smtClean="0"/>
              <a:t>nach Moldawien</a:t>
            </a:r>
            <a:r>
              <a:rPr lang="de-CH" baseline="0" smtClean="0"/>
              <a:t> (Hilfseinsatz)</a:t>
            </a:r>
          </a:p>
          <a:p>
            <a:r>
              <a:rPr lang="de-CH" baseline="0" smtClean="0"/>
              <a:t>Klinik unauffällig</a:t>
            </a:r>
          </a:p>
          <a:p>
            <a:r>
              <a:rPr lang="de-CH" baseline="0" smtClean="0"/>
              <a:t>EKG:</a:t>
            </a:r>
          </a:p>
          <a:p>
            <a:r>
              <a:rPr lang="de-CH" baseline="0" smtClean="0"/>
              <a:t>CK 450, Troponin 1.9</a:t>
            </a:r>
          </a:p>
          <a:p>
            <a:r>
              <a:rPr lang="de-CH" baseline="0" smtClean="0"/>
              <a:t>Echo: Spur Perikarderguss, EF ca 70%</a:t>
            </a: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510" y="267494"/>
            <a:ext cx="9013998" cy="4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Cardiac MRI (LUKS)</a:t>
            </a:r>
            <a:endParaRPr lang="de-CH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l="16551" t="22471" r="12230" b="14931"/>
          <a:stretch>
            <a:fillRect/>
          </a:stretch>
        </p:blipFill>
        <p:spPr bwMode="auto">
          <a:xfrm>
            <a:off x="451012" y="339502"/>
            <a:ext cx="825876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smtClean="0"/>
              <a:t>Diagnose:</a:t>
            </a:r>
            <a:r>
              <a:rPr lang="de-CH" baseline="0" smtClean="0"/>
              <a:t> </a:t>
            </a:r>
            <a:r>
              <a:rPr lang="de-CH" b="1" baseline="0" smtClean="0"/>
              <a:t>Myo-Perikarditis</a:t>
            </a:r>
          </a:p>
          <a:p>
            <a:r>
              <a:rPr lang="de-CH" baseline="0" smtClean="0"/>
              <a:t>Therapie: NSAR + Colchizin</a:t>
            </a:r>
          </a:p>
          <a:p>
            <a:r>
              <a:rPr lang="de-CH" baseline="0" smtClean="0"/>
              <a:t>Rasch beschwerdefrei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Perikarditis-EKG:</a:t>
            </a:r>
            <a:r>
              <a:rPr lang="de-CH" baseline="0" smtClean="0"/>
              <a:t> PQ-Strecke</a:t>
            </a:r>
            <a:endParaRPr lang="de-CH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b="30812"/>
          <a:stretch>
            <a:fillRect/>
          </a:stretch>
        </p:blipFill>
        <p:spPr bwMode="auto">
          <a:xfrm>
            <a:off x="755576" y="1059582"/>
            <a:ext cx="7632848" cy="33843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6" name="Gerade Verbindung 5"/>
          <p:cNvCxnSpPr/>
          <p:nvPr/>
        </p:nvCxnSpPr>
        <p:spPr>
          <a:xfrm>
            <a:off x="827584" y="2823778"/>
            <a:ext cx="1944216" cy="0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2879812" y="1635646"/>
            <a:ext cx="1944216" cy="0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/>
        </p:nvCxnSpPr>
        <p:spPr>
          <a:xfrm>
            <a:off x="4535996" y="3975906"/>
            <a:ext cx="1944216" cy="0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Perikarditis: PQ-Strecke</a:t>
            </a:r>
          </a:p>
        </p:txBody>
      </p:sp>
      <p:pic>
        <p:nvPicPr>
          <p:cNvPr id="2051" name="Picture 2" descr="http://www.tellmed.ch/show_image.php?file_id=78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052513"/>
            <a:ext cx="7334250" cy="396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Gerade Verbindung 5"/>
          <p:cNvCxnSpPr/>
          <p:nvPr/>
        </p:nvCxnSpPr>
        <p:spPr>
          <a:xfrm>
            <a:off x="971550" y="3400425"/>
            <a:ext cx="404971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>
            <a:off x="971550" y="4732338"/>
            <a:ext cx="404971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Perikarditis vs. "early repol."</a:t>
            </a:r>
          </a:p>
        </p:txBody>
      </p:sp>
      <p:pic>
        <p:nvPicPr>
          <p:cNvPr id="3075" name="Picture 2" descr="Bildergebnis für perikarditis ek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10594" b="14281"/>
          <a:stretch>
            <a:fillRect/>
          </a:stretch>
        </p:blipFill>
        <p:spPr bwMode="auto">
          <a:xfrm>
            <a:off x="287338" y="1490663"/>
            <a:ext cx="4032634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3" descr="early repol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490663"/>
            <a:ext cx="4038030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hteck 1"/>
          <p:cNvSpPr/>
          <p:nvPr/>
        </p:nvSpPr>
        <p:spPr>
          <a:xfrm>
            <a:off x="2617781" y="807554"/>
            <a:ext cx="3908441" cy="43858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80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Sehr oft:</a:t>
            </a:r>
          </a:p>
          <a:p>
            <a:pPr algn="ctr"/>
            <a:r>
              <a:rPr lang="de-DE" sz="199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??</a:t>
            </a:r>
            <a:endParaRPr lang="de-DE" sz="199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smtClean="0"/>
              <a:t>2016:</a:t>
            </a:r>
            <a:r>
              <a:rPr lang="de-CH" baseline="0" smtClean="0"/>
              <a:t> NF KSU, 14:54: </a:t>
            </a:r>
            <a:r>
              <a:rPr lang="de-CH" sz="6000" baseline="0" smtClean="0">
                <a:sym typeface="Webdings"/>
              </a:rPr>
              <a:t></a:t>
            </a:r>
            <a:r>
              <a:rPr lang="de-CH" smtClean="0"/>
              <a:t>1945 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smtClean="0"/>
              <a:t>Retrosternaler Schmerz beim Wandern, Uebelkeit</a:t>
            </a:r>
          </a:p>
          <a:p>
            <a:r>
              <a:rPr lang="de-CH" smtClean="0"/>
              <a:t>EKG:</a:t>
            </a:r>
          </a:p>
          <a:p>
            <a:r>
              <a:rPr lang="de-CH" smtClean="0"/>
              <a:t>Coro:</a:t>
            </a:r>
            <a:endParaRPr lang="de-C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5486"/>
            <a:ext cx="8396020" cy="421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42728" t="30165" r="1852" b="13886"/>
          <a:stretch>
            <a:fillRect/>
          </a:stretch>
        </p:blipFill>
        <p:spPr bwMode="auto">
          <a:xfrm>
            <a:off x="431540" y="51470"/>
            <a:ext cx="7956884" cy="5020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247</Words>
  <Application>Microsoft Office PowerPoint</Application>
  <PresentationFormat>Bildschirmpräsentation (16:9)</PresentationFormat>
  <Paragraphs>52</Paragraphs>
  <Slides>13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Larissa-Design</vt:lpstr>
      <vt:lpstr>(Er)Hebungen der besonderen Art</vt:lpstr>
      <vt:lpstr>2016, NF KSU, 18:35:  1993</vt:lpstr>
      <vt:lpstr>Gleiche Geschichte 2013</vt:lpstr>
      <vt:lpstr>2016, NF KSU, 21:50:  1995</vt:lpstr>
      <vt:lpstr>Cardiac MRI (LUKS)</vt:lpstr>
      <vt:lpstr>Perikarditis-EKG: PQ-Strecke</vt:lpstr>
      <vt:lpstr>Perikarditis: PQ-Strecke</vt:lpstr>
      <vt:lpstr>Perikarditis vs. "early repol."</vt:lpstr>
      <vt:lpstr>2016: NF KSU, 14:54: 1945 </vt:lpstr>
      <vt:lpstr>Diagnose "Infarkt" bei LBBB (Sgarbossa, , NEJM, 1996)</vt:lpstr>
      <vt:lpstr>LBBB vs. LBBB + STEMI</vt:lpstr>
      <vt:lpstr>Diagnose "Infarkt" bei PM</vt:lpstr>
      <vt:lpstr>Take home messages</vt:lpstr>
    </vt:vector>
  </TitlesOfParts>
  <Company>Kantonsspital Uri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ST-Hebungen der besonderen Art</dc:title>
  <dc:creator>René Simon</dc:creator>
  <cp:lastModifiedBy>Administrator</cp:lastModifiedBy>
  <cp:revision>26</cp:revision>
  <dcterms:created xsi:type="dcterms:W3CDTF">2016-10-23T19:41:16Z</dcterms:created>
  <dcterms:modified xsi:type="dcterms:W3CDTF">2017-05-10T16:38:21Z</dcterms:modified>
</cp:coreProperties>
</file>