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41"/>
  </p:notesMasterIdLst>
  <p:sldIdLst>
    <p:sldId id="256" r:id="rId2"/>
    <p:sldId id="326" r:id="rId3"/>
    <p:sldId id="322" r:id="rId4"/>
    <p:sldId id="284" r:id="rId5"/>
    <p:sldId id="305" r:id="rId6"/>
    <p:sldId id="302" r:id="rId7"/>
    <p:sldId id="296" r:id="rId8"/>
    <p:sldId id="298" r:id="rId9"/>
    <p:sldId id="268" r:id="rId10"/>
    <p:sldId id="301" r:id="rId11"/>
    <p:sldId id="303" r:id="rId12"/>
    <p:sldId id="271" r:id="rId13"/>
    <p:sldId id="319" r:id="rId14"/>
    <p:sldId id="262" r:id="rId15"/>
    <p:sldId id="313" r:id="rId16"/>
    <p:sldId id="281" r:id="rId17"/>
    <p:sldId id="282" r:id="rId18"/>
    <p:sldId id="327" r:id="rId19"/>
    <p:sldId id="321" r:id="rId20"/>
    <p:sldId id="314" r:id="rId21"/>
    <p:sldId id="283" r:id="rId22"/>
    <p:sldId id="311" r:id="rId23"/>
    <p:sldId id="308" r:id="rId24"/>
    <p:sldId id="309" r:id="rId25"/>
    <p:sldId id="288" r:id="rId26"/>
    <p:sldId id="289" r:id="rId27"/>
    <p:sldId id="277" r:id="rId28"/>
    <p:sldId id="292" r:id="rId29"/>
    <p:sldId id="293" r:id="rId30"/>
    <p:sldId id="257" r:id="rId31"/>
    <p:sldId id="329" r:id="rId32"/>
    <p:sldId id="286" r:id="rId33"/>
    <p:sldId id="276" r:id="rId34"/>
    <p:sldId id="272" r:id="rId35"/>
    <p:sldId id="273" r:id="rId36"/>
    <p:sldId id="304" r:id="rId37"/>
    <p:sldId id="320" r:id="rId38"/>
    <p:sldId id="264" r:id="rId39"/>
    <p:sldId id="332" r:id="rId40"/>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0067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132" autoAdjust="0"/>
    <p:restoredTop sz="69942" autoAdjust="0"/>
  </p:normalViewPr>
  <p:slideViewPr>
    <p:cSldViewPr>
      <p:cViewPr>
        <p:scale>
          <a:sx n="70" d="100"/>
          <a:sy n="70" d="100"/>
        </p:scale>
        <p:origin x="-2268" y="-2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13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65CA1DBC-6ECC-462C-A442-E6F1F11FF4BA}" type="datetimeFigureOut">
              <a:rPr lang="de-CH"/>
              <a:pPr>
                <a:defRPr/>
              </a:pPr>
              <a:t>25.02.2018</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CH"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CH" noProof="0" smtClean="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E5D4CBE6-007A-4D15-B8AB-D426D12B038F}" type="slidenum">
              <a:rPr lang="de-CH"/>
              <a:pPr>
                <a:defRPr/>
              </a:pPr>
              <a:t>‹Nr.›</a:t>
            </a:fld>
            <a:endParaRPr lang="de-CH"/>
          </a:p>
        </p:txBody>
      </p:sp>
    </p:spTree>
    <p:extLst>
      <p:ext uri="{BB962C8B-B14F-4D97-AF65-F5344CB8AC3E}">
        <p14:creationId xmlns:p14="http://schemas.microsoft.com/office/powerpoint/2010/main" val="2706393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smtClean="0"/>
              <a:t>It’s</a:t>
            </a:r>
            <a:r>
              <a:rPr lang="de-CH" dirty="0" smtClean="0"/>
              <a:t> </a:t>
            </a:r>
            <a:r>
              <a:rPr lang="de-CH" dirty="0" err="1" smtClean="0"/>
              <a:t>more</a:t>
            </a:r>
            <a:r>
              <a:rPr lang="de-CH" dirty="0" smtClean="0"/>
              <a:t> </a:t>
            </a:r>
            <a:r>
              <a:rPr lang="de-CH" dirty="0" err="1" smtClean="0"/>
              <a:t>than</a:t>
            </a:r>
            <a:r>
              <a:rPr lang="de-CH" dirty="0" smtClean="0"/>
              <a:t> just NT! Prof. </a:t>
            </a:r>
            <a:r>
              <a:rPr lang="de-CH" dirty="0" err="1" smtClean="0"/>
              <a:t>Hoopmann</a:t>
            </a:r>
            <a:r>
              <a:rPr lang="de-CH" dirty="0" smtClean="0"/>
              <a:t> 2016</a:t>
            </a:r>
          </a:p>
          <a:p>
            <a:r>
              <a:rPr lang="de-CH" dirty="0" smtClean="0"/>
              <a:t>Kein Fokus auf Marker für </a:t>
            </a:r>
            <a:r>
              <a:rPr lang="de-CH" dirty="0" err="1" smtClean="0"/>
              <a:t>Aneuploidien</a:t>
            </a:r>
            <a:r>
              <a:rPr lang="de-CH" dirty="0" smtClean="0"/>
              <a:t> (Nasenbeinlänge,</a:t>
            </a:r>
            <a:r>
              <a:rPr lang="de-CH" baseline="0" dirty="0" smtClean="0"/>
              <a:t> </a:t>
            </a:r>
            <a:r>
              <a:rPr lang="de-CH" baseline="0" dirty="0" err="1" smtClean="0"/>
              <a:t>prefrontal</a:t>
            </a:r>
            <a:r>
              <a:rPr lang="de-CH" baseline="0" dirty="0" smtClean="0"/>
              <a:t> </a:t>
            </a:r>
            <a:r>
              <a:rPr lang="de-CH" baseline="0" dirty="0" err="1" smtClean="0"/>
              <a:t>space</a:t>
            </a:r>
            <a:r>
              <a:rPr lang="de-CH" baseline="0" dirty="0" smtClean="0"/>
              <a:t> </a:t>
            </a:r>
            <a:r>
              <a:rPr lang="de-CH" baseline="0" dirty="0" err="1" smtClean="0"/>
              <a:t>ration</a:t>
            </a:r>
            <a:r>
              <a:rPr lang="de-CH" baseline="0" dirty="0" smtClean="0"/>
              <a:t>, pränasale Dicke) </a:t>
            </a:r>
            <a:r>
              <a:rPr lang="de-CH" dirty="0" smtClean="0"/>
              <a:t>sondern auf frühes Fehlbildungsultraschall</a:t>
            </a:r>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1</a:t>
            </a:fld>
            <a:endParaRPr lang="de-CH"/>
          </a:p>
        </p:txBody>
      </p:sp>
    </p:spTree>
    <p:extLst>
      <p:ext uri="{BB962C8B-B14F-4D97-AF65-F5344CB8AC3E}">
        <p14:creationId xmlns:p14="http://schemas.microsoft.com/office/powerpoint/2010/main" val="286067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DD zu Dandy-Walker</a:t>
            </a:r>
            <a:r>
              <a:rPr lang="de-CH" baseline="0" dirty="0" smtClean="0"/>
              <a:t> ist die </a:t>
            </a:r>
            <a:r>
              <a:rPr lang="de-CH" baseline="0" dirty="0" err="1" smtClean="0"/>
              <a:t>Megacisterna</a:t>
            </a:r>
            <a:r>
              <a:rPr lang="de-CH" baseline="0" dirty="0" smtClean="0"/>
              <a:t> magna, Blakes </a:t>
            </a:r>
            <a:r>
              <a:rPr lang="de-CH" baseline="0" dirty="0" err="1" smtClean="0"/>
              <a:t>pouch</a:t>
            </a:r>
            <a:r>
              <a:rPr lang="de-CH" baseline="0" dirty="0" smtClean="0"/>
              <a:t> Zyste, </a:t>
            </a:r>
            <a:r>
              <a:rPr lang="de-CH" baseline="0" dirty="0" err="1" smtClean="0"/>
              <a:t>Vermishypoplasie</a:t>
            </a:r>
            <a:r>
              <a:rPr lang="de-CH" baseline="0" dirty="0" smtClean="0"/>
              <a:t> und </a:t>
            </a:r>
            <a:r>
              <a:rPr lang="de-CH" baseline="0" dirty="0" err="1" smtClean="0"/>
              <a:t>occipitale</a:t>
            </a:r>
            <a:r>
              <a:rPr lang="de-CH" baseline="0" dirty="0" smtClean="0"/>
              <a:t> </a:t>
            </a:r>
            <a:r>
              <a:rPr lang="de-CH" baseline="0" dirty="0" err="1" smtClean="0"/>
              <a:t>Arachnoidalzyste</a:t>
            </a:r>
            <a:endParaRPr lang="de-CH" baseline="0" dirty="0" smtClean="0"/>
          </a:p>
          <a:p>
            <a:r>
              <a:rPr lang="de-CH" baseline="0" dirty="0" smtClean="0"/>
              <a:t>Entscheidendes diagnostisches und prognostisches Kriterium ist der </a:t>
            </a:r>
            <a:r>
              <a:rPr lang="de-CH" baseline="0" dirty="0" err="1" smtClean="0"/>
              <a:t>Vermis</a:t>
            </a:r>
            <a:r>
              <a:rPr lang="de-CH" baseline="0" dirty="0" smtClean="0"/>
              <a:t> </a:t>
            </a:r>
            <a:r>
              <a:rPr lang="de-CH" baseline="0" dirty="0" err="1" smtClean="0"/>
              <a:t>cerebelli</a:t>
            </a:r>
            <a:r>
              <a:rPr lang="de-CH" baseline="0" dirty="0" smtClean="0"/>
              <a:t>, der bislang als vor der 16. SSW als nicht darstellbar galt. </a:t>
            </a:r>
          </a:p>
          <a:p>
            <a:r>
              <a:rPr lang="de-CH" baseline="0" dirty="0" smtClean="0"/>
              <a:t>Die Visualisierung der Frühform des </a:t>
            </a:r>
            <a:r>
              <a:rPr lang="de-CH" baseline="0" dirty="0" err="1" smtClean="0"/>
              <a:t>Vermis</a:t>
            </a:r>
            <a:r>
              <a:rPr lang="de-CH" baseline="0" dirty="0" smtClean="0"/>
              <a:t> ist in der Zwischenzeit bereits gelungen,  eine ausreichend allgemeingültige Aussage erlaubt dies jedoch noch nicht. </a:t>
            </a:r>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11</a:t>
            </a:fld>
            <a:endParaRPr lang="de-CH"/>
          </a:p>
        </p:txBody>
      </p:sp>
    </p:spTree>
    <p:extLst>
      <p:ext uri="{BB962C8B-B14F-4D97-AF65-F5344CB8AC3E}">
        <p14:creationId xmlns:p14="http://schemas.microsoft.com/office/powerpoint/2010/main" val="1724847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b="1" dirty="0" smtClean="0"/>
              <a:t>Früher: verschmälerter BIP einziges Hinweiszeichen auf Spina </a:t>
            </a:r>
            <a:r>
              <a:rPr lang="de-CH" b="1" dirty="0" err="1" smtClean="0"/>
              <a:t>bifida</a:t>
            </a:r>
            <a:endParaRPr lang="de-CH" dirty="0" smtClean="0"/>
          </a:p>
          <a:p>
            <a:r>
              <a:rPr lang="de-CH" dirty="0" smtClean="0"/>
              <a:t>3LT:</a:t>
            </a:r>
            <a:r>
              <a:rPr lang="de-CH" baseline="0" dirty="0" smtClean="0"/>
              <a:t> </a:t>
            </a:r>
            <a:r>
              <a:rPr lang="de-CH" dirty="0" smtClean="0"/>
              <a:t>Ab 8. SSW</a:t>
            </a:r>
            <a:r>
              <a:rPr lang="de-CH" baseline="0" dirty="0" smtClean="0"/>
              <a:t> kann der BIP (neben der SSL) für die Festlegung des </a:t>
            </a:r>
            <a:r>
              <a:rPr lang="de-CH" baseline="0" dirty="0" err="1" smtClean="0"/>
              <a:t>Gestationsalters</a:t>
            </a:r>
            <a:r>
              <a:rPr lang="de-CH" baseline="0" dirty="0" smtClean="0"/>
              <a:t> verwendet werden (DEGUM </a:t>
            </a:r>
            <a:r>
              <a:rPr lang="de-CH" baseline="0" dirty="0" err="1" smtClean="0"/>
              <a:t>level</a:t>
            </a:r>
            <a:r>
              <a:rPr lang="de-CH" baseline="0" dirty="0" smtClean="0"/>
              <a:t> I 2016)</a:t>
            </a:r>
          </a:p>
          <a:p>
            <a:r>
              <a:rPr lang="de-CH" baseline="0" dirty="0" smtClean="0"/>
              <a:t>ISUOG: CRL bis 84 mm, danach BIP oder HC (</a:t>
            </a:r>
            <a:r>
              <a:rPr lang="de-CH" baseline="0" dirty="0" err="1" smtClean="0"/>
              <a:t>good</a:t>
            </a:r>
            <a:r>
              <a:rPr lang="de-CH" baseline="0" dirty="0" smtClean="0"/>
              <a:t> </a:t>
            </a:r>
            <a:r>
              <a:rPr lang="de-CH" baseline="0" dirty="0" err="1" smtClean="0"/>
              <a:t>practice</a:t>
            </a:r>
            <a:r>
              <a:rPr lang="de-CH" baseline="0" dirty="0" smtClean="0"/>
              <a:t> </a:t>
            </a:r>
            <a:r>
              <a:rPr lang="de-CH" baseline="0" dirty="0" err="1" smtClean="0"/>
              <a:t>point</a:t>
            </a:r>
            <a:r>
              <a:rPr lang="de-CH" baseline="0" dirty="0" smtClean="0"/>
              <a:t>)</a:t>
            </a:r>
          </a:p>
          <a:p>
            <a:r>
              <a:rPr lang="de-CH" baseline="0" dirty="0" smtClean="0"/>
              <a:t>SGUMGG: BIP ab der 12. SSW</a:t>
            </a:r>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12</a:t>
            </a:fld>
            <a:endParaRPr lang="de-CH"/>
          </a:p>
        </p:txBody>
      </p:sp>
    </p:spTree>
    <p:extLst>
      <p:ext uri="{BB962C8B-B14F-4D97-AF65-F5344CB8AC3E}">
        <p14:creationId xmlns:p14="http://schemas.microsoft.com/office/powerpoint/2010/main" val="3532415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sz="1200" dirty="0" smtClean="0"/>
              <a:t>Gesichtsprofil:</a:t>
            </a:r>
            <a:r>
              <a:rPr lang="de-CH" sz="1200" baseline="0" dirty="0" smtClean="0"/>
              <a:t> </a:t>
            </a:r>
            <a:r>
              <a:rPr lang="de-CH" sz="1200" b="0" i="0" kern="1200" dirty="0" smtClean="0">
                <a:solidFill>
                  <a:schemeClr val="tx1"/>
                </a:solidFill>
                <a:effectLst/>
                <a:latin typeface="+mn-lt"/>
                <a:ea typeface="ＭＳ Ｐゴシック" charset="0"/>
                <a:cs typeface="+mn-cs"/>
              </a:rPr>
              <a:t>Bei LKGS findet sich in Folge der </a:t>
            </a:r>
            <a:r>
              <a:rPr lang="de-CH" sz="1200" b="0" i="0" kern="1200" dirty="0" err="1" smtClean="0">
                <a:solidFill>
                  <a:schemeClr val="tx1"/>
                </a:solidFill>
                <a:effectLst/>
                <a:latin typeface="+mn-lt"/>
                <a:ea typeface="ＭＳ Ｐゴシック" charset="0"/>
                <a:cs typeface="+mn-cs"/>
              </a:rPr>
              <a:t>Protrusion</a:t>
            </a:r>
            <a:r>
              <a:rPr lang="de-CH" sz="1200" b="0" i="0" kern="1200" dirty="0" smtClean="0">
                <a:solidFill>
                  <a:schemeClr val="tx1"/>
                </a:solidFill>
                <a:effectLst/>
                <a:latin typeface="+mn-lt"/>
                <a:ea typeface="ＭＳ Ｐゴシック" charset="0"/>
                <a:cs typeface="+mn-cs"/>
              </a:rPr>
              <a:t> der Maxilla und häufig assoziierten </a:t>
            </a:r>
            <a:r>
              <a:rPr lang="de-CH" sz="1200" b="0" i="0" kern="1200" dirty="0" err="1" smtClean="0">
                <a:solidFill>
                  <a:schemeClr val="tx1"/>
                </a:solidFill>
                <a:effectLst/>
                <a:latin typeface="+mn-lt"/>
                <a:ea typeface="ＭＳ Ｐゴシック" charset="0"/>
                <a:cs typeface="+mn-cs"/>
              </a:rPr>
              <a:t>Retrognathie</a:t>
            </a:r>
            <a:r>
              <a:rPr lang="de-CH" sz="1200" b="0" i="0" kern="1200" dirty="0" smtClean="0">
                <a:solidFill>
                  <a:schemeClr val="tx1"/>
                </a:solidFill>
                <a:effectLst/>
                <a:latin typeface="+mn-lt"/>
                <a:ea typeface="ＭＳ Ｐゴシック" charset="0"/>
                <a:cs typeface="+mn-cs"/>
              </a:rPr>
              <a:t> eine signifikante Verlagerung der </a:t>
            </a:r>
            <a:r>
              <a:rPr lang="de-CH" sz="1200" b="0" i="0" kern="1200" dirty="0" err="1" smtClean="0">
                <a:solidFill>
                  <a:schemeClr val="tx1"/>
                </a:solidFill>
                <a:effectLst/>
                <a:latin typeface="+mn-lt"/>
                <a:ea typeface="ＭＳ Ｐゴシック" charset="0"/>
                <a:cs typeface="+mn-cs"/>
              </a:rPr>
              <a:t>mandibulo-maxillären</a:t>
            </a:r>
            <a:r>
              <a:rPr lang="de-CH" sz="1200" b="0" i="0" kern="1200" dirty="0" smtClean="0">
                <a:solidFill>
                  <a:schemeClr val="tx1"/>
                </a:solidFill>
                <a:effectLst/>
                <a:latin typeface="+mn-lt"/>
                <a:ea typeface="ＭＳ Ｐゴシック" charset="0"/>
                <a:cs typeface="+mn-cs"/>
              </a:rPr>
              <a:t> Linie nach frontal und dadurch eine Erweiterung der </a:t>
            </a:r>
            <a:r>
              <a:rPr lang="de-CH" sz="1200" b="1" i="0" kern="1200" dirty="0" smtClean="0">
                <a:solidFill>
                  <a:schemeClr val="tx1"/>
                </a:solidFill>
                <a:effectLst/>
                <a:latin typeface="+mn-lt"/>
                <a:ea typeface="ＭＳ Ｐゴシック" charset="0"/>
                <a:cs typeface="+mn-cs"/>
              </a:rPr>
              <a:t>„</a:t>
            </a:r>
            <a:r>
              <a:rPr lang="de-CH" sz="1200" b="1" i="0" kern="1200" dirty="0" err="1" smtClean="0">
                <a:solidFill>
                  <a:schemeClr val="tx1"/>
                </a:solidFill>
                <a:effectLst/>
                <a:latin typeface="+mn-lt"/>
                <a:ea typeface="ＭＳ Ｐゴシック" charset="0"/>
                <a:cs typeface="+mn-cs"/>
              </a:rPr>
              <a:t>prefrontal</a:t>
            </a:r>
            <a:r>
              <a:rPr lang="de-CH" sz="1200" b="1" i="0" kern="1200" dirty="0" smtClean="0">
                <a:solidFill>
                  <a:schemeClr val="tx1"/>
                </a:solidFill>
                <a:effectLst/>
                <a:latin typeface="+mn-lt"/>
                <a:ea typeface="ＭＳ Ｐゴシック" charset="0"/>
                <a:cs typeface="+mn-cs"/>
              </a:rPr>
              <a:t> </a:t>
            </a:r>
            <a:r>
              <a:rPr lang="de-CH" sz="1200" b="1" i="0" kern="1200" dirty="0" err="1" smtClean="0">
                <a:solidFill>
                  <a:schemeClr val="tx1"/>
                </a:solidFill>
                <a:effectLst/>
                <a:latin typeface="+mn-lt"/>
                <a:ea typeface="ＭＳ Ｐゴシック" charset="0"/>
                <a:cs typeface="+mn-cs"/>
              </a:rPr>
              <a:t>space</a:t>
            </a:r>
            <a:r>
              <a:rPr lang="de-CH" sz="1200" b="1" i="0" kern="1200" dirty="0" smtClean="0">
                <a:solidFill>
                  <a:schemeClr val="tx1"/>
                </a:solidFill>
                <a:effectLst/>
                <a:latin typeface="+mn-lt"/>
                <a:ea typeface="ＭＳ Ｐゴシック" charset="0"/>
                <a:cs typeface="+mn-cs"/>
              </a:rPr>
              <a:t> </a:t>
            </a:r>
            <a:r>
              <a:rPr lang="de-CH" sz="1200" b="1" i="0" kern="1200" dirty="0" err="1" smtClean="0">
                <a:solidFill>
                  <a:schemeClr val="tx1"/>
                </a:solidFill>
                <a:effectLst/>
                <a:latin typeface="+mn-lt"/>
                <a:ea typeface="ＭＳ Ｐゴシック" charset="0"/>
                <a:cs typeface="+mn-cs"/>
              </a:rPr>
              <a:t>distance</a:t>
            </a:r>
            <a:r>
              <a:rPr lang="de-CH" sz="1200" b="1" i="0" kern="1200" dirty="0" smtClean="0">
                <a:solidFill>
                  <a:schemeClr val="tx1"/>
                </a:solidFill>
                <a:effectLst/>
                <a:latin typeface="+mn-lt"/>
                <a:ea typeface="ＭＳ Ｐゴシック" charset="0"/>
                <a:cs typeface="+mn-cs"/>
              </a:rPr>
              <a:t>»</a:t>
            </a:r>
            <a:endParaRPr lang="de-CH"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aseline="0" dirty="0" smtClean="0"/>
              <a:t>Frontalschnitt, Augen, Augenabstand, Linsen</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baseline="0" dirty="0" smtClean="0"/>
          </a:p>
          <a:p>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13</a:t>
            </a:fld>
            <a:endParaRPr lang="de-CH"/>
          </a:p>
        </p:txBody>
      </p:sp>
    </p:spTree>
    <p:extLst>
      <p:ext uri="{BB962C8B-B14F-4D97-AF65-F5344CB8AC3E}">
        <p14:creationId xmlns:p14="http://schemas.microsoft.com/office/powerpoint/2010/main" val="2096453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dirty="0" err="1" smtClean="0"/>
              <a:t>Gembruch</a:t>
            </a:r>
            <a:r>
              <a:rPr lang="de-CH" dirty="0" smtClean="0"/>
              <a:t> U et al, UOG, 1990</a:t>
            </a:r>
          </a:p>
          <a:p>
            <a:endParaRPr lang="en-US" dirty="0" smtClean="0"/>
          </a:p>
          <a:p>
            <a:r>
              <a:rPr lang="en-US" dirty="0" err="1" smtClean="0"/>
              <a:t>Atzei</a:t>
            </a:r>
            <a:r>
              <a:rPr lang="en-US" dirty="0" smtClean="0"/>
              <a:t> A 2005 UOG </a:t>
            </a:r>
          </a:p>
          <a:p>
            <a:r>
              <a:rPr lang="de-CH" dirty="0" smtClean="0"/>
              <a:t>5% Herzfehler  bei NT im </a:t>
            </a:r>
            <a:r>
              <a:rPr lang="de-CH" dirty="0" err="1" smtClean="0"/>
              <a:t>untreren</a:t>
            </a:r>
            <a:r>
              <a:rPr lang="de-CH" dirty="0" smtClean="0"/>
              <a:t> Normalbereich</a:t>
            </a:r>
          </a:p>
          <a:p>
            <a:r>
              <a:rPr lang="de-CH" dirty="0" smtClean="0"/>
              <a:t>13 % bei NT von 5,5 und mehr</a:t>
            </a:r>
          </a:p>
          <a:p>
            <a:endParaRPr lang="en-US" dirty="0" smtClean="0"/>
          </a:p>
          <a:p>
            <a:r>
              <a:rPr lang="en-US" dirty="0" smtClean="0"/>
              <a:t>Nuchal translucency thickness distribution in fetuses with normal karyotype and cardiac defects. M, median; 95</a:t>
            </a:r>
            <a:r>
              <a:rPr lang="en-US" baseline="30000" dirty="0" smtClean="0"/>
              <a:t>th</a:t>
            </a:r>
            <a:r>
              <a:rPr lang="en-US" dirty="0" smtClean="0"/>
              <a:t>, 95</a:t>
            </a:r>
            <a:r>
              <a:rPr lang="en-US" baseline="30000" dirty="0" smtClean="0"/>
              <a:t>th</a:t>
            </a:r>
            <a:r>
              <a:rPr lang="en-US" dirty="0" smtClean="0"/>
              <a:t> centile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ＭＳ Ｐゴシック" charset="0"/>
                <a:cs typeface="+mn-cs"/>
              </a:rPr>
              <a:t>no obvious difference in the distribution of NT in the different types of cardiac defects:</a:t>
            </a:r>
            <a:r>
              <a:rPr lang="en-US" sz="1200" b="0" i="0" kern="1200" baseline="0" dirty="0" smtClean="0">
                <a:solidFill>
                  <a:schemeClr val="tx1"/>
                </a:solidFill>
                <a:effectLst/>
                <a:latin typeface="+mn-lt"/>
                <a:ea typeface="ＭＳ Ｐゴシック" charset="0"/>
                <a:cs typeface="+mn-cs"/>
              </a:rPr>
              <a:t> </a:t>
            </a:r>
            <a:r>
              <a:rPr lang="de-CH" sz="1200" b="0" i="0" kern="1200" dirty="0" smtClean="0">
                <a:solidFill>
                  <a:schemeClr val="tx1"/>
                </a:solidFill>
                <a:effectLst/>
                <a:latin typeface="+mn-lt"/>
                <a:ea typeface="ＭＳ Ｐゴシック" charset="0"/>
                <a:cs typeface="+mn-cs"/>
              </a:rPr>
              <a:t>AVSD, DORV, HLHS, TGA, VSD, TAC,</a:t>
            </a:r>
            <a:r>
              <a:rPr lang="de-CH" sz="1200" b="0" i="0" kern="1200" baseline="0" dirty="0" smtClean="0">
                <a:solidFill>
                  <a:schemeClr val="tx1"/>
                </a:solidFill>
                <a:effectLst/>
                <a:latin typeface="+mn-lt"/>
                <a:ea typeface="ＭＳ Ｐゴシック" charset="0"/>
                <a:cs typeface="+mn-cs"/>
              </a:rPr>
              <a:t> </a:t>
            </a:r>
            <a:r>
              <a:rPr lang="de-CH" sz="1200" b="0" i="0" kern="1200" baseline="0" dirty="0" err="1" smtClean="0">
                <a:solidFill>
                  <a:schemeClr val="tx1"/>
                </a:solidFill>
                <a:effectLst/>
                <a:latin typeface="+mn-lt"/>
                <a:ea typeface="ＭＳ Ｐゴシック" charset="0"/>
                <a:cs typeface="+mn-cs"/>
              </a:rPr>
              <a:t>Isomerismus</a:t>
            </a:r>
            <a:r>
              <a:rPr lang="de-CH" sz="1200" b="0" i="0" kern="1200" baseline="0" dirty="0" smtClean="0">
                <a:solidFill>
                  <a:schemeClr val="tx1"/>
                </a:solidFill>
                <a:effectLst/>
                <a:latin typeface="+mn-lt"/>
                <a:ea typeface="ＭＳ Ｐゴシック" charset="0"/>
                <a:cs typeface="+mn-cs"/>
              </a:rPr>
              <a:t>, </a:t>
            </a:r>
            <a:r>
              <a:rPr lang="de-CH" sz="1200" b="0" i="0" kern="1200" baseline="0" dirty="0" err="1" smtClean="0">
                <a:solidFill>
                  <a:schemeClr val="tx1"/>
                </a:solidFill>
                <a:effectLst/>
                <a:latin typeface="+mn-lt"/>
                <a:ea typeface="ＭＳ Ｐゴシック" charset="0"/>
                <a:cs typeface="+mn-cs"/>
              </a:rPr>
              <a:t>Trikuspidalatresie</a:t>
            </a:r>
            <a:r>
              <a:rPr lang="de-CH" sz="1200" b="0" i="0" kern="1200" baseline="0" dirty="0" smtClean="0">
                <a:solidFill>
                  <a:schemeClr val="tx1"/>
                </a:solidFill>
                <a:effectLst/>
                <a:latin typeface="+mn-lt"/>
                <a:ea typeface="ＭＳ Ｐゴシック" charset="0"/>
                <a:cs typeface="+mn-cs"/>
              </a:rPr>
              <a:t>, ISTA….</a:t>
            </a:r>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14</a:t>
            </a:fld>
            <a:endParaRPr lang="de-CH"/>
          </a:p>
        </p:txBody>
      </p:sp>
    </p:spTree>
    <p:extLst>
      <p:ext uri="{BB962C8B-B14F-4D97-AF65-F5344CB8AC3E}">
        <p14:creationId xmlns:p14="http://schemas.microsoft.com/office/powerpoint/2010/main" val="2329928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Herz, wichtig Vergrösserung</a:t>
            </a:r>
          </a:p>
          <a:p>
            <a:r>
              <a:rPr lang="de-CH" dirty="0" smtClean="0"/>
              <a:t>Rossi:</a:t>
            </a:r>
            <a:r>
              <a:rPr lang="de-CH" baseline="0" dirty="0" smtClean="0"/>
              <a:t> Metaanalyse, 19 Studien</a:t>
            </a:r>
          </a:p>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t>Machbar (50-99% DR): Überkreuzung, Dreigefässblick, rechter Aortenbogen, </a:t>
            </a:r>
            <a:r>
              <a:rPr lang="de-CH" dirty="0" err="1" smtClean="0"/>
              <a:t>Arteria</a:t>
            </a:r>
            <a:r>
              <a:rPr lang="de-CH" dirty="0" smtClean="0"/>
              <a:t> </a:t>
            </a:r>
            <a:r>
              <a:rPr lang="de-CH" dirty="0" err="1" smtClean="0"/>
              <a:t>lusoria</a:t>
            </a:r>
            <a:r>
              <a:rPr lang="de-CH" dirty="0" smtClean="0"/>
              <a:t>, AV-Klappen-</a:t>
            </a:r>
            <a:r>
              <a:rPr lang="de-CH" dirty="0" err="1" smtClean="0"/>
              <a:t>Regurgitation</a:t>
            </a:r>
            <a:r>
              <a:rPr lang="de-CH" dirty="0" smtClean="0"/>
              <a:t>, AV-Kanal, muskulärer VSD, DORV, </a:t>
            </a:r>
            <a:r>
              <a:rPr lang="de-CH" dirty="0" err="1" smtClean="0"/>
              <a:t>Fallot</a:t>
            </a:r>
            <a:endParaRPr lang="de-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t>Gefordert SGUMGG: 4-Kammerblick, </a:t>
            </a:r>
            <a:r>
              <a:rPr lang="de-CH" dirty="0" err="1" smtClean="0"/>
              <a:t>Levokardie</a:t>
            </a:r>
            <a:endParaRPr lang="de-CH"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t>Rossi, </a:t>
            </a:r>
            <a:r>
              <a:rPr lang="de-CH" dirty="0" err="1" smtClean="0"/>
              <a:t>Obstet</a:t>
            </a:r>
            <a:r>
              <a:rPr lang="de-CH" dirty="0" smtClean="0"/>
              <a:t> </a:t>
            </a:r>
            <a:r>
              <a:rPr lang="de-CH" dirty="0" err="1" smtClean="0"/>
              <a:t>Gynecol</a:t>
            </a:r>
            <a:r>
              <a:rPr lang="de-CH" dirty="0" smtClean="0"/>
              <a:t> 2013, 122: 1160-1167</a:t>
            </a:r>
          </a:p>
          <a:p>
            <a:endParaRPr lang="de-CH" dirty="0"/>
          </a:p>
        </p:txBody>
      </p:sp>
      <p:sp>
        <p:nvSpPr>
          <p:cNvPr id="4" name="Foliennummernplatzhalter 3"/>
          <p:cNvSpPr>
            <a:spLocks noGrp="1"/>
          </p:cNvSpPr>
          <p:nvPr>
            <p:ph type="sldNum" sz="quarter" idx="10"/>
          </p:nvPr>
        </p:nvSpPr>
        <p:spPr/>
        <p:txBody>
          <a:bodyPr/>
          <a:lstStyle/>
          <a:p>
            <a:fld id="{D91B90F5-5879-4986-8F88-A1E8932CA83B}" type="slidenum">
              <a:rPr lang="de-CH" smtClean="0"/>
              <a:t>15</a:t>
            </a:fld>
            <a:endParaRPr lang="de-CH"/>
          </a:p>
        </p:txBody>
      </p:sp>
    </p:spTree>
    <p:extLst>
      <p:ext uri="{BB962C8B-B14F-4D97-AF65-F5344CB8AC3E}">
        <p14:creationId xmlns:p14="http://schemas.microsoft.com/office/powerpoint/2010/main" val="36271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Paralleler</a:t>
            </a:r>
            <a:r>
              <a:rPr lang="de-CH" baseline="0" dirty="0" smtClean="0"/>
              <a:t> Abgang, Farbdoppler hilft bei der Identifikation des Abgangs der Gefässe</a:t>
            </a:r>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19</a:t>
            </a:fld>
            <a:endParaRPr lang="de-CH"/>
          </a:p>
        </p:txBody>
      </p:sp>
    </p:spTree>
    <p:extLst>
      <p:ext uri="{BB962C8B-B14F-4D97-AF65-F5344CB8AC3E}">
        <p14:creationId xmlns:p14="http://schemas.microsoft.com/office/powerpoint/2010/main" val="3351902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Physiologische Nabelhernie</a:t>
            </a:r>
            <a:r>
              <a:rPr lang="de-CH" baseline="0" dirty="0" smtClean="0"/>
              <a:t> bis 11 + 6 SSW</a:t>
            </a:r>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20</a:t>
            </a:fld>
            <a:endParaRPr lang="de-CH"/>
          </a:p>
        </p:txBody>
      </p:sp>
    </p:spTree>
    <p:extLst>
      <p:ext uri="{BB962C8B-B14F-4D97-AF65-F5344CB8AC3E}">
        <p14:creationId xmlns:p14="http://schemas.microsoft.com/office/powerpoint/2010/main" val="2720609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Bohnenförmig, </a:t>
            </a:r>
            <a:r>
              <a:rPr lang="de-CH" dirty="0" err="1" smtClean="0"/>
              <a:t>echogen</a:t>
            </a:r>
            <a:r>
              <a:rPr lang="de-CH" dirty="0" smtClean="0"/>
              <a:t>, zentral gelegene </a:t>
            </a:r>
            <a:r>
              <a:rPr lang="de-CH" dirty="0" err="1" smtClean="0"/>
              <a:t>hypoechogene</a:t>
            </a:r>
            <a:r>
              <a:rPr lang="de-CH" dirty="0" smtClean="0"/>
              <a:t> Nierenbecken</a:t>
            </a:r>
          </a:p>
          <a:p>
            <a:endParaRPr lang="de-CH" dirty="0" smtClean="0"/>
          </a:p>
          <a:p>
            <a:r>
              <a:rPr lang="de-CH" dirty="0" err="1" smtClean="0"/>
              <a:t>Holoprosenzephalie</a:t>
            </a:r>
            <a:r>
              <a:rPr lang="de-CH" dirty="0" smtClean="0"/>
              <a:t>,</a:t>
            </a:r>
            <a:r>
              <a:rPr lang="de-CH" baseline="0" dirty="0" smtClean="0"/>
              <a:t> </a:t>
            </a:r>
            <a:r>
              <a:rPr lang="de-CH" baseline="0" dirty="0" err="1" smtClean="0"/>
              <a:t>Extremitätendefekte</a:t>
            </a:r>
            <a:r>
              <a:rPr lang="de-CH" baseline="0" dirty="0" smtClean="0"/>
              <a:t>, </a:t>
            </a:r>
            <a:r>
              <a:rPr lang="de-CH" baseline="0" dirty="0" err="1" smtClean="0"/>
              <a:t>Polydactylie</a:t>
            </a:r>
            <a:r>
              <a:rPr lang="de-CH" baseline="0" dirty="0" smtClean="0"/>
              <a:t>, </a:t>
            </a:r>
            <a:r>
              <a:rPr lang="de-CH" baseline="0" dirty="0" err="1" smtClean="0"/>
              <a:t>Megazystis</a:t>
            </a:r>
            <a:r>
              <a:rPr lang="de-CH" baseline="0" dirty="0" smtClean="0"/>
              <a:t>: Detektionsraten bis 99% (Rossi, </a:t>
            </a:r>
            <a:r>
              <a:rPr lang="de-CH" baseline="0" dirty="0" err="1" smtClean="0"/>
              <a:t>Prefumo</a:t>
            </a:r>
            <a:r>
              <a:rPr lang="de-CH" baseline="0" dirty="0" smtClean="0"/>
              <a:t>, </a:t>
            </a:r>
            <a:r>
              <a:rPr lang="de-CH" baseline="0" dirty="0" err="1" smtClean="0"/>
              <a:t>Obstet</a:t>
            </a:r>
            <a:r>
              <a:rPr lang="de-CH" baseline="0" dirty="0" smtClean="0"/>
              <a:t> </a:t>
            </a:r>
            <a:r>
              <a:rPr lang="de-CH" baseline="0" dirty="0" err="1" smtClean="0"/>
              <a:t>Gynecol</a:t>
            </a:r>
            <a:r>
              <a:rPr lang="de-CH" baseline="0" dirty="0" smtClean="0"/>
              <a:t> 2013)</a:t>
            </a:r>
            <a:endParaRPr lang="de-CH" dirty="0"/>
          </a:p>
        </p:txBody>
      </p:sp>
      <p:sp>
        <p:nvSpPr>
          <p:cNvPr id="4" name="Foliennummernplatzhalter 3"/>
          <p:cNvSpPr>
            <a:spLocks noGrp="1"/>
          </p:cNvSpPr>
          <p:nvPr>
            <p:ph type="sldNum" sz="quarter" idx="10"/>
          </p:nvPr>
        </p:nvSpPr>
        <p:spPr/>
        <p:txBody>
          <a:bodyPr/>
          <a:lstStyle/>
          <a:p>
            <a:fld id="{D91B90F5-5879-4986-8F88-A1E8932CA83B}" type="slidenum">
              <a:rPr lang="de-CH" smtClean="0"/>
              <a:t>22</a:t>
            </a:fld>
            <a:endParaRPr lang="de-CH"/>
          </a:p>
        </p:txBody>
      </p:sp>
    </p:spTree>
    <p:extLst>
      <p:ext uri="{BB962C8B-B14F-4D97-AF65-F5344CB8AC3E}">
        <p14:creationId xmlns:p14="http://schemas.microsoft.com/office/powerpoint/2010/main" val="2546005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sz="1200" baseline="0" dirty="0" smtClean="0"/>
              <a:t>Plazenta: Grösse und Textur, </a:t>
            </a:r>
            <a:r>
              <a:rPr lang="de-CH" sz="1200" baseline="0" dirty="0" err="1" smtClean="0"/>
              <a:t>Prävia</a:t>
            </a:r>
            <a:r>
              <a:rPr lang="de-CH" sz="1200" baseline="0" dirty="0" smtClean="0"/>
              <a:t> kann nicht abschliessend beurteilt werden</a:t>
            </a:r>
            <a:endParaRPr lang="de-CH" sz="1200" dirty="0" smtClean="0"/>
          </a:p>
          <a:p>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24</a:t>
            </a:fld>
            <a:endParaRPr lang="de-CH"/>
          </a:p>
        </p:txBody>
      </p:sp>
    </p:spTree>
    <p:extLst>
      <p:ext uri="{BB962C8B-B14F-4D97-AF65-F5344CB8AC3E}">
        <p14:creationId xmlns:p14="http://schemas.microsoft.com/office/powerpoint/2010/main" val="1208982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smtClean="0"/>
              <a:t>Überprüfen </a:t>
            </a:r>
            <a:r>
              <a:rPr lang="de-CH" sz="1200" b="1" dirty="0" smtClean="0"/>
              <a:t>des</a:t>
            </a:r>
            <a:r>
              <a:rPr lang="de-CH" sz="1200" dirty="0" smtClean="0"/>
              <a:t> Anforderungsscheins auf…</a:t>
            </a:r>
            <a:endParaRPr lang="de-CH" dirty="0"/>
          </a:p>
        </p:txBody>
      </p:sp>
      <p:sp>
        <p:nvSpPr>
          <p:cNvPr id="4" name="Foliennummernplatzhalter 3"/>
          <p:cNvSpPr>
            <a:spLocks noGrp="1"/>
          </p:cNvSpPr>
          <p:nvPr>
            <p:ph type="sldNum" sz="quarter" idx="10"/>
          </p:nvPr>
        </p:nvSpPr>
        <p:spPr/>
        <p:txBody>
          <a:bodyPr/>
          <a:lstStyle/>
          <a:p>
            <a:pPr>
              <a:defRPr/>
            </a:pPr>
            <a:fld id="{598E1103-FF07-4477-9F6F-10344FF62C7B}" type="slidenum">
              <a:rPr lang="de-CH" smtClean="0"/>
              <a:pPr>
                <a:defRPr/>
              </a:pPr>
              <a:t>25</a:t>
            </a:fld>
            <a:endParaRPr lang="de-CH"/>
          </a:p>
        </p:txBody>
      </p:sp>
    </p:spTree>
    <p:extLst>
      <p:ext uri="{BB962C8B-B14F-4D97-AF65-F5344CB8AC3E}">
        <p14:creationId xmlns:p14="http://schemas.microsoft.com/office/powerpoint/2010/main" val="322670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Strukturiert Untersuchung</a:t>
            </a:r>
          </a:p>
          <a:p>
            <a:r>
              <a:rPr lang="de-CH" dirty="0" smtClean="0"/>
              <a:t>Detaillierte</a:t>
            </a:r>
            <a:r>
              <a:rPr lang="de-CH" baseline="0" dirty="0" smtClean="0"/>
              <a:t> Überprüfung der Anatomie</a:t>
            </a:r>
            <a:endParaRPr lang="de-CH" baseline="0" dirty="0" smtClean="0">
              <a:solidFill>
                <a:schemeClr val="bg2">
                  <a:lumMod val="25000"/>
                </a:schemeClr>
              </a:solidFill>
            </a:endParaRPr>
          </a:p>
          <a:p>
            <a:r>
              <a:rPr lang="de-CH" baseline="0" dirty="0" smtClean="0">
                <a:solidFill>
                  <a:schemeClr val="bg2">
                    <a:lumMod val="25000"/>
                  </a:schemeClr>
                </a:solidFill>
              </a:rPr>
              <a:t>Detek</a:t>
            </a:r>
            <a:r>
              <a:rPr lang="de-CH" baseline="0" dirty="0" smtClean="0"/>
              <a:t>tion grösserer und bedeutender Fehlbildungen</a:t>
            </a:r>
          </a:p>
          <a:p>
            <a:r>
              <a:rPr lang="de-CH" dirty="0" smtClean="0"/>
              <a:t>Obligatorische Parameter</a:t>
            </a:r>
          </a:p>
          <a:p>
            <a:r>
              <a:rPr lang="de-CH" dirty="0" smtClean="0"/>
              <a:t>Fakultative Parameter</a:t>
            </a:r>
          </a:p>
          <a:p>
            <a:r>
              <a:rPr lang="de-CH" dirty="0" smtClean="0"/>
              <a:t>Hals: NT und laterale Halszysten /</a:t>
            </a:r>
            <a:r>
              <a:rPr lang="de-CH" baseline="0" dirty="0" smtClean="0"/>
              <a:t> </a:t>
            </a:r>
            <a:r>
              <a:rPr lang="de-CH" baseline="0" dirty="0" err="1" smtClean="0"/>
              <a:t>juguläre</a:t>
            </a:r>
            <a:r>
              <a:rPr lang="de-CH" baseline="0" dirty="0" smtClean="0"/>
              <a:t> Lymphzysten weggelassen</a:t>
            </a:r>
            <a:endParaRPr lang="de-CH" dirty="0" smtClean="0"/>
          </a:p>
          <a:p>
            <a:endParaRPr lang="de-CH" dirty="0" smtClean="0"/>
          </a:p>
          <a:p>
            <a:r>
              <a:rPr lang="de-CH" dirty="0" smtClean="0"/>
              <a:t>Ovale Form der Kopfes, Keine</a:t>
            </a:r>
            <a:r>
              <a:rPr lang="de-CH" baseline="0" dirty="0" smtClean="0"/>
              <a:t> Knochendefekte der Kalotte</a:t>
            </a:r>
            <a:endParaRPr lang="de-CH" dirty="0" smtClean="0"/>
          </a:p>
          <a:p>
            <a:r>
              <a:rPr lang="de-CH" dirty="0" err="1" smtClean="0"/>
              <a:t>Falx</a:t>
            </a:r>
            <a:r>
              <a:rPr lang="de-CH" dirty="0" smtClean="0"/>
              <a:t> cerebri, </a:t>
            </a:r>
            <a:r>
              <a:rPr lang="de-CH" dirty="0" err="1" smtClean="0"/>
              <a:t>Interhemisphärenspalt</a:t>
            </a:r>
            <a:r>
              <a:rPr lang="de-CH" dirty="0" smtClean="0"/>
              <a:t>, Thalami</a:t>
            </a:r>
          </a:p>
          <a:p>
            <a:r>
              <a:rPr lang="de-CH" dirty="0" smtClean="0"/>
              <a:t>Plexus </a:t>
            </a:r>
            <a:r>
              <a:rPr lang="de-CH" dirty="0" err="1" smtClean="0"/>
              <a:t>choroideus</a:t>
            </a:r>
            <a:r>
              <a:rPr lang="de-CH" dirty="0" smtClean="0"/>
              <a:t>, füllen die Seitenventrikel</a:t>
            </a:r>
            <a:r>
              <a:rPr lang="de-CH" baseline="0" dirty="0" smtClean="0"/>
              <a:t> fast vollständig aus </a:t>
            </a:r>
          </a:p>
          <a:p>
            <a:pPr marL="0" marR="0" indent="0" algn="l" defTabSz="914400" rtl="0" eaLnBrk="0" fontAlgn="base" latinLnBrk="0" hangingPunct="0">
              <a:lnSpc>
                <a:spcPct val="100000"/>
              </a:lnSpc>
              <a:spcBef>
                <a:spcPct val="30000"/>
              </a:spcBef>
              <a:spcAft>
                <a:spcPct val="0"/>
              </a:spcAft>
              <a:buClrTx/>
              <a:buSzTx/>
              <a:buFontTx/>
              <a:buNone/>
              <a:tabLst/>
              <a:defRPr/>
            </a:pPr>
            <a:r>
              <a:rPr lang="de-CH" baseline="0" dirty="0" smtClean="0"/>
              <a:t>und dürfen nicht für Hydrozephalus gehalten werden. Das </a:t>
            </a:r>
            <a:r>
              <a:rPr lang="de-CH" baseline="0" dirty="0" err="1" smtClean="0"/>
              <a:t>Parechym</a:t>
            </a:r>
            <a:r>
              <a:rPr lang="de-CH" baseline="0" dirty="0" smtClean="0"/>
              <a:t> sehr schmal. </a:t>
            </a:r>
            <a:r>
              <a:rPr lang="de-CH" sz="1200" dirty="0" smtClean="0"/>
              <a:t>Cerebellum und Corpus</a:t>
            </a:r>
            <a:r>
              <a:rPr lang="de-CH" sz="1200" baseline="0" dirty="0" smtClean="0"/>
              <a:t> </a:t>
            </a:r>
            <a:r>
              <a:rPr lang="de-CH" sz="1200" baseline="0" dirty="0" err="1" smtClean="0"/>
              <a:t>callosum</a:t>
            </a:r>
            <a:r>
              <a:rPr lang="de-CH" sz="1200" baseline="0" dirty="0" smtClean="0"/>
              <a:t> sind noch nicht ausreichend entwickelt</a:t>
            </a:r>
            <a:endParaRPr lang="de-CH"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dirty="0" err="1" smtClean="0"/>
              <a:t>Fossa</a:t>
            </a:r>
            <a:r>
              <a:rPr lang="de-CH" sz="1200" dirty="0" smtClean="0"/>
              <a:t> </a:t>
            </a:r>
            <a:r>
              <a:rPr lang="de-CH" sz="1200" dirty="0" err="1" smtClean="0"/>
              <a:t>posterior</a:t>
            </a:r>
            <a:r>
              <a:rPr lang="de-CH" sz="1200" dirty="0" smtClean="0"/>
              <a:t> optional:</a:t>
            </a:r>
            <a:r>
              <a:rPr lang="de-CH" sz="1200" baseline="0" dirty="0" smtClean="0"/>
              <a:t> </a:t>
            </a:r>
            <a:r>
              <a:rPr lang="de-CH" sz="1200" dirty="0" smtClean="0"/>
              <a:t>IT, Hirnstamm für frühe Detektion der Spina </a:t>
            </a:r>
            <a:r>
              <a:rPr lang="de-CH" sz="1200" dirty="0" err="1" smtClean="0"/>
              <a:t>bifida</a:t>
            </a:r>
            <a:r>
              <a:rPr lang="de-CH" sz="1200" dirty="0" smtClean="0"/>
              <a:t> </a:t>
            </a:r>
            <a:r>
              <a:rPr lang="de-CH" sz="1200" dirty="0" err="1" smtClean="0"/>
              <a:t>aperta</a:t>
            </a:r>
            <a:endParaRPr lang="de-CH"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dirty="0" smtClean="0"/>
              <a:t>Gesicht sagittal und im</a:t>
            </a:r>
            <a:r>
              <a:rPr lang="de-CH" sz="1200" baseline="0" dirty="0" smtClean="0"/>
              <a:t> Frontalschnitt, Augen, Augenabstand, Linsen</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aseline="0" dirty="0" smtClean="0"/>
              <a:t>Wirbelsäule sagittal, Anomalien schwer </a:t>
            </a:r>
            <a:r>
              <a:rPr lang="de-CH" sz="1200" baseline="0" dirty="0" err="1" smtClean="0"/>
              <a:t>detektierbar</a:t>
            </a:r>
            <a:endParaRPr lang="de-CH"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aseline="0" dirty="0" smtClean="0"/>
              <a:t>Herz</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aseline="0" dirty="0" smtClean="0"/>
              <a:t>Abdomen: Bauchwand mit Nabelschnurinsertion, Magen mit Position im linken oberen Abdomen</a:t>
            </a:r>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aseline="0" dirty="0" smtClean="0"/>
              <a:t>Nieren;: </a:t>
            </a:r>
            <a:r>
              <a:rPr lang="de-CH" sz="1200" baseline="0" dirty="0" err="1" smtClean="0"/>
              <a:t>echogen</a:t>
            </a:r>
            <a:r>
              <a:rPr lang="de-CH" sz="1200" baseline="0" dirty="0" smtClean="0"/>
              <a:t>, bohnenförmig mit zentralem echofreiem </a:t>
            </a:r>
            <a:r>
              <a:rPr lang="de-CH" sz="1200" baseline="0" dirty="0" err="1" smtClean="0"/>
              <a:t>Nerenbecken</a:t>
            </a:r>
            <a:endParaRPr lang="de-CH"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aseline="0" dirty="0" smtClean="0"/>
              <a:t>Extremitäten, mit allen 3 Segmenten, Details an den Zehen ggf. von vaginal</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aseline="0" dirty="0" smtClean="0"/>
              <a:t>Plazenta: Grösse und Textur, </a:t>
            </a:r>
            <a:r>
              <a:rPr lang="de-CH" sz="1200" baseline="0" dirty="0" err="1" smtClean="0"/>
              <a:t>Prävia</a:t>
            </a:r>
            <a:r>
              <a:rPr lang="de-CH" sz="1200" baseline="0" dirty="0" smtClean="0"/>
              <a:t> kann nicht abschliessend beurteilt werden</a:t>
            </a:r>
            <a:endParaRPr lang="de-CH" sz="1200" dirty="0" smtClean="0"/>
          </a:p>
          <a:p>
            <a:endParaRPr lang="de-CH" dirty="0" smtClean="0"/>
          </a:p>
          <a:p>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3</a:t>
            </a:fld>
            <a:endParaRPr lang="de-CH"/>
          </a:p>
        </p:txBody>
      </p:sp>
    </p:spTree>
    <p:extLst>
      <p:ext uri="{BB962C8B-B14F-4D97-AF65-F5344CB8AC3E}">
        <p14:creationId xmlns:p14="http://schemas.microsoft.com/office/powerpoint/2010/main" val="1495509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Kostenlose ETT-Risikoberechnung für eine fetale Trisomie 21, 13 oder</a:t>
            </a:r>
            <a:r>
              <a:rPr lang="de-CH" baseline="0" dirty="0" smtClean="0"/>
              <a:t> 18 durch zertifizierte Labore von zertifizierten Ärzten</a:t>
            </a:r>
            <a:endParaRPr lang="de-CH"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ART (IVF, ICSI, </a:t>
            </a:r>
            <a:r>
              <a:rPr lang="de-CH" dirty="0" err="1" smtClean="0"/>
              <a:t>Kryo</a:t>
            </a:r>
            <a:r>
              <a:rPr lang="de-CH" dirty="0" smtClean="0"/>
              <a:t>-Transfer) </a:t>
            </a:r>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Gestörte </a:t>
            </a:r>
            <a:r>
              <a:rPr lang="de-CH" dirty="0" err="1" smtClean="0"/>
              <a:t>Plazentatation</a:t>
            </a:r>
            <a:r>
              <a:rPr lang="de-CH" baseline="0" dirty="0" smtClean="0"/>
              <a:t> nach ART?</a:t>
            </a:r>
          </a:p>
          <a:p>
            <a:pPr algn="l"/>
            <a:r>
              <a:rPr lang="de-CH" sz="1200" dirty="0" smtClean="0"/>
              <a:t>ART: Alter höher, weniger Raucher</a:t>
            </a:r>
          </a:p>
          <a:p>
            <a:pPr algn="l"/>
            <a:endParaRPr lang="de-CH" sz="1200" dirty="0" smtClean="0"/>
          </a:p>
          <a:p>
            <a:pPr algn="l"/>
            <a:r>
              <a:rPr lang="de-CH" sz="1200" dirty="0" smtClean="0"/>
              <a:t>PAPP-A (</a:t>
            </a:r>
            <a:r>
              <a:rPr lang="de-CH" sz="1200" dirty="0" err="1" smtClean="0"/>
              <a:t>MoM</a:t>
            </a:r>
            <a:r>
              <a:rPr lang="de-CH" sz="1200" dirty="0" smtClean="0"/>
              <a:t>)  ↓ nach Adjustierung für Alter und Raucher</a:t>
            </a:r>
          </a:p>
          <a:p>
            <a:pPr algn="l"/>
            <a:r>
              <a:rPr lang="de-CH" sz="1200" dirty="0" err="1" smtClean="0"/>
              <a:t>hCG</a:t>
            </a:r>
            <a:r>
              <a:rPr lang="de-CH" sz="1200" dirty="0" smtClean="0"/>
              <a:t> (</a:t>
            </a:r>
            <a:r>
              <a:rPr lang="de-CH" sz="1200" dirty="0" err="1" smtClean="0"/>
              <a:t>MoM</a:t>
            </a:r>
            <a:r>
              <a:rPr lang="de-CH" sz="1200" dirty="0" smtClean="0"/>
              <a:t>)      ↔ nach </a:t>
            </a:r>
            <a:r>
              <a:rPr lang="de-CH" sz="1200" dirty="0" err="1" smtClean="0"/>
              <a:t>single</a:t>
            </a:r>
            <a:r>
              <a:rPr lang="de-CH" sz="1200" dirty="0" smtClean="0"/>
              <a:t> </a:t>
            </a:r>
            <a:r>
              <a:rPr lang="de-CH" sz="1200" dirty="0" err="1" smtClean="0"/>
              <a:t>embryo</a:t>
            </a:r>
            <a:r>
              <a:rPr lang="de-CH" sz="1200" dirty="0" smtClean="0"/>
              <a:t> Transfer</a:t>
            </a:r>
          </a:p>
          <a:p>
            <a:pPr algn="l"/>
            <a:r>
              <a:rPr lang="de-CH" sz="900" dirty="0" smtClean="0"/>
              <a:t>Bonne et a, Fertil Steril 2016</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dirty="0" smtClean="0"/>
          </a:p>
          <a:p>
            <a:r>
              <a:rPr lang="de-CH" dirty="0" smtClean="0"/>
              <a:t>ART: mehr SGA</a:t>
            </a:r>
          </a:p>
          <a:p>
            <a:r>
              <a:rPr lang="de-CH" dirty="0" smtClean="0"/>
              <a:t>PAPP-A (</a:t>
            </a:r>
            <a:r>
              <a:rPr lang="de-CH" dirty="0" err="1" smtClean="0"/>
              <a:t>MoM</a:t>
            </a:r>
            <a:r>
              <a:rPr lang="de-CH" dirty="0" smtClean="0"/>
              <a:t>) ↓ nach Adjustierung für SGA</a:t>
            </a:r>
          </a:p>
          <a:p>
            <a:pPr algn="l"/>
            <a:r>
              <a:rPr lang="de-CH" sz="1000" dirty="0" smtClean="0"/>
              <a:t>Bender et al, </a:t>
            </a:r>
            <a:r>
              <a:rPr lang="de-CH" sz="1000" dirty="0" err="1" smtClean="0"/>
              <a:t>Reprod</a:t>
            </a:r>
            <a:r>
              <a:rPr lang="de-CH" sz="1000" dirty="0" smtClean="0"/>
              <a:t> </a:t>
            </a:r>
            <a:r>
              <a:rPr lang="de-CH" sz="1000" dirty="0" err="1" smtClean="0"/>
              <a:t>Biomed</a:t>
            </a:r>
            <a:r>
              <a:rPr lang="de-CH" sz="1000" dirty="0" smtClean="0"/>
              <a:t> 2010</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dirty="0" smtClean="0"/>
          </a:p>
        </p:txBody>
      </p:sp>
      <p:sp>
        <p:nvSpPr>
          <p:cNvPr id="4" name="Foliennummernplatzhalter 3"/>
          <p:cNvSpPr>
            <a:spLocks noGrp="1"/>
          </p:cNvSpPr>
          <p:nvPr>
            <p:ph type="sldNum" sz="quarter" idx="10"/>
          </p:nvPr>
        </p:nvSpPr>
        <p:spPr/>
        <p:txBody>
          <a:bodyPr/>
          <a:lstStyle/>
          <a:p>
            <a:pPr>
              <a:defRPr/>
            </a:pPr>
            <a:fld id="{598E1103-FF07-4477-9F6F-10344FF62C7B}" type="slidenum">
              <a:rPr lang="de-CH" smtClean="0"/>
              <a:pPr>
                <a:defRPr/>
              </a:pPr>
              <a:t>26</a:t>
            </a:fld>
            <a:endParaRPr lang="de-CH"/>
          </a:p>
        </p:txBody>
      </p:sp>
    </p:spTree>
    <p:extLst>
      <p:ext uri="{BB962C8B-B14F-4D97-AF65-F5344CB8AC3E}">
        <p14:creationId xmlns:p14="http://schemas.microsoft.com/office/powerpoint/2010/main" val="20062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Zwillinge:</a:t>
            </a:r>
            <a:r>
              <a:rPr lang="de-CH" baseline="0" dirty="0" smtClean="0"/>
              <a:t> </a:t>
            </a:r>
            <a:r>
              <a:rPr lang="de-CH" dirty="0" err="1" smtClean="0"/>
              <a:t>schlechterte</a:t>
            </a:r>
            <a:r>
              <a:rPr lang="de-CH" dirty="0" smtClean="0"/>
              <a:t> Testperformance</a:t>
            </a:r>
          </a:p>
          <a:p>
            <a:r>
              <a:rPr lang="de-CH" dirty="0" smtClean="0"/>
              <a:t>Serummarker</a:t>
            </a:r>
            <a:r>
              <a:rPr lang="de-CH" baseline="0" dirty="0" smtClean="0"/>
              <a:t> sind verdoppelt und man müsste mit speziellen </a:t>
            </a:r>
            <a:r>
              <a:rPr lang="de-CH" baseline="0" dirty="0" err="1" smtClean="0"/>
              <a:t>twin</a:t>
            </a:r>
            <a:r>
              <a:rPr lang="de-CH" baseline="0" dirty="0" smtClean="0"/>
              <a:t> </a:t>
            </a:r>
            <a:r>
              <a:rPr lang="de-CH" baseline="0" dirty="0" err="1" smtClean="0"/>
              <a:t>MoMs</a:t>
            </a:r>
            <a:r>
              <a:rPr lang="de-CH" baseline="0" dirty="0" smtClean="0"/>
              <a:t> kalkulieren</a:t>
            </a:r>
          </a:p>
          <a:p>
            <a:r>
              <a:rPr lang="de-CH" baseline="0" dirty="0" smtClean="0"/>
              <a:t>Korrekturfaktoren wären hier </a:t>
            </a:r>
            <a:r>
              <a:rPr lang="de-CH" baseline="0" dirty="0" err="1" smtClean="0"/>
              <a:t>labor</a:t>
            </a:r>
            <a:r>
              <a:rPr lang="de-CH" baseline="0" dirty="0" smtClean="0"/>
              <a:t>, bzw. zentrumsabhängig</a:t>
            </a:r>
          </a:p>
          <a:p>
            <a:r>
              <a:rPr lang="de-CH" baseline="0" dirty="0" smtClean="0"/>
              <a:t>Ebenfalls müsste für die </a:t>
            </a:r>
            <a:r>
              <a:rPr lang="de-CH" baseline="0" dirty="0" err="1" smtClean="0"/>
              <a:t>Chorionizität</a:t>
            </a:r>
            <a:r>
              <a:rPr lang="de-CH" baseline="0" dirty="0" smtClean="0"/>
              <a:t> </a:t>
            </a:r>
            <a:r>
              <a:rPr lang="de-CH" baseline="0" dirty="0" err="1" smtClean="0"/>
              <a:t>adjusiert</a:t>
            </a:r>
            <a:r>
              <a:rPr lang="de-CH" baseline="0" dirty="0" smtClean="0"/>
              <a:t> werden, da bei  </a:t>
            </a:r>
            <a:r>
              <a:rPr lang="de-CH" baseline="0" dirty="0" err="1" smtClean="0"/>
              <a:t>monochorialen</a:t>
            </a:r>
            <a:r>
              <a:rPr lang="de-CH" baseline="0" dirty="0" smtClean="0"/>
              <a:t> die Serummarker tiefer sind. </a:t>
            </a:r>
            <a:endParaRPr lang="de-CH" dirty="0" smtClean="0"/>
          </a:p>
          <a:p>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27</a:t>
            </a:fld>
            <a:endParaRPr lang="de-CH"/>
          </a:p>
        </p:txBody>
      </p:sp>
    </p:spTree>
    <p:extLst>
      <p:ext uri="{BB962C8B-B14F-4D97-AF65-F5344CB8AC3E}">
        <p14:creationId xmlns:p14="http://schemas.microsoft.com/office/powerpoint/2010/main" val="2889973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Freies ß-HCG steigt mit steigendem </a:t>
            </a:r>
            <a:r>
              <a:rPr lang="de-CH" dirty="0" err="1" smtClean="0"/>
              <a:t>Creatinin</a:t>
            </a:r>
            <a:r>
              <a:rPr lang="de-CH" baseline="0" dirty="0" smtClean="0"/>
              <a:t> </a:t>
            </a:r>
            <a:r>
              <a:rPr lang="de-CH" sz="1200" baseline="0" dirty="0" smtClean="0"/>
              <a:t>u</a:t>
            </a:r>
            <a:r>
              <a:rPr lang="de-CH" sz="1200" dirty="0" smtClean="0"/>
              <a:t>nd ist nicht verwertbar bei mütterlicher </a:t>
            </a:r>
            <a:r>
              <a:rPr lang="de-CH" sz="1200" dirty="0" err="1" smtClean="0"/>
              <a:t>Nierenerkankung</a:t>
            </a:r>
            <a:r>
              <a:rPr lang="de-CH" sz="1200" dirty="0" smtClean="0"/>
              <a:t>,</a:t>
            </a:r>
            <a:r>
              <a:rPr lang="de-CH" sz="1200" baseline="0" dirty="0" smtClean="0"/>
              <a:t> </a:t>
            </a:r>
            <a:r>
              <a:rPr lang="de-CH" sz="1200" dirty="0" smtClean="0"/>
              <a:t>unabhängig von </a:t>
            </a:r>
            <a:r>
              <a:rPr lang="de-CH" sz="1200" dirty="0" err="1" smtClean="0"/>
              <a:t>Kreatininanstieg</a:t>
            </a:r>
            <a:endParaRPr lang="de-CH" dirty="0" smtClean="0"/>
          </a:p>
          <a:p>
            <a:pPr eaLnBrk="0" hangingPunct="0">
              <a:spcBef>
                <a:spcPct val="30000"/>
              </a:spcBef>
              <a:defRPr/>
            </a:pPr>
            <a:r>
              <a:rPr lang="de-CH" sz="1200" dirty="0" smtClean="0"/>
              <a:t>Verminderte </a:t>
            </a:r>
            <a:r>
              <a:rPr lang="de-CH" sz="1200" dirty="0" err="1" smtClean="0"/>
              <a:t>Clearance</a:t>
            </a:r>
            <a:r>
              <a:rPr lang="de-CH" sz="1200" dirty="0" smtClean="0"/>
              <a:t> von ß-</a:t>
            </a:r>
            <a:r>
              <a:rPr lang="de-CH" sz="1200" dirty="0" err="1" smtClean="0"/>
              <a:t>hCG</a:t>
            </a:r>
            <a:r>
              <a:rPr lang="de-CH" sz="1200" dirty="0" smtClean="0"/>
              <a:t> bei gestörter Nierenfunktion</a:t>
            </a:r>
          </a:p>
          <a:p>
            <a:pPr eaLnBrk="0" hangingPunct="0">
              <a:spcBef>
                <a:spcPct val="30000"/>
              </a:spcBef>
              <a:defRPr/>
            </a:pPr>
            <a:r>
              <a:rPr lang="de-CH" sz="1200" dirty="0" smtClean="0"/>
              <a:t>Reduzierte intervillöse plazentare Perfusion durch renal bedingte </a:t>
            </a:r>
            <a:r>
              <a:rPr lang="de-CH" sz="1200" dirty="0" err="1" smtClean="0"/>
              <a:t>Vaskulopathie</a:t>
            </a:r>
            <a:r>
              <a:rPr lang="de-CH" sz="1200" dirty="0" smtClean="0"/>
              <a:t> und Hypertension ?</a:t>
            </a:r>
            <a:endParaRPr lang="de-CH"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Die Differenz ist noch vorhanden (15% </a:t>
            </a:r>
            <a:r>
              <a:rPr lang="de-CH" dirty="0" err="1" smtClean="0"/>
              <a:t>vs</a:t>
            </a:r>
            <a:r>
              <a:rPr lang="de-CH" dirty="0" smtClean="0"/>
              <a:t> 25%, </a:t>
            </a:r>
            <a:r>
              <a:rPr lang="de-CH" dirty="0" err="1" smtClean="0"/>
              <a:t>n.s</a:t>
            </a:r>
            <a:r>
              <a:rPr lang="de-CH" dirty="0" smtClean="0"/>
              <a:t>.) mit totalem ß-HCG. </a:t>
            </a:r>
          </a:p>
          <a:p>
            <a:endParaRPr lang="de-CH" dirty="0" smtClean="0"/>
          </a:p>
          <a:p>
            <a:r>
              <a:rPr lang="de-CH" dirty="0" smtClean="0"/>
              <a:t>PAPP A unverändert</a:t>
            </a:r>
            <a:endParaRPr lang="de-CH" dirty="0"/>
          </a:p>
        </p:txBody>
      </p:sp>
      <p:sp>
        <p:nvSpPr>
          <p:cNvPr id="4" name="Foliennummernplatzhalter 3"/>
          <p:cNvSpPr>
            <a:spLocks noGrp="1"/>
          </p:cNvSpPr>
          <p:nvPr>
            <p:ph type="sldNum" sz="quarter" idx="10"/>
          </p:nvPr>
        </p:nvSpPr>
        <p:spPr/>
        <p:txBody>
          <a:bodyPr/>
          <a:lstStyle/>
          <a:p>
            <a:pPr>
              <a:defRPr/>
            </a:pPr>
            <a:fld id="{598E1103-FF07-4477-9F6F-10344FF62C7B}" type="slidenum">
              <a:rPr lang="de-CH" smtClean="0"/>
              <a:pPr>
                <a:defRPr/>
              </a:pPr>
              <a:t>28</a:t>
            </a:fld>
            <a:endParaRPr lang="de-CH"/>
          </a:p>
        </p:txBody>
      </p:sp>
    </p:spTree>
    <p:extLst>
      <p:ext uri="{BB962C8B-B14F-4D97-AF65-F5344CB8AC3E}">
        <p14:creationId xmlns:p14="http://schemas.microsoft.com/office/powerpoint/2010/main" val="1405028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Swiss1TT </a:t>
            </a:r>
            <a:r>
              <a:rPr lang="de-CH" dirty="0" err="1" smtClean="0"/>
              <a:t>study</a:t>
            </a:r>
            <a:r>
              <a:rPr lang="de-CH" dirty="0" smtClean="0"/>
              <a:t> </a:t>
            </a:r>
            <a:r>
              <a:rPr lang="de-CH" dirty="0" err="1" smtClean="0"/>
              <a:t>group</a:t>
            </a:r>
            <a:r>
              <a:rPr lang="de-CH" dirty="0" smtClean="0"/>
              <a:t> von 500 auf 300 Analysen / Jahr runter</a:t>
            </a:r>
          </a:p>
          <a:p>
            <a:r>
              <a:rPr lang="de-CH" dirty="0" smtClean="0"/>
              <a:t>Anforderungsschein standardisiert: Name des Arztes, Geburtsdatum</a:t>
            </a:r>
            <a:r>
              <a:rPr lang="de-CH" baseline="0" dirty="0" smtClean="0"/>
              <a:t> der Eizellspenderin, Rauchen, Ethnizität, Diabetes</a:t>
            </a:r>
          </a:p>
          <a:p>
            <a:r>
              <a:rPr lang="de-CH" baseline="0" dirty="0" err="1" smtClean="0"/>
              <a:t>Chorionizität</a:t>
            </a:r>
            <a:r>
              <a:rPr lang="de-CH" baseline="0" dirty="0" smtClean="0"/>
              <a:t> bei Zwillingen</a:t>
            </a:r>
            <a:endParaRPr lang="de-CH"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Befundmitteilung standardisiert:</a:t>
            </a:r>
            <a:r>
              <a:rPr lang="de-CH" baseline="0" dirty="0" smtClean="0"/>
              <a:t> Name der eingesetzten </a:t>
            </a:r>
            <a:r>
              <a:rPr lang="de-CH" baseline="0" dirty="0" err="1" smtClean="0"/>
              <a:t>software</a:t>
            </a:r>
            <a:r>
              <a:rPr lang="de-CH" baseline="0" dirty="0" smtClean="0"/>
              <a:t>, </a:t>
            </a:r>
            <a:r>
              <a:rPr lang="de-CH" dirty="0" smtClean="0"/>
              <a:t>Externe Qualitätskontrolle nach internationalen Laborstandards. Überprüfung durch Auditgruppe. </a:t>
            </a:r>
            <a:r>
              <a:rPr lang="de-CH" dirty="0" err="1" smtClean="0"/>
              <a:t>Sofware</a:t>
            </a:r>
            <a:r>
              <a:rPr lang="de-CH" dirty="0" smtClean="0"/>
              <a:t> von CH-1TT freigegeben</a:t>
            </a:r>
            <a:endParaRPr lang="de-CH" baseline="0" dirty="0" smtClean="0"/>
          </a:p>
          <a:p>
            <a:r>
              <a:rPr lang="de-CH" baseline="0" dirty="0" smtClean="0"/>
              <a:t>Jedes </a:t>
            </a:r>
            <a:r>
              <a:rPr lang="de-CH" baseline="0" dirty="0" err="1" smtClean="0"/>
              <a:t>Screeninglabor</a:t>
            </a:r>
            <a:r>
              <a:rPr lang="de-CH" baseline="0" dirty="0" smtClean="0"/>
              <a:t> sollte genügend Daten haben um eigene Referenzwerte und Mediane zu generieren.  </a:t>
            </a:r>
            <a:endParaRPr lang="de-CH" dirty="0"/>
          </a:p>
        </p:txBody>
      </p:sp>
      <p:sp>
        <p:nvSpPr>
          <p:cNvPr id="4" name="Foliennummernplatzhalter 3"/>
          <p:cNvSpPr>
            <a:spLocks noGrp="1"/>
          </p:cNvSpPr>
          <p:nvPr>
            <p:ph type="sldNum" sz="quarter" idx="10"/>
          </p:nvPr>
        </p:nvSpPr>
        <p:spPr/>
        <p:txBody>
          <a:bodyPr/>
          <a:lstStyle/>
          <a:p>
            <a:fld id="{ECFB8F9D-0EC5-4907-9BAD-E532EC311CE7}" type="slidenum">
              <a:rPr lang="de-CH" smtClean="0"/>
              <a:t>29</a:t>
            </a:fld>
            <a:endParaRPr lang="de-CH"/>
          </a:p>
        </p:txBody>
      </p:sp>
    </p:spTree>
    <p:extLst>
      <p:ext uri="{BB962C8B-B14F-4D97-AF65-F5344CB8AC3E}">
        <p14:creationId xmlns:p14="http://schemas.microsoft.com/office/powerpoint/2010/main" val="1468270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smtClean="0"/>
              <a:t>Schematic diagram illustrating the assessed planes of the fetal head and choroid plexus. </a:t>
            </a:r>
          </a:p>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err="1" smtClean="0"/>
              <a:t>Bereits</a:t>
            </a:r>
            <a:r>
              <a:rPr lang="en-US" dirty="0" smtClean="0"/>
              <a:t> </a:t>
            </a:r>
            <a:r>
              <a:rPr lang="en-US" dirty="0" err="1" smtClean="0"/>
              <a:t>geringfügige</a:t>
            </a:r>
            <a:r>
              <a:rPr lang="en-US" dirty="0" smtClean="0"/>
              <a:t> </a:t>
            </a:r>
            <a:r>
              <a:rPr lang="en-US" dirty="0" err="1" smtClean="0"/>
              <a:t>Abweichungen</a:t>
            </a:r>
            <a:r>
              <a:rPr lang="en-US" dirty="0" smtClean="0"/>
              <a:t> von der </a:t>
            </a:r>
            <a:r>
              <a:rPr lang="en-US" dirty="0" err="1" smtClean="0"/>
              <a:t>anantomischen</a:t>
            </a:r>
            <a:r>
              <a:rPr lang="en-US" dirty="0" smtClean="0"/>
              <a:t> </a:t>
            </a:r>
            <a:r>
              <a:rPr lang="en-US" dirty="0" err="1" smtClean="0"/>
              <a:t>Mittelebene</a:t>
            </a:r>
            <a:r>
              <a:rPr lang="en-US" dirty="0" smtClean="0"/>
              <a:t> </a:t>
            </a:r>
            <a:r>
              <a:rPr lang="en-US" dirty="0" err="1" smtClean="0"/>
              <a:t>führen</a:t>
            </a:r>
            <a:r>
              <a:rPr lang="en-US" dirty="0" smtClean="0"/>
              <a:t> </a:t>
            </a:r>
            <a:r>
              <a:rPr lang="en-US" dirty="0" err="1" smtClean="0"/>
              <a:t>zu</a:t>
            </a:r>
            <a:r>
              <a:rPr lang="en-US" dirty="0" smtClean="0"/>
              <a:t> </a:t>
            </a:r>
            <a:r>
              <a:rPr lang="en-US" dirty="0" err="1" smtClean="0"/>
              <a:t>Fehlern</a:t>
            </a:r>
            <a:r>
              <a:rPr lang="en-US" dirty="0" smtClean="0"/>
              <a:t> </a:t>
            </a:r>
            <a:r>
              <a:rPr lang="en-US" dirty="0" err="1" smtClean="0"/>
              <a:t>bei</a:t>
            </a:r>
            <a:r>
              <a:rPr lang="en-US" dirty="0" smtClean="0"/>
              <a:t> der NT </a:t>
            </a:r>
            <a:r>
              <a:rPr lang="en-US" dirty="0" err="1" smtClean="0"/>
              <a:t>Messung</a:t>
            </a:r>
            <a:r>
              <a:rPr lang="en-US" baseline="0" dirty="0" smtClean="0"/>
              <a:t> und </a:t>
            </a:r>
            <a:endParaRPr lang="en-US" dirty="0" smtClean="0"/>
          </a:p>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err="1" smtClean="0"/>
              <a:t>zu</a:t>
            </a:r>
            <a:r>
              <a:rPr lang="en-US" dirty="0" smtClean="0"/>
              <a:t> </a:t>
            </a:r>
            <a:r>
              <a:rPr lang="en-US" dirty="0" err="1" smtClean="0"/>
              <a:t>einer</a:t>
            </a:r>
            <a:r>
              <a:rPr lang="en-US" dirty="0" smtClean="0"/>
              <a:t> </a:t>
            </a:r>
            <a:r>
              <a:rPr lang="en-US" dirty="0" err="1" smtClean="0"/>
              <a:t>schlechteren</a:t>
            </a:r>
            <a:r>
              <a:rPr lang="en-US" baseline="0" dirty="0" smtClean="0"/>
              <a:t> </a:t>
            </a:r>
            <a:r>
              <a:rPr lang="en-US" baseline="0" dirty="0" err="1" smtClean="0"/>
              <a:t>Detektionsrate</a:t>
            </a:r>
            <a:r>
              <a:rPr lang="en-US" baseline="0" dirty="0" smtClean="0"/>
              <a:t> von </a:t>
            </a:r>
            <a:r>
              <a:rPr lang="en-US" baseline="0" dirty="0" err="1" smtClean="0"/>
              <a:t>Aneuploidien</a:t>
            </a:r>
            <a:r>
              <a:rPr lang="en-US" baseline="0" dirty="0" smtClean="0"/>
              <a:t>. </a:t>
            </a:r>
          </a:p>
          <a:p>
            <a:pPr marL="0" marR="0" indent="0" algn="just" defTabSz="914400" rtl="0" eaLnBrk="1" fontAlgn="base" latinLnBrk="0" hangingPunct="0">
              <a:lnSpc>
                <a:spcPct val="93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Lst>
              <a:defRPr/>
            </a:pPr>
            <a:r>
              <a:rPr lang="en-US" dirty="0" smtClean="0"/>
              <a:t>Ultrasound images showing fetal nasal bone and frontal process of the maxilla in the mid‐sagittal plane (0°, solid lines) (a) and at deviations (dotted lines) of 15° (b) and 25° (c).</a:t>
            </a:r>
          </a:p>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30</a:t>
            </a:fld>
            <a:endParaRPr lang="de-CH"/>
          </a:p>
        </p:txBody>
      </p:sp>
    </p:spTree>
    <p:extLst>
      <p:ext uri="{BB962C8B-B14F-4D97-AF65-F5344CB8AC3E}">
        <p14:creationId xmlns:p14="http://schemas.microsoft.com/office/powerpoint/2010/main" val="580781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sz="1200" b="0" i="0" kern="1200" dirty="0" smtClean="0">
                <a:solidFill>
                  <a:schemeClr val="tx1"/>
                </a:solidFill>
                <a:effectLst/>
                <a:latin typeface="+mn-lt"/>
                <a:ea typeface="ＭＳ Ｐゴシック" charset="0"/>
                <a:cs typeface="+mn-cs"/>
              </a:rPr>
              <a:t>Die Zertifizierung für Nackentransparenzmessung in der Schweiz erfolgt im Rahmen der Erteilung des Fähigkeitsausweises Schwangerschaftsultraschall oder als Zusatzzertifikat, wenn der Fähigkeitsausweis bereits besteht (Voraussetzungen: 5 Bilder und Kursbesuch)</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b="0" i="0" kern="1200" dirty="0" smtClean="0">
              <a:solidFill>
                <a:schemeClr val="tx1"/>
              </a:solidFill>
              <a:effectLst/>
              <a:latin typeface="+mn-lt"/>
              <a:ea typeface="ＭＳ Ｐゴシック" charset="0"/>
              <a:cs typeface="+mn-cs"/>
            </a:endParaRPr>
          </a:p>
          <a:p>
            <a:r>
              <a:rPr lang="de-CH" dirty="0" smtClean="0"/>
              <a:t>Sagittale Schnittführung: Nasenbein sichtbar </a:t>
            </a:r>
          </a:p>
          <a:p>
            <a:r>
              <a:rPr lang="de-CH" dirty="0" smtClean="0"/>
              <a:t>Hohe Vergrösserung: Kopf und Thorax füllen das Bild </a:t>
            </a:r>
          </a:p>
          <a:p>
            <a:r>
              <a:rPr lang="de-CH" dirty="0" smtClean="0"/>
              <a:t>Neutrale Haltung: Weder Extension noch starke Flexion des Kopfes </a:t>
            </a:r>
          </a:p>
          <a:p>
            <a:r>
              <a:rPr lang="de-CH" dirty="0" smtClean="0"/>
              <a:t>Korrekte </a:t>
            </a:r>
            <a:r>
              <a:rPr lang="de-CH" dirty="0" err="1" smtClean="0"/>
              <a:t>Calliper</a:t>
            </a:r>
            <a:r>
              <a:rPr lang="de-CH" dirty="0" smtClean="0"/>
              <a:t>-Setzung: Innen-Innen, senkrecht zur </a:t>
            </a:r>
            <a:r>
              <a:rPr lang="de-CH" dirty="0" err="1" smtClean="0"/>
              <a:t>Nuchalmembran</a:t>
            </a:r>
            <a:r>
              <a:rPr lang="de-CH" dirty="0" smtClean="0"/>
              <a:t>, grösste NT messen </a:t>
            </a:r>
          </a:p>
          <a:p>
            <a:r>
              <a:rPr lang="de-CH" dirty="0" smtClean="0"/>
              <a:t>Dünne </a:t>
            </a:r>
            <a:r>
              <a:rPr lang="de-CH" dirty="0" err="1" smtClean="0"/>
              <a:t>Nuchalmembran</a:t>
            </a:r>
            <a:r>
              <a:rPr lang="de-CH" dirty="0" smtClean="0"/>
              <a:t>: </a:t>
            </a:r>
            <a:r>
              <a:rPr lang="de-CH" dirty="0" err="1" smtClean="0"/>
              <a:t>Gain</a:t>
            </a:r>
            <a:r>
              <a:rPr lang="de-CH" dirty="0" smtClean="0"/>
              <a:t>-Einstellung und korrektes Setzen des Fokus </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b="0" i="0" kern="1200" dirty="0" smtClean="0">
              <a:solidFill>
                <a:schemeClr val="tx1"/>
              </a:solidFill>
              <a:effectLst/>
              <a:latin typeface="+mn-lt"/>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b="0" i="0" kern="1200" dirty="0" smtClean="0">
              <a:solidFill>
                <a:schemeClr val="tx1"/>
              </a:solidFill>
              <a:effectLst/>
              <a:latin typeface="+mn-lt"/>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0" i="0" kern="1200" dirty="0" err="1" smtClean="0">
                <a:solidFill>
                  <a:schemeClr val="tx1"/>
                </a:solidFill>
                <a:effectLst/>
                <a:latin typeface="+mn-lt"/>
                <a:ea typeface="ＭＳ Ｐゴシック" charset="0"/>
                <a:cs typeface="+mn-cs"/>
              </a:rPr>
              <a:t>Rezertifizierung</a:t>
            </a:r>
            <a:r>
              <a:rPr lang="de-CH" sz="1200" b="0" i="0" kern="1200" dirty="0" smtClean="0">
                <a:solidFill>
                  <a:schemeClr val="tx1"/>
                </a:solidFill>
                <a:effectLst/>
                <a:latin typeface="+mn-lt"/>
                <a:ea typeface="ＭＳ Ｐゴシック" charset="0"/>
                <a:cs typeface="+mn-cs"/>
              </a:rPr>
              <a:t>: jährlich</a:t>
            </a:r>
            <a:r>
              <a:rPr lang="de-CH" sz="1200" b="0" i="0" kern="1200" baseline="0" dirty="0" smtClean="0">
                <a:solidFill>
                  <a:schemeClr val="tx1"/>
                </a:solidFill>
                <a:effectLst/>
                <a:latin typeface="+mn-lt"/>
                <a:ea typeface="ＭＳ Ｐゴシック" charset="0"/>
                <a:cs typeface="+mn-cs"/>
              </a:rPr>
              <a:t> 3 Bilder</a:t>
            </a:r>
            <a:endParaRPr lang="de-CH" sz="1200" b="0" i="0" kern="1200" dirty="0" smtClean="0">
              <a:solidFill>
                <a:schemeClr val="tx1"/>
              </a:solidFill>
              <a:effectLst/>
              <a:latin typeface="+mn-lt"/>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0" i="0" kern="1200" dirty="0" smtClean="0">
                <a:solidFill>
                  <a:schemeClr val="tx1"/>
                </a:solidFill>
                <a:effectLst/>
                <a:latin typeface="+mn-lt"/>
                <a:ea typeface="ＭＳ Ｐゴシック" charset="0"/>
                <a:cs typeface="+mn-cs"/>
              </a:rPr>
              <a:t>Die Kommission Schwangerschaftsultraschall verlangt von den Ärzten, deren Messwerte von der Normalverteilung abweichen, 3 neue korrekt gemessene Bilder (NT-Messungen) bevor die Lizenzverlängerung erteilt werden kann. </a:t>
            </a:r>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31</a:t>
            </a:fld>
            <a:endParaRPr lang="de-CH"/>
          </a:p>
        </p:txBody>
      </p:sp>
    </p:spTree>
    <p:extLst>
      <p:ext uri="{BB962C8B-B14F-4D97-AF65-F5344CB8AC3E}">
        <p14:creationId xmlns:p14="http://schemas.microsoft.com/office/powerpoint/2010/main" val="580781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err="1" smtClean="0">
                <a:solidFill>
                  <a:schemeClr val="tx1"/>
                </a:solidFill>
                <a:effectLst/>
                <a:latin typeface="+mn-lt"/>
                <a:ea typeface="+mn-ea"/>
                <a:cs typeface="+mn-cs"/>
              </a:rPr>
              <a:t>FastScreen</a:t>
            </a:r>
            <a:r>
              <a:rPr lang="de-CH" sz="1200" kern="1200" dirty="0" smtClean="0">
                <a:solidFill>
                  <a:schemeClr val="tx1"/>
                </a:solidFill>
                <a:effectLst/>
                <a:latin typeface="+mn-lt"/>
                <a:ea typeface="+mn-ea"/>
                <a:cs typeface="+mn-cs"/>
              </a:rPr>
              <a:t> Software benutzt den gleichen Algorithmus für die Risiko Kalkulation im 1.Trimenon wie die PRC Software. </a:t>
            </a:r>
          </a:p>
          <a:p>
            <a:endParaRPr lang="de-CH" sz="1200" kern="1200" baseline="0" dirty="0" smtClean="0">
              <a:solidFill>
                <a:schemeClr val="tx1"/>
              </a:solidFill>
              <a:effectLst/>
              <a:latin typeface="+mn-lt"/>
              <a:ea typeface="+mn-ea"/>
              <a:cs typeface="+mn-cs"/>
            </a:endParaRPr>
          </a:p>
          <a:p>
            <a:r>
              <a:rPr lang="de-CH" sz="1200" b="0" i="0" u="none" strike="noStrike" kern="1200" baseline="0" dirty="0" smtClean="0">
                <a:solidFill>
                  <a:schemeClr val="tx1"/>
                </a:solidFill>
                <a:latin typeface="+mn-lt"/>
                <a:ea typeface="+mn-ea"/>
                <a:cs typeface="+mn-cs"/>
              </a:rPr>
              <a:t>Anpassung des Kalkulationsalgorithmus erfolgte auf der Basis von</a:t>
            </a:r>
            <a:r>
              <a:rPr lang="de-CH" sz="1200" kern="1200" dirty="0" smtClean="0">
                <a:solidFill>
                  <a:schemeClr val="tx1"/>
                </a:solidFill>
                <a:effectLst/>
                <a:latin typeface="+mn-lt"/>
                <a:ea typeface="+mn-ea"/>
                <a:cs typeface="+mn-cs"/>
              </a:rPr>
              <a:t> 186215 Schwangerschaften</a:t>
            </a:r>
            <a:r>
              <a:rPr lang="de-CH" sz="1200" kern="1200" baseline="0" dirty="0" smtClean="0">
                <a:solidFill>
                  <a:schemeClr val="tx1"/>
                </a:solidFill>
                <a:effectLst/>
                <a:latin typeface="+mn-lt"/>
                <a:ea typeface="+mn-ea"/>
                <a:cs typeface="+mn-cs"/>
              </a:rPr>
              <a:t> mit gesunden Kindern und </a:t>
            </a:r>
            <a:r>
              <a:rPr lang="de-CH" sz="1200" kern="1200" dirty="0" smtClean="0">
                <a:solidFill>
                  <a:schemeClr val="tx1"/>
                </a:solidFill>
                <a:effectLst/>
                <a:latin typeface="+mn-lt"/>
                <a:ea typeface="+mn-ea"/>
                <a:cs typeface="+mn-cs"/>
              </a:rPr>
              <a:t>925 Fällen (726 mit Trisomie 21 und 199 Fällen von Trisomie 13 oder18). Die Auswertung der Outcome Informationen und Weiterentwicklung des Programms tragen zur Erhöhung der Erkennungsrate von Trisomie- Fällen bei und somit zur Reduktion von falsch positiven Fällen. Nur zertifizierte</a:t>
            </a:r>
            <a:r>
              <a:rPr lang="de-CH" sz="1200" kern="1200" baseline="0" dirty="0" smtClean="0">
                <a:solidFill>
                  <a:schemeClr val="tx1"/>
                </a:solidFill>
                <a:effectLst/>
                <a:latin typeface="+mn-lt"/>
                <a:ea typeface="+mn-ea"/>
                <a:cs typeface="+mn-cs"/>
              </a:rPr>
              <a:t> Untersucher und Labore. </a:t>
            </a: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Durch die FMF Deutschland wiederum wird regelmäßig geprüft, ob auf der vorhandenen Datenbasis Korrekturfaktoren angepasst werden können oder möglicherweise sogar neue Korrekturfaktoren in den Algorithmus aufgenommen werden. Zuletzt wurde 2011 in der </a:t>
            </a:r>
            <a:r>
              <a:rPr lang="de-CH" sz="1200" kern="1200" dirty="0" err="1" smtClean="0">
                <a:solidFill>
                  <a:schemeClr val="tx1"/>
                </a:solidFill>
                <a:effectLst/>
                <a:latin typeface="+mn-lt"/>
                <a:ea typeface="+mn-ea"/>
                <a:cs typeface="+mn-cs"/>
              </a:rPr>
              <a:t>FastScreen</a:t>
            </a:r>
            <a:r>
              <a:rPr lang="de-CH" sz="1200" kern="1200" dirty="0" smtClean="0">
                <a:solidFill>
                  <a:schemeClr val="tx1"/>
                </a:solidFill>
                <a:effectLst/>
                <a:latin typeface="+mn-lt"/>
                <a:ea typeface="+mn-ea"/>
                <a:cs typeface="+mn-cs"/>
              </a:rPr>
              <a:t> Software das Gewicht als Korrekturfaktor im Algorithmus berücksichtigt. </a:t>
            </a:r>
          </a:p>
          <a:p>
            <a:endParaRPr lang="de-CH" sz="1200" kern="1200" baseline="0" dirty="0" smtClean="0">
              <a:solidFill>
                <a:schemeClr val="tx1"/>
              </a:solidFill>
              <a:effectLst/>
              <a:latin typeface="+mn-lt"/>
              <a:ea typeface="+mn-ea"/>
              <a:cs typeface="+mn-cs"/>
            </a:endParaRPr>
          </a:p>
          <a:p>
            <a:r>
              <a:rPr lang="de-CH" sz="1200" b="0" i="0" u="none" strike="noStrike" kern="1200" baseline="0" dirty="0" smtClean="0">
                <a:solidFill>
                  <a:schemeClr val="tx1"/>
                </a:solidFill>
                <a:latin typeface="+mn-lt"/>
                <a:ea typeface="+mn-ea"/>
                <a:cs typeface="+mn-cs"/>
              </a:rPr>
              <a:t>Erkennungsrate von 86,8 % für Trisomie 21 und 86,4 % für Trisomie 13/18 </a:t>
            </a:r>
          </a:p>
          <a:p>
            <a:r>
              <a:rPr lang="de-CH" sz="1200" b="0" i="0" u="none" strike="noStrike" kern="1200" baseline="0" dirty="0" smtClean="0">
                <a:solidFill>
                  <a:schemeClr val="tx1"/>
                </a:solidFill>
                <a:latin typeface="+mn-lt"/>
                <a:ea typeface="+mn-ea"/>
                <a:cs typeface="+mn-cs"/>
              </a:rPr>
              <a:t>Rate der falsch positiven Fälle für Trisomie 21 leicht auf 3,42 % und für Trisomie 13/18 auf 1,60 % gesenkt</a:t>
            </a:r>
            <a:endParaRPr lang="de-CH" sz="1200" kern="1200" baseline="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a:t>
            </a:r>
            <a:endParaRPr lang="de-CH" sz="1200" b="0" i="0" kern="1200" dirty="0" smtClean="0">
              <a:solidFill>
                <a:schemeClr val="tx1"/>
              </a:solidFill>
              <a:effectLst/>
              <a:latin typeface="+mn-lt"/>
              <a:ea typeface="+mn-ea"/>
              <a:cs typeface="+mn-cs"/>
            </a:endParaRPr>
          </a:p>
          <a:p>
            <a:r>
              <a:rPr lang="de-CH" sz="1200" b="0" i="0" u="none" strike="noStrike" kern="1200" baseline="0" dirty="0" smtClean="0">
                <a:solidFill>
                  <a:schemeClr val="tx1"/>
                </a:solidFill>
                <a:latin typeface="+mn-lt"/>
                <a:ea typeface="+mn-ea"/>
                <a:cs typeface="+mn-cs"/>
              </a:rPr>
              <a:t>Korrekturfaktoren </a:t>
            </a:r>
            <a:r>
              <a:rPr lang="de-CH" sz="1200" b="0" i="0" u="none" strike="noStrike" kern="1200" baseline="0" dirty="0" err="1" smtClean="0">
                <a:solidFill>
                  <a:schemeClr val="tx1"/>
                </a:solidFill>
                <a:latin typeface="+mn-lt"/>
                <a:ea typeface="+mn-ea"/>
                <a:cs typeface="+mn-cs"/>
              </a:rPr>
              <a:t>maternales</a:t>
            </a:r>
            <a:r>
              <a:rPr lang="de-CH" sz="1200" b="0" i="0" u="none" strike="noStrike" kern="1200" baseline="0" dirty="0" smtClean="0">
                <a:solidFill>
                  <a:schemeClr val="tx1"/>
                </a:solidFill>
                <a:latin typeface="+mn-lt"/>
                <a:ea typeface="+mn-ea"/>
                <a:cs typeface="+mn-cs"/>
              </a:rPr>
              <a:t> Gewicht, Ethnizität, Raucherstatus und gegebenenfalls IVF-Schwangerschaft</a:t>
            </a:r>
            <a:endParaRPr lang="de-CH" sz="1200" b="0" i="0" kern="1200" dirty="0" smtClean="0">
              <a:solidFill>
                <a:schemeClr val="tx1"/>
              </a:solidFill>
              <a:effectLst/>
              <a:latin typeface="+mn-lt"/>
              <a:ea typeface="+mn-ea"/>
              <a:cs typeface="+mn-cs"/>
            </a:endParaRPr>
          </a:p>
          <a:p>
            <a:endParaRPr lang="de-CH" sz="1200" b="0" i="0" kern="1200" dirty="0" smtClean="0">
              <a:solidFill>
                <a:schemeClr val="tx1"/>
              </a:solidFill>
              <a:effectLst/>
              <a:latin typeface="+mn-lt"/>
              <a:ea typeface="+mn-ea"/>
              <a:cs typeface="+mn-cs"/>
            </a:endParaRPr>
          </a:p>
          <a:p>
            <a:r>
              <a:rPr lang="de-CH" sz="1200" b="0" i="0" kern="1200" dirty="0" smtClean="0">
                <a:solidFill>
                  <a:schemeClr val="tx1"/>
                </a:solidFill>
                <a:effectLst/>
                <a:latin typeface="+mn-lt"/>
                <a:ea typeface="+mn-ea"/>
                <a:cs typeface="+mn-cs"/>
              </a:rPr>
              <a:t>Für die Nutzung einer solchen Software ist ein Zertifikat zur Nackentransparenzmessung erforderlich um den entsprechenden Lizenzschlüssel zu erhalten. Mit diesem Lizenzschlüssel kann das jeweilige Labor das Risiko berechnen.</a:t>
            </a:r>
            <a:endParaRPr lang="de-CH" dirty="0"/>
          </a:p>
        </p:txBody>
      </p:sp>
      <p:sp>
        <p:nvSpPr>
          <p:cNvPr id="4" name="Foliennummernplatzhalter 3"/>
          <p:cNvSpPr>
            <a:spLocks noGrp="1"/>
          </p:cNvSpPr>
          <p:nvPr>
            <p:ph type="sldNum" sz="quarter" idx="10"/>
          </p:nvPr>
        </p:nvSpPr>
        <p:spPr/>
        <p:txBody>
          <a:bodyPr/>
          <a:lstStyle/>
          <a:p>
            <a:fld id="{ECFB8F9D-0EC5-4907-9BAD-E532EC311CE7}" type="slidenum">
              <a:rPr lang="de-CH" smtClean="0"/>
              <a:t>32</a:t>
            </a:fld>
            <a:endParaRPr lang="de-CH"/>
          </a:p>
        </p:txBody>
      </p:sp>
    </p:spTree>
    <p:extLst>
      <p:ext uri="{BB962C8B-B14F-4D97-AF65-F5344CB8AC3E}">
        <p14:creationId xmlns:p14="http://schemas.microsoft.com/office/powerpoint/2010/main" val="3789606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None/>
            </a:pPr>
            <a:r>
              <a:rPr lang="de-DE" altLang="de-DE" sz="1200" dirty="0" smtClean="0"/>
              <a:t>Lernkurve</a:t>
            </a:r>
          </a:p>
          <a:p>
            <a:pPr>
              <a:buNone/>
            </a:pPr>
            <a:r>
              <a:rPr lang="de-DE" altLang="de-DE" sz="1200" dirty="0" err="1" smtClean="0"/>
              <a:t>Tercanli</a:t>
            </a:r>
            <a:r>
              <a:rPr lang="de-DE" altLang="de-DE" sz="1200" dirty="0" smtClean="0"/>
              <a:t>, 2007, Ultraschall in Med 28:484-8</a:t>
            </a:r>
            <a:endParaRPr lang="de-DE" altLang="de-DE" sz="800" dirty="0" smtClean="0"/>
          </a:p>
          <a:p>
            <a:pPr>
              <a:lnSpc>
                <a:spcPct val="170000"/>
              </a:lnSpc>
            </a:pPr>
            <a:r>
              <a:rPr lang="de-DE" altLang="de-DE" sz="1200" dirty="0" smtClean="0"/>
              <a:t>nach 100 NTs: gute Messergebnisse</a:t>
            </a:r>
          </a:p>
          <a:p>
            <a:pPr>
              <a:lnSpc>
                <a:spcPct val="170000"/>
              </a:lnSpc>
            </a:pPr>
            <a:r>
              <a:rPr lang="de-DE" altLang="de-DE" sz="1200" dirty="0" smtClean="0"/>
              <a:t>erste 50 NT-Messungen unter Supervision</a:t>
            </a:r>
          </a:p>
          <a:p>
            <a:pPr>
              <a:lnSpc>
                <a:spcPct val="170000"/>
              </a:lnSpc>
            </a:pPr>
            <a:endParaRPr lang="de-DE" altLang="de-DE" sz="1200" dirty="0" smtClean="0"/>
          </a:p>
          <a:p>
            <a:pPr marL="0" marR="0" indent="0" algn="l" defTabSz="914400" rtl="0" eaLnBrk="0" fontAlgn="base" latinLnBrk="0" hangingPunct="0">
              <a:lnSpc>
                <a:spcPct val="170000"/>
              </a:lnSpc>
              <a:spcBef>
                <a:spcPct val="30000"/>
              </a:spcBef>
              <a:spcAft>
                <a:spcPct val="0"/>
              </a:spcAft>
              <a:buClrTx/>
              <a:buSzTx/>
              <a:buFontTx/>
              <a:buNone/>
              <a:tabLst/>
              <a:defRPr/>
            </a:pPr>
            <a:r>
              <a:rPr lang="de-DE" altLang="de-DE" sz="1200" dirty="0" smtClean="0"/>
              <a:t>Zeitbedarf</a:t>
            </a:r>
            <a:r>
              <a:rPr lang="de-DE" altLang="de-DE" sz="1200" baseline="0" dirty="0" smtClean="0"/>
              <a:t> </a:t>
            </a:r>
            <a:r>
              <a:rPr lang="de-CH" altLang="de-DE" sz="1200" baseline="0" dirty="0" smtClean="0"/>
              <a:t>o</a:t>
            </a:r>
            <a:r>
              <a:rPr lang="de-CH" dirty="0" smtClean="0"/>
              <a:t>hne Befundbericht und Abrechnung</a:t>
            </a:r>
            <a:r>
              <a:rPr lang="de-DE" altLang="de-DE" sz="1200" dirty="0" smtClean="0"/>
              <a:t>:</a:t>
            </a:r>
            <a:r>
              <a:rPr lang="de-DE" altLang="de-DE" sz="1200" baseline="0" dirty="0" smtClean="0"/>
              <a:t> </a:t>
            </a:r>
            <a:r>
              <a:rPr lang="de-CH" dirty="0" smtClean="0"/>
              <a:t>Beratung,</a:t>
            </a:r>
            <a:r>
              <a:rPr lang="de-CH" baseline="0" dirty="0" smtClean="0"/>
              <a:t> </a:t>
            </a:r>
            <a:r>
              <a:rPr lang="de-CH" dirty="0" smtClean="0"/>
              <a:t>NT-Messung,</a:t>
            </a:r>
            <a:r>
              <a:rPr lang="de-CH" baseline="0" dirty="0" smtClean="0"/>
              <a:t> </a:t>
            </a:r>
            <a:r>
              <a:rPr lang="de-CH" dirty="0" smtClean="0"/>
              <a:t>Zusatzmarker,</a:t>
            </a:r>
            <a:r>
              <a:rPr lang="de-CH" baseline="0" dirty="0" smtClean="0"/>
              <a:t> </a:t>
            </a:r>
            <a:r>
              <a:rPr lang="de-CH" dirty="0" smtClean="0"/>
              <a:t>Malformationsscreening mit früher Echokardiographie</a:t>
            </a:r>
            <a:endParaRPr lang="de-DE" altLang="de-DE" sz="1200" dirty="0" smtClean="0"/>
          </a:p>
          <a:p>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33</a:t>
            </a:fld>
            <a:endParaRPr lang="de-CH"/>
          </a:p>
        </p:txBody>
      </p:sp>
    </p:spTree>
    <p:extLst>
      <p:ext uri="{BB962C8B-B14F-4D97-AF65-F5344CB8AC3E}">
        <p14:creationId xmlns:p14="http://schemas.microsoft.com/office/powerpoint/2010/main" val="734153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smtClean="0">
                <a:solidFill>
                  <a:schemeClr val="tx1"/>
                </a:solidFill>
                <a:effectLst/>
                <a:latin typeface="+mn-lt"/>
                <a:ea typeface="ＭＳ Ｐゴシック" charset="0"/>
                <a:cs typeface="+mn-cs"/>
              </a:rPr>
              <a:t>Lücke im Verlauf des </a:t>
            </a:r>
            <a:r>
              <a:rPr lang="de-CH" sz="1200" b="0" i="0" kern="1200" dirty="0" err="1" smtClean="0">
                <a:solidFill>
                  <a:schemeClr val="tx1"/>
                </a:solidFill>
                <a:effectLst/>
                <a:latin typeface="+mn-lt"/>
                <a:ea typeface="ＭＳ Ｐゴシック" charset="0"/>
                <a:cs typeface="+mn-cs"/>
              </a:rPr>
              <a:t>maxillären</a:t>
            </a:r>
            <a:r>
              <a:rPr lang="de-CH" sz="1200" b="0" i="0" kern="1200" dirty="0" smtClean="0">
                <a:solidFill>
                  <a:schemeClr val="tx1"/>
                </a:solidFill>
                <a:effectLst/>
                <a:latin typeface="+mn-lt"/>
                <a:ea typeface="ＭＳ Ｐゴシック" charset="0"/>
                <a:cs typeface="+mn-cs"/>
              </a:rPr>
              <a:t> Knochens</a:t>
            </a:r>
          </a:p>
          <a:p>
            <a:r>
              <a:rPr lang="de-CH" sz="1200" b="0" i="0" kern="1200" dirty="0" err="1" smtClean="0">
                <a:solidFill>
                  <a:schemeClr val="tx1"/>
                </a:solidFill>
                <a:effectLst/>
                <a:latin typeface="+mn-lt"/>
                <a:ea typeface="ＭＳ Ｐゴシック" charset="0"/>
                <a:cs typeface="+mn-cs"/>
              </a:rPr>
              <a:t>Chaoui</a:t>
            </a:r>
            <a:r>
              <a:rPr lang="de-CH" sz="1200" b="0" i="0" kern="1200" dirty="0" smtClean="0">
                <a:solidFill>
                  <a:schemeClr val="tx1"/>
                </a:solidFill>
                <a:effectLst/>
                <a:latin typeface="+mn-lt"/>
                <a:ea typeface="ＭＳ Ｐゴシック" charset="0"/>
                <a:cs typeface="+mn-cs"/>
              </a:rPr>
              <a:t> et al. konnten dieses Phänomen der „</a:t>
            </a:r>
            <a:r>
              <a:rPr lang="de-CH" sz="1200" b="0" i="0" kern="1200" dirty="0" err="1" smtClean="0">
                <a:solidFill>
                  <a:schemeClr val="tx1"/>
                </a:solidFill>
                <a:effectLst/>
                <a:latin typeface="+mn-lt"/>
                <a:ea typeface="ＭＳ Ｐゴシック" charset="0"/>
                <a:cs typeface="+mn-cs"/>
              </a:rPr>
              <a:t>maxillary</a:t>
            </a:r>
            <a:r>
              <a:rPr lang="de-CH" sz="1200" b="0" i="0" kern="1200" dirty="0" smtClean="0">
                <a:solidFill>
                  <a:schemeClr val="tx1"/>
                </a:solidFill>
                <a:effectLst/>
                <a:latin typeface="+mn-lt"/>
                <a:ea typeface="ＭＳ Ｐゴシック" charset="0"/>
                <a:cs typeface="+mn-cs"/>
              </a:rPr>
              <a:t> </a:t>
            </a:r>
            <a:r>
              <a:rPr lang="de-CH" sz="1200" b="0" i="0" kern="1200" dirty="0" err="1" smtClean="0">
                <a:solidFill>
                  <a:schemeClr val="tx1"/>
                </a:solidFill>
                <a:effectLst/>
                <a:latin typeface="+mn-lt"/>
                <a:ea typeface="ＭＳ Ｐゴシック" charset="0"/>
                <a:cs typeface="+mn-cs"/>
              </a:rPr>
              <a:t>gap</a:t>
            </a:r>
            <a:r>
              <a:rPr lang="de-CH" sz="1200" b="0" i="0" kern="1200" dirty="0" smtClean="0">
                <a:solidFill>
                  <a:schemeClr val="tx1"/>
                </a:solidFill>
                <a:effectLst/>
                <a:latin typeface="+mn-lt"/>
                <a:ea typeface="ＭＳ Ｐゴシック" charset="0"/>
                <a:cs typeface="+mn-cs"/>
              </a:rPr>
              <a:t>“ bei 83 % der Feten mit LKGS nachweisen. </a:t>
            </a:r>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34</a:t>
            </a:fld>
            <a:endParaRPr lang="de-CH"/>
          </a:p>
        </p:txBody>
      </p:sp>
    </p:spTree>
    <p:extLst>
      <p:ext uri="{BB962C8B-B14F-4D97-AF65-F5344CB8AC3E}">
        <p14:creationId xmlns:p14="http://schemas.microsoft.com/office/powerpoint/2010/main" val="256099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smtClean="0">
                <a:solidFill>
                  <a:schemeClr val="tx1"/>
                </a:solidFill>
                <a:effectLst/>
                <a:latin typeface="+mn-lt"/>
                <a:ea typeface="ＭＳ Ｐゴシック" charset="0"/>
                <a:cs typeface="+mn-cs"/>
              </a:rPr>
              <a:t>Lücke im Verlauf des </a:t>
            </a:r>
            <a:r>
              <a:rPr lang="de-CH" sz="1200" b="0" i="0" kern="1200" dirty="0" err="1" smtClean="0">
                <a:solidFill>
                  <a:schemeClr val="tx1"/>
                </a:solidFill>
                <a:effectLst/>
                <a:latin typeface="+mn-lt"/>
                <a:ea typeface="ＭＳ Ｐゴシック" charset="0"/>
                <a:cs typeface="+mn-cs"/>
              </a:rPr>
              <a:t>maxillären</a:t>
            </a:r>
            <a:r>
              <a:rPr lang="de-CH" sz="1200" b="0" i="0" kern="1200" dirty="0" smtClean="0">
                <a:solidFill>
                  <a:schemeClr val="tx1"/>
                </a:solidFill>
                <a:effectLst/>
                <a:latin typeface="+mn-lt"/>
                <a:ea typeface="ＭＳ Ｐゴシック" charset="0"/>
                <a:cs typeface="+mn-cs"/>
              </a:rPr>
              <a:t> Knochens </a:t>
            </a:r>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35</a:t>
            </a:fld>
            <a:endParaRPr lang="de-CH"/>
          </a:p>
        </p:txBody>
      </p:sp>
    </p:spTree>
    <p:extLst>
      <p:ext uri="{BB962C8B-B14F-4D97-AF65-F5344CB8AC3E}">
        <p14:creationId xmlns:p14="http://schemas.microsoft.com/office/powerpoint/2010/main" val="2560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solidFill>
                  <a:schemeClr val="bg1">
                    <a:lumMod val="50000"/>
                  </a:schemeClr>
                </a:solidFill>
              </a:rPr>
              <a:t>Kopfform</a:t>
            </a:r>
            <a:r>
              <a:rPr lang="de-CH" baseline="0" dirty="0" smtClean="0">
                <a:solidFill>
                  <a:schemeClr val="bg1">
                    <a:lumMod val="50000"/>
                  </a:schemeClr>
                </a:solidFill>
              </a:rPr>
              <a:t> </a:t>
            </a:r>
            <a:r>
              <a:rPr lang="de-CH" sz="1200" b="0" i="0" kern="1200" dirty="0" smtClean="0">
                <a:solidFill>
                  <a:schemeClr val="tx1"/>
                </a:solidFill>
                <a:effectLst/>
                <a:latin typeface="+mn-lt"/>
                <a:ea typeface="ＭＳ Ｐゴシック" charset="0"/>
                <a:cs typeface="+mn-cs"/>
              </a:rPr>
              <a:t>Kraniale Neuralrohrdefekte</a:t>
            </a:r>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0" i="0" kern="1200" dirty="0" err="1" smtClean="0">
                <a:solidFill>
                  <a:schemeClr val="tx1"/>
                </a:solidFill>
                <a:effectLst/>
                <a:latin typeface="+mn-lt"/>
                <a:ea typeface="ＭＳ Ｐゴシック" charset="0"/>
                <a:cs typeface="+mn-cs"/>
              </a:rPr>
              <a:t>Plexuszysten</a:t>
            </a:r>
            <a:endParaRPr lang="de-CH" sz="1200" b="0" i="0" kern="1200" dirty="0" smtClean="0">
              <a:solidFill>
                <a:schemeClr val="tx1"/>
              </a:solidFill>
              <a:effectLst/>
              <a:latin typeface="+mn-lt"/>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CH" dirty="0" smtClean="0">
              <a:solidFill>
                <a:schemeClr val="bg1">
                  <a:lumMod val="50000"/>
                </a:schemeClr>
              </a:solidFill>
            </a:endParaRPr>
          </a:p>
          <a:p>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4</a:t>
            </a:fld>
            <a:endParaRPr lang="de-CH"/>
          </a:p>
        </p:txBody>
      </p:sp>
    </p:spTree>
    <p:extLst>
      <p:ext uri="{BB962C8B-B14F-4D97-AF65-F5344CB8AC3E}">
        <p14:creationId xmlns:p14="http://schemas.microsoft.com/office/powerpoint/2010/main" val="189922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smtClean="0"/>
              <a:t>Es fällst auf: Kleinerer Plexus </a:t>
            </a:r>
            <a:r>
              <a:rPr lang="de-CH" baseline="0" dirty="0" err="1" smtClean="0"/>
              <a:t>choroideus</a:t>
            </a:r>
            <a:r>
              <a:rPr lang="de-CH" baseline="0" dirty="0" smtClean="0"/>
              <a:t> in Verhältnis zum Seitenventrikel</a:t>
            </a:r>
          </a:p>
          <a:p>
            <a:r>
              <a:rPr lang="de-CH" baseline="0" dirty="0" smtClean="0"/>
              <a:t>Flächenverhältnis oder Längenverhältnis scheint sehr aussagekräftig zu sein</a:t>
            </a:r>
            <a:endParaRPr lang="de-CH" dirty="0" smtClean="0"/>
          </a:p>
          <a:p>
            <a:r>
              <a:rPr lang="de-CH" dirty="0" smtClean="0"/>
              <a:t>links kongenitale CMV Infektion</a:t>
            </a:r>
            <a:r>
              <a:rPr lang="de-CH" baseline="0" dirty="0" smtClean="0"/>
              <a:t> mit beginnender </a:t>
            </a:r>
            <a:r>
              <a:rPr lang="de-CH" baseline="0" dirty="0" err="1" smtClean="0"/>
              <a:t>Ventrikulomegalie</a:t>
            </a:r>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37</a:t>
            </a:fld>
            <a:endParaRPr lang="de-CH"/>
          </a:p>
        </p:txBody>
      </p:sp>
    </p:spTree>
    <p:extLst>
      <p:ext uri="{BB962C8B-B14F-4D97-AF65-F5344CB8AC3E}">
        <p14:creationId xmlns:p14="http://schemas.microsoft.com/office/powerpoint/2010/main" val="1673652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sz="1200" b="0" i="0" kern="1200" dirty="0" smtClean="0">
                <a:solidFill>
                  <a:schemeClr val="tx1"/>
                </a:solidFill>
                <a:effectLst/>
                <a:latin typeface="+mn-lt"/>
                <a:ea typeface="ＭＳ Ｐゴシック" charset="0"/>
                <a:cs typeface="+mn-cs"/>
              </a:rPr>
              <a:t>CC und </a:t>
            </a:r>
            <a:r>
              <a:rPr lang="de-CH" sz="1200" b="0" i="0" kern="1200" dirty="0" err="1" smtClean="0">
                <a:solidFill>
                  <a:schemeClr val="tx1"/>
                </a:solidFill>
                <a:effectLst/>
                <a:latin typeface="+mn-lt"/>
                <a:ea typeface="ＭＳ Ｐゴシック" charset="0"/>
                <a:cs typeface="+mn-cs"/>
              </a:rPr>
              <a:t>Vermis</a:t>
            </a:r>
            <a:r>
              <a:rPr lang="de-CH" sz="1200" b="0" i="0" kern="1200" dirty="0" smtClean="0">
                <a:solidFill>
                  <a:schemeClr val="tx1"/>
                </a:solidFill>
                <a:effectLst/>
                <a:latin typeface="+mn-lt"/>
                <a:ea typeface="ＭＳ Ｐゴシック" charset="0"/>
                <a:cs typeface="+mn-cs"/>
              </a:rPr>
              <a:t> ist</a:t>
            </a:r>
            <a:r>
              <a:rPr lang="de-CH" sz="1200" b="0" i="0" kern="1200" baseline="0" dirty="0" smtClean="0">
                <a:solidFill>
                  <a:schemeClr val="tx1"/>
                </a:solidFill>
                <a:effectLst/>
                <a:latin typeface="+mn-lt"/>
                <a:ea typeface="ＭＳ Ｐゴシック" charset="0"/>
                <a:cs typeface="+mn-cs"/>
              </a:rPr>
              <a:t> frühestens in der 16. SSW darstellbar</a:t>
            </a:r>
            <a:endParaRPr lang="de-CH" sz="1200" b="0" i="0" kern="1200" dirty="0" smtClean="0">
              <a:solidFill>
                <a:schemeClr val="tx1"/>
              </a:solidFill>
              <a:effectLst/>
              <a:latin typeface="+mn-lt"/>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CH"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Altmann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ＭＳ Ｐゴシック" charset="0"/>
                <a:cs typeface="+mn-cs"/>
              </a:rPr>
              <a:t>CRL 60 mm, median–sagittal plane of the fetal brain. Arrows indicate cerebellar vermis.</a:t>
            </a:r>
          </a:p>
          <a:p>
            <a:pPr marL="0" indent="0">
              <a:buFontTx/>
              <a:buNone/>
            </a:pPr>
            <a:r>
              <a:rPr lang="en-US" dirty="0" smtClean="0"/>
              <a:t>correlation between CRL and vermis length</a:t>
            </a:r>
            <a:r>
              <a:rPr lang="en-US" baseline="0" dirty="0" smtClean="0"/>
              <a:t> </a:t>
            </a:r>
            <a:endParaRPr lang="de-CH" dirty="0" smtClean="0"/>
          </a:p>
          <a:p>
            <a:endParaRPr lang="de-CH" dirty="0" smtClean="0"/>
          </a:p>
          <a:p>
            <a:r>
              <a:rPr lang="de-CH" sz="1200" b="0" i="0" kern="1200" dirty="0" smtClean="0">
                <a:solidFill>
                  <a:schemeClr val="tx1"/>
                </a:solidFill>
                <a:effectLst/>
                <a:latin typeface="+mn-lt"/>
                <a:ea typeface="ＭＳ Ｐゴシック" charset="0"/>
                <a:cs typeface="+mn-cs"/>
              </a:rPr>
              <a:t>Lachmann</a:t>
            </a:r>
          </a:p>
          <a:p>
            <a:r>
              <a:rPr lang="de-CH" sz="1200" b="0" i="0" kern="1200" dirty="0" smtClean="0">
                <a:solidFill>
                  <a:schemeClr val="tx1"/>
                </a:solidFill>
                <a:effectLst/>
                <a:latin typeface="+mn-lt"/>
                <a:ea typeface="ＭＳ Ｐゴシック" charset="0"/>
                <a:cs typeface="+mn-cs"/>
              </a:rPr>
              <a:t>Retrospektiv, 15 Feten mit ACC</a:t>
            </a:r>
          </a:p>
          <a:p>
            <a:r>
              <a:rPr lang="de-CH" sz="1200" b="0" i="0" kern="1200" dirty="0" smtClean="0">
                <a:solidFill>
                  <a:schemeClr val="tx1"/>
                </a:solidFill>
                <a:effectLst/>
                <a:latin typeface="+mn-lt"/>
                <a:ea typeface="ＭＳ Ｐゴシック" charset="0"/>
                <a:cs typeface="+mn-cs"/>
              </a:rPr>
              <a:t>frühe Manifestation der kranialen Verschiebung des III. Ventrikels</a:t>
            </a:r>
          </a:p>
          <a:p>
            <a:r>
              <a:rPr lang="de-CH" sz="1200" b="0" i="0" kern="1200" dirty="0" smtClean="0">
                <a:solidFill>
                  <a:schemeClr val="tx1"/>
                </a:solidFill>
                <a:effectLst/>
                <a:latin typeface="+mn-lt"/>
                <a:ea typeface="ＭＳ Ｐゴシック" charset="0"/>
                <a:cs typeface="+mn-cs"/>
              </a:rPr>
              <a:t>Bislang nicht in weiteren Studien aufgegriffen bzw. bestätigt.</a:t>
            </a:r>
            <a:endParaRPr lang="de-CH" dirty="0" smtClean="0"/>
          </a:p>
          <a:p>
            <a:endParaRPr lang="de-CH"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Dilatationen im Bereich der IT und </a:t>
            </a:r>
            <a:r>
              <a:rPr lang="de-CH" dirty="0" err="1" smtClean="0"/>
              <a:t>Cisterna</a:t>
            </a:r>
            <a:r>
              <a:rPr lang="de-CH" dirty="0" smtClean="0"/>
              <a:t> magna zwar als suspekt einzustufen, definitive Diagnosestellungen und Prognoseangaben hingegen sollten erst auf Verlaufskontrollen und ggf. genetischen Zusatzuntersuchungen beruhen.</a:t>
            </a:r>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38</a:t>
            </a:fld>
            <a:endParaRPr lang="de-CH"/>
          </a:p>
        </p:txBody>
      </p:sp>
    </p:spTree>
    <p:extLst>
      <p:ext uri="{BB962C8B-B14F-4D97-AF65-F5344CB8AC3E}">
        <p14:creationId xmlns:p14="http://schemas.microsoft.com/office/powerpoint/2010/main" val="2294716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Spina </a:t>
            </a:r>
            <a:r>
              <a:rPr lang="de-CH" dirty="0" err="1" smtClean="0"/>
              <a:t>bifida</a:t>
            </a:r>
            <a:r>
              <a:rPr lang="de-CH" dirty="0" smtClean="0"/>
              <a:t> und </a:t>
            </a:r>
            <a:r>
              <a:rPr lang="de-CH" dirty="0" err="1" smtClean="0"/>
              <a:t>Ventrikulomegalie</a:t>
            </a:r>
            <a:r>
              <a:rPr lang="de-CH" baseline="0" dirty="0" smtClean="0"/>
              <a:t> blieben im I. Screening in 85% </a:t>
            </a:r>
            <a:r>
              <a:rPr lang="de-CH" baseline="0" dirty="0" err="1" smtClean="0"/>
              <a:t>d.F</a:t>
            </a:r>
            <a:r>
              <a:rPr lang="de-CH" baseline="0" dirty="0" smtClean="0"/>
              <a:t>. bislang unentdeckt</a:t>
            </a:r>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Dilatationen im Bereich der IT und </a:t>
            </a:r>
            <a:r>
              <a:rPr lang="de-CH" dirty="0" err="1" smtClean="0"/>
              <a:t>Cisterna</a:t>
            </a:r>
            <a:r>
              <a:rPr lang="de-CH" dirty="0" smtClean="0"/>
              <a:t> magna zwar als suspekt einzustufen, definitive Diagnosestellungen und Prognoseangaben hingegen sollten erst auf Verlaufskontrollen und ggf. genetischen Zusatzuntersuchungen beruhen.</a:t>
            </a:r>
          </a:p>
          <a:p>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39</a:t>
            </a:fld>
            <a:endParaRPr lang="de-CH"/>
          </a:p>
        </p:txBody>
      </p:sp>
    </p:spTree>
    <p:extLst>
      <p:ext uri="{BB962C8B-B14F-4D97-AF65-F5344CB8AC3E}">
        <p14:creationId xmlns:p14="http://schemas.microsoft.com/office/powerpoint/2010/main" val="2447755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sz="1200" b="0" i="0" kern="1200" dirty="0" smtClean="0">
                <a:solidFill>
                  <a:schemeClr val="tx1"/>
                </a:solidFill>
                <a:effectLst/>
                <a:latin typeface="+mn-lt"/>
                <a:ea typeface="ＭＳ Ｐゴシック" charset="0"/>
                <a:cs typeface="+mn-cs"/>
              </a:rPr>
              <a:t>Fehlender Nachweis des sogenannten „Butterfly-</a:t>
            </a:r>
            <a:r>
              <a:rPr lang="de-CH" sz="1200" b="0" i="0" kern="1200" dirty="0" err="1" smtClean="0">
                <a:solidFill>
                  <a:schemeClr val="tx1"/>
                </a:solidFill>
                <a:effectLst/>
                <a:latin typeface="+mn-lt"/>
                <a:ea typeface="ＭＳ Ｐゴシック" charset="0"/>
                <a:cs typeface="+mn-cs"/>
              </a:rPr>
              <a:t>signs</a:t>
            </a:r>
            <a:r>
              <a:rPr lang="de-CH" sz="1200" b="0" i="0" kern="1200" dirty="0" smtClean="0">
                <a:solidFill>
                  <a:schemeClr val="tx1"/>
                </a:solidFill>
                <a:effectLst/>
                <a:latin typeface="+mn-lt"/>
                <a:ea typeface="ＭＳ Ｐゴシック" charset="0"/>
                <a:cs typeface="+mn-cs"/>
              </a:rPr>
              <a:t>“:</a:t>
            </a:r>
            <a:r>
              <a:rPr lang="de-CH" sz="1200" b="0" i="0" kern="1200" baseline="0" dirty="0" smtClean="0">
                <a:solidFill>
                  <a:schemeClr val="tx1"/>
                </a:solidFill>
                <a:effectLst/>
                <a:latin typeface="+mn-lt"/>
                <a:ea typeface="ＭＳ Ｐゴシック" charset="0"/>
                <a:cs typeface="+mn-cs"/>
              </a:rPr>
              <a:t> E</a:t>
            </a:r>
            <a:r>
              <a:rPr lang="de-CH" sz="1200" b="0" i="0" kern="1200" dirty="0" smtClean="0">
                <a:solidFill>
                  <a:schemeClr val="tx1"/>
                </a:solidFill>
                <a:effectLst/>
                <a:latin typeface="+mn-lt"/>
                <a:ea typeface="ＭＳ Ｐゴシック" charset="0"/>
                <a:cs typeface="+mn-cs"/>
              </a:rPr>
              <a:t>rster Hinweis im Screening </a:t>
            </a:r>
            <a:endParaRPr lang="de-CH" sz="1200" b="1" i="0" u="none" strike="noStrike" kern="1200" baseline="0" dirty="0" smtClean="0">
              <a:solidFill>
                <a:schemeClr val="tx1"/>
              </a:solidFill>
              <a:latin typeface="+mn-lt"/>
              <a:ea typeface="ＭＳ Ｐゴシック" charset="0"/>
              <a:cs typeface="+mn-cs"/>
            </a:endParaRPr>
          </a:p>
          <a:p>
            <a:r>
              <a:rPr lang="de-CH" sz="1200" b="0" i="0" kern="1200" dirty="0" err="1" smtClean="0">
                <a:solidFill>
                  <a:schemeClr val="tx1"/>
                </a:solidFill>
                <a:effectLst/>
                <a:latin typeface="+mn-lt"/>
                <a:ea typeface="ＭＳ Ｐゴシック" charset="0"/>
                <a:cs typeface="+mn-cs"/>
              </a:rPr>
              <a:t>Holoprosenzephalie</a:t>
            </a:r>
            <a:r>
              <a:rPr lang="de-CH" sz="1200" b="0" i="0" kern="1200" dirty="0" smtClean="0">
                <a:solidFill>
                  <a:schemeClr val="tx1"/>
                </a:solidFill>
                <a:effectLst/>
                <a:latin typeface="+mn-lt"/>
                <a:ea typeface="ＭＳ Ｐゴシック" charset="0"/>
                <a:cs typeface="+mn-cs"/>
              </a:rPr>
              <a:t>: </a:t>
            </a:r>
            <a:br>
              <a:rPr lang="de-CH" sz="1200" b="0" i="0" kern="1200" dirty="0" smtClean="0">
                <a:solidFill>
                  <a:schemeClr val="tx1"/>
                </a:solidFill>
                <a:effectLst/>
                <a:latin typeface="+mn-lt"/>
                <a:ea typeface="ＭＳ Ｐゴシック" charset="0"/>
                <a:cs typeface="+mn-cs"/>
              </a:rPr>
            </a:br>
            <a:r>
              <a:rPr lang="de-CH" sz="1200" b="0" i="0" kern="1200" dirty="0" smtClean="0">
                <a:solidFill>
                  <a:schemeClr val="tx1"/>
                </a:solidFill>
                <a:effectLst/>
                <a:latin typeface="+mn-lt"/>
                <a:ea typeface="ＭＳ Ｐゴシック" charset="0"/>
                <a:cs typeface="+mn-cs"/>
              </a:rPr>
              <a:t>Im Transversalschnitt:</a:t>
            </a:r>
            <a:r>
              <a:rPr lang="de-CH" sz="1200" b="0" i="0" kern="1200" baseline="0" dirty="0" smtClean="0">
                <a:solidFill>
                  <a:schemeClr val="tx1"/>
                </a:solidFill>
                <a:effectLst/>
                <a:latin typeface="+mn-lt"/>
                <a:ea typeface="ＭＳ Ｐゴシック" charset="0"/>
                <a:cs typeface="+mn-cs"/>
              </a:rPr>
              <a:t> </a:t>
            </a:r>
            <a:r>
              <a:rPr lang="de-CH" sz="1200" b="0" i="0" kern="1200" dirty="0" smtClean="0">
                <a:solidFill>
                  <a:schemeClr val="tx1"/>
                </a:solidFill>
                <a:effectLst/>
                <a:latin typeface="+mn-lt"/>
                <a:ea typeface="ＭＳ Ｐゴシック" charset="0"/>
                <a:cs typeface="+mn-cs"/>
              </a:rPr>
              <a:t>Fusion der beiden Lateralventrikel zu einem hufeisenförmigen oder U-förmige </a:t>
            </a:r>
            <a:r>
              <a:rPr lang="de-CH" sz="1200" b="0" i="0" kern="1200" dirty="0" err="1" smtClean="0">
                <a:solidFill>
                  <a:schemeClr val="tx1"/>
                </a:solidFill>
                <a:effectLst/>
                <a:latin typeface="+mn-lt"/>
                <a:ea typeface="ＭＳ Ｐゴシック" charset="0"/>
                <a:cs typeface="+mn-cs"/>
              </a:rPr>
              <a:t>Holoventrikel</a:t>
            </a:r>
            <a:r>
              <a:rPr lang="de-CH" sz="1200" b="0" i="0" kern="1200" dirty="0" smtClean="0">
                <a:solidFill>
                  <a:schemeClr val="tx1"/>
                </a:solidFill>
                <a:effectLst/>
                <a:latin typeface="+mn-lt"/>
                <a:ea typeface="ＭＳ Ｐゴシック" charset="0"/>
                <a:cs typeface="+mn-cs"/>
              </a:rPr>
              <a:t>. Fehlen der trennenden </a:t>
            </a:r>
            <a:r>
              <a:rPr lang="de-CH" sz="1200" b="0" i="0" kern="1200" dirty="0" err="1" smtClean="0">
                <a:solidFill>
                  <a:schemeClr val="tx1"/>
                </a:solidFill>
                <a:effectLst/>
                <a:latin typeface="+mn-lt"/>
                <a:ea typeface="ＭＳ Ｐゴシック" charset="0"/>
                <a:cs typeface="+mn-cs"/>
              </a:rPr>
              <a:t>parenchymatösen</a:t>
            </a:r>
            <a:r>
              <a:rPr lang="de-CH" sz="1200" b="0" i="0" kern="1200" dirty="0" smtClean="0">
                <a:solidFill>
                  <a:schemeClr val="tx1"/>
                </a:solidFill>
                <a:effectLst/>
                <a:latin typeface="+mn-lt"/>
                <a:ea typeface="ＭＳ Ｐゴシック" charset="0"/>
                <a:cs typeface="+mn-cs"/>
              </a:rPr>
              <a:t> </a:t>
            </a:r>
            <a:r>
              <a:rPr lang="de-CH" sz="1200" b="0" i="0" kern="1200" dirty="0" err="1" smtClean="0">
                <a:solidFill>
                  <a:schemeClr val="tx1"/>
                </a:solidFill>
                <a:effectLst/>
                <a:latin typeface="+mn-lt"/>
                <a:ea typeface="ＭＳ Ｐゴシック" charset="0"/>
                <a:cs typeface="+mn-cs"/>
              </a:rPr>
              <a:t>Mittellinienstrukturer</a:t>
            </a:r>
            <a:r>
              <a:rPr lang="de-CH" sz="1200" b="0" i="0" kern="1200" dirty="0" smtClean="0">
                <a:solidFill>
                  <a:schemeClr val="tx1"/>
                </a:solidFill>
                <a:effectLst/>
                <a:latin typeface="+mn-lt"/>
                <a:ea typeface="ＭＳ Ｐゴシック" charset="0"/>
                <a:cs typeface="+mn-cs"/>
              </a:rPr>
              <a:t> im vorderen Anteil des ZNS.</a:t>
            </a:r>
            <a:r>
              <a:rPr lang="de-CH" sz="1200" b="0" i="0" kern="1200" baseline="0" dirty="0" smtClean="0">
                <a:solidFill>
                  <a:schemeClr val="tx1"/>
                </a:solidFill>
                <a:effectLst/>
                <a:latin typeface="+mn-lt"/>
                <a:ea typeface="ＭＳ Ｐゴシック" charset="0"/>
                <a:cs typeface="+mn-cs"/>
              </a:rPr>
              <a:t> </a:t>
            </a:r>
          </a:p>
          <a:p>
            <a:r>
              <a:rPr lang="de-CH" sz="1200" b="0" i="0" kern="1200" dirty="0" smtClean="0">
                <a:solidFill>
                  <a:schemeClr val="tx1"/>
                </a:solidFill>
                <a:effectLst/>
                <a:latin typeface="+mn-lt"/>
                <a:ea typeface="ＭＳ Ｐゴシック" charset="0"/>
                <a:cs typeface="+mn-cs"/>
              </a:rPr>
              <a:t>In der </a:t>
            </a:r>
            <a:r>
              <a:rPr lang="de-CH" sz="1200" b="0" i="0" kern="1200" dirty="0" err="1" smtClean="0">
                <a:solidFill>
                  <a:schemeClr val="tx1"/>
                </a:solidFill>
                <a:effectLst/>
                <a:latin typeface="+mn-lt"/>
                <a:ea typeface="ＭＳ Ｐゴシック" charset="0"/>
                <a:cs typeface="+mn-cs"/>
              </a:rPr>
              <a:t>midsagittalen</a:t>
            </a:r>
            <a:r>
              <a:rPr lang="de-CH" sz="1200" b="0" i="0" kern="1200" dirty="0" smtClean="0">
                <a:solidFill>
                  <a:schemeClr val="tx1"/>
                </a:solidFill>
                <a:effectLst/>
                <a:latin typeface="+mn-lt"/>
                <a:ea typeface="ＭＳ Ｐゴシック" charset="0"/>
                <a:cs typeface="+mn-cs"/>
              </a:rPr>
              <a:t> Ebene fällt die </a:t>
            </a:r>
            <a:r>
              <a:rPr lang="de-CH" sz="1200" b="0" i="0" kern="1200" dirty="0" err="1" smtClean="0">
                <a:solidFill>
                  <a:schemeClr val="tx1"/>
                </a:solidFill>
                <a:effectLst/>
                <a:latin typeface="+mn-lt"/>
                <a:ea typeface="ＭＳ Ｐゴシック" charset="0"/>
                <a:cs typeface="+mn-cs"/>
              </a:rPr>
              <a:t>Holoprosenzephalie</a:t>
            </a:r>
            <a:r>
              <a:rPr lang="de-CH" sz="1200" b="0" i="0" kern="1200" dirty="0" smtClean="0">
                <a:solidFill>
                  <a:schemeClr val="tx1"/>
                </a:solidFill>
                <a:effectLst/>
                <a:latin typeface="+mn-lt"/>
                <a:ea typeface="ＭＳ Ｐゴシック" charset="0"/>
                <a:cs typeface="+mn-cs"/>
              </a:rPr>
              <a:t> insbesondere dadurch auf, dass im Frontalhirnbereich nicht die typische </a:t>
            </a:r>
            <a:r>
              <a:rPr lang="de-CH" sz="1200" b="0" i="0" kern="1200" dirty="0" err="1" smtClean="0">
                <a:solidFill>
                  <a:schemeClr val="tx1"/>
                </a:solidFill>
                <a:effectLst/>
                <a:latin typeface="+mn-lt"/>
                <a:ea typeface="ＭＳ Ｐゴシック" charset="0"/>
                <a:cs typeface="+mn-cs"/>
              </a:rPr>
              <a:t>Parenchymfläche</a:t>
            </a:r>
            <a:r>
              <a:rPr lang="de-CH" sz="1200" b="0" i="0" kern="1200" dirty="0" smtClean="0">
                <a:solidFill>
                  <a:schemeClr val="tx1"/>
                </a:solidFill>
                <a:effectLst/>
                <a:latin typeface="+mn-lt"/>
                <a:ea typeface="ＭＳ Ｐゴシック" charset="0"/>
                <a:cs typeface="+mn-cs"/>
              </a:rPr>
              <a:t> sondern ein querer </a:t>
            </a:r>
            <a:r>
              <a:rPr lang="de-CH" sz="1200" b="0" i="0" kern="1200" dirty="0" err="1" smtClean="0">
                <a:solidFill>
                  <a:schemeClr val="tx1"/>
                </a:solidFill>
                <a:effectLst/>
                <a:latin typeface="+mn-lt"/>
                <a:ea typeface="ＭＳ Ｐゴシック" charset="0"/>
                <a:cs typeface="+mn-cs"/>
              </a:rPr>
              <a:t>Ventrikelanschnitt</a:t>
            </a:r>
            <a:r>
              <a:rPr lang="de-CH" sz="1200" b="0" i="0" kern="1200" dirty="0" smtClean="0">
                <a:solidFill>
                  <a:schemeClr val="tx1"/>
                </a:solidFill>
                <a:effectLst/>
                <a:latin typeface="+mn-lt"/>
                <a:ea typeface="ＭＳ Ｐゴシック" charset="0"/>
                <a:cs typeface="+mn-cs"/>
              </a:rPr>
              <a:t> zur Darstellung kommt </a:t>
            </a:r>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1" i="0" u="none" strike="noStrike" kern="1200" baseline="0" dirty="0" smtClean="0">
                <a:solidFill>
                  <a:schemeClr val="tx1"/>
                </a:solidFill>
                <a:latin typeface="+mn-lt"/>
                <a:ea typeface="ＭＳ Ｐゴシック" charset="0"/>
                <a:cs typeface="+mn-cs"/>
              </a:rPr>
              <a:t>fetalen Mosaikvariante Trisomie 13</a:t>
            </a:r>
            <a:endParaRPr lang="de-CH" sz="1200" b="0" i="0" kern="1200" dirty="0" smtClean="0">
              <a:solidFill>
                <a:schemeClr val="tx1"/>
              </a:solidFill>
              <a:effectLst/>
              <a:latin typeface="+mn-lt"/>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b="1" i="0" u="none" strike="noStrike" kern="1200" baseline="0" dirty="0" smtClean="0">
              <a:solidFill>
                <a:schemeClr val="tx1"/>
              </a:solidFill>
              <a:latin typeface="+mn-lt"/>
              <a:ea typeface="ＭＳ Ｐゴシック" charset="0"/>
              <a:cs typeface="+mn-cs"/>
            </a:endParaRPr>
          </a:p>
          <a:p>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5</a:t>
            </a:fld>
            <a:endParaRPr lang="de-CH"/>
          </a:p>
        </p:txBody>
      </p:sp>
    </p:spTree>
    <p:extLst>
      <p:ext uri="{BB962C8B-B14F-4D97-AF65-F5344CB8AC3E}">
        <p14:creationId xmlns:p14="http://schemas.microsoft.com/office/powerpoint/2010/main" val="214935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err="1" smtClean="0">
                <a:solidFill>
                  <a:schemeClr val="tx1"/>
                </a:solidFill>
                <a:effectLst/>
                <a:latin typeface="+mn-lt"/>
                <a:ea typeface="ＭＳ Ｐゴシック" charset="0"/>
                <a:cs typeface="+mn-cs"/>
              </a:rPr>
              <a:t>Midsagittale</a:t>
            </a:r>
            <a:r>
              <a:rPr lang="de-CH" sz="1200" b="0" i="0" kern="1200" dirty="0" smtClean="0">
                <a:solidFill>
                  <a:schemeClr val="tx1"/>
                </a:solidFill>
                <a:effectLst/>
                <a:latin typeface="+mn-lt"/>
                <a:ea typeface="ＭＳ Ｐゴシック" charset="0"/>
                <a:cs typeface="+mn-cs"/>
              </a:rPr>
              <a:t> Ebene ursprünglic</a:t>
            </a:r>
            <a:r>
              <a:rPr lang="de-CH" sz="1200" b="0" i="0" kern="1200" baseline="0" dirty="0" smtClean="0">
                <a:solidFill>
                  <a:schemeClr val="tx1"/>
                </a:solidFill>
                <a:effectLst/>
                <a:latin typeface="+mn-lt"/>
                <a:ea typeface="ＭＳ Ｐゴシック" charset="0"/>
                <a:cs typeface="+mn-cs"/>
              </a:rPr>
              <a:t>h zur NT Messung und Risikoermittlung für Chromosomenanomalien</a:t>
            </a:r>
          </a:p>
          <a:p>
            <a:r>
              <a:rPr lang="de-CH" sz="1200" b="0" i="0" kern="1200" baseline="0" dirty="0" smtClean="0">
                <a:solidFill>
                  <a:schemeClr val="tx1"/>
                </a:solidFill>
                <a:effectLst/>
                <a:latin typeface="+mn-lt"/>
                <a:ea typeface="ＭＳ Ｐゴシック" charset="0"/>
                <a:cs typeface="+mn-cs"/>
              </a:rPr>
              <a:t>Neuorientierung durch NIPT</a:t>
            </a:r>
          </a:p>
          <a:p>
            <a:r>
              <a:rPr lang="de-CH" sz="1200" b="0" i="0" kern="1200" baseline="0" dirty="0" smtClean="0">
                <a:solidFill>
                  <a:schemeClr val="tx1"/>
                </a:solidFill>
                <a:effectLst/>
                <a:latin typeface="+mn-lt"/>
                <a:ea typeface="ＭＳ Ｐゴシック" charset="0"/>
                <a:cs typeface="+mn-cs"/>
              </a:rPr>
              <a:t>Weg von NT zu den Gehirnfehlbildungen und Gesichtsfehlbildungen</a:t>
            </a:r>
          </a:p>
          <a:p>
            <a:r>
              <a:rPr lang="de-CH" sz="1200" b="0" i="0" kern="1200" baseline="0" dirty="0" smtClean="0">
                <a:solidFill>
                  <a:schemeClr val="tx1"/>
                </a:solidFill>
                <a:effectLst/>
                <a:latin typeface="+mn-lt"/>
                <a:ea typeface="ＭＳ Ｐゴシック" charset="0"/>
                <a:cs typeface="+mn-cs"/>
              </a:rPr>
              <a:t>Frühe strukturelle Neurosonographie und Detektion von Gesichtsfehlbildungen</a:t>
            </a:r>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6</a:t>
            </a:fld>
            <a:endParaRPr lang="de-CH"/>
          </a:p>
        </p:txBody>
      </p:sp>
    </p:spTree>
    <p:extLst>
      <p:ext uri="{BB962C8B-B14F-4D97-AF65-F5344CB8AC3E}">
        <p14:creationId xmlns:p14="http://schemas.microsoft.com/office/powerpoint/2010/main" val="2508807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sz="1400" b="0" i="0" kern="1200" dirty="0" smtClean="0">
                <a:solidFill>
                  <a:schemeClr val="tx1"/>
                </a:solidFill>
                <a:effectLst/>
                <a:latin typeface="+mn-lt"/>
                <a:ea typeface="ＭＳ Ｐゴシック" charset="0"/>
                <a:cs typeface="+mn-cs"/>
              </a:rPr>
              <a:t>Die</a:t>
            </a:r>
            <a:r>
              <a:rPr lang="de-CH" sz="1400" b="0" i="0" kern="1200" baseline="0" dirty="0" smtClean="0">
                <a:solidFill>
                  <a:schemeClr val="tx1"/>
                </a:solidFill>
                <a:effectLst/>
                <a:latin typeface="+mn-lt"/>
                <a:ea typeface="ＭＳ Ｐゴシック" charset="0"/>
                <a:cs typeface="+mn-cs"/>
              </a:rPr>
              <a:t> 2. </a:t>
            </a:r>
            <a:r>
              <a:rPr lang="de-CH" sz="1400" b="0" i="0" kern="1200" dirty="0" err="1" smtClean="0">
                <a:solidFill>
                  <a:schemeClr val="tx1"/>
                </a:solidFill>
                <a:effectLst/>
                <a:latin typeface="+mn-lt"/>
                <a:ea typeface="ＭＳ Ｐゴシック" charset="0"/>
                <a:cs typeface="+mn-cs"/>
              </a:rPr>
              <a:t>echoarme</a:t>
            </a:r>
            <a:r>
              <a:rPr lang="de-CH" sz="1400" b="0" i="0" kern="1200" dirty="0" smtClean="0">
                <a:solidFill>
                  <a:schemeClr val="tx1"/>
                </a:solidFill>
                <a:effectLst/>
                <a:latin typeface="+mn-lt"/>
                <a:ea typeface="ＭＳ Ｐゴシック" charset="0"/>
                <a:cs typeface="+mn-cs"/>
              </a:rPr>
              <a:t> Zone stellt</a:t>
            </a:r>
            <a:r>
              <a:rPr lang="de-CH" sz="1400" b="0" i="0" kern="1200" baseline="0" dirty="0" smtClean="0">
                <a:solidFill>
                  <a:schemeClr val="tx1"/>
                </a:solidFill>
                <a:effectLst/>
                <a:latin typeface="+mn-lt"/>
                <a:ea typeface="ＭＳ Ｐゴシック" charset="0"/>
                <a:cs typeface="+mn-cs"/>
              </a:rPr>
              <a:t> die </a:t>
            </a:r>
            <a:r>
              <a:rPr lang="de-CH" sz="1200" b="0" i="0" kern="1200" dirty="0" smtClean="0">
                <a:solidFill>
                  <a:schemeClr val="tx1"/>
                </a:solidFill>
                <a:effectLst/>
                <a:latin typeface="+mn-lt"/>
                <a:ea typeface="ＭＳ Ｐゴシック" charset="0"/>
                <a:cs typeface="+mn-cs"/>
              </a:rPr>
              <a:t>flüssigkeitsgefüllten</a:t>
            </a:r>
            <a:r>
              <a:rPr lang="de-CH" sz="1200" b="0" i="0" kern="1200" baseline="0" dirty="0" smtClean="0">
                <a:solidFill>
                  <a:schemeClr val="tx1"/>
                </a:solidFill>
                <a:effectLst/>
                <a:latin typeface="+mn-lt"/>
                <a:ea typeface="ＭＳ Ｐゴシック" charset="0"/>
                <a:cs typeface="+mn-cs"/>
              </a:rPr>
              <a:t> </a:t>
            </a:r>
            <a:r>
              <a:rPr lang="de-CH" sz="1200" b="0" i="0" kern="1200" dirty="0" smtClean="0">
                <a:solidFill>
                  <a:schemeClr val="tx1"/>
                </a:solidFill>
                <a:effectLst/>
                <a:latin typeface="+mn-lt"/>
                <a:ea typeface="ＭＳ Ｐゴシック" charset="0"/>
                <a:cs typeface="+mn-cs"/>
              </a:rPr>
              <a:t>Ventrikel dar. </a:t>
            </a:r>
          </a:p>
          <a:p>
            <a:pPr marL="0" indent="0">
              <a:buFontTx/>
              <a:buNone/>
            </a:pPr>
            <a:r>
              <a:rPr lang="de-CH" sz="1200" b="0" i="0" kern="1200" dirty="0" err="1" smtClean="0">
                <a:solidFill>
                  <a:schemeClr val="tx1"/>
                </a:solidFill>
                <a:effectLst/>
                <a:latin typeface="+mn-lt"/>
                <a:ea typeface="ＭＳ Ｐゴシック" charset="0"/>
                <a:cs typeface="+mn-cs"/>
              </a:rPr>
              <a:t>Rostral</a:t>
            </a:r>
            <a:r>
              <a:rPr lang="de-CH" sz="1200" b="0" i="0" kern="1200" dirty="0" smtClean="0">
                <a:solidFill>
                  <a:schemeClr val="tx1"/>
                </a:solidFill>
                <a:effectLst/>
                <a:latin typeface="+mn-lt"/>
                <a:ea typeface="ＭＳ Ｐゴシック" charset="0"/>
                <a:cs typeface="+mn-cs"/>
              </a:rPr>
              <a:t>: </a:t>
            </a:r>
            <a:r>
              <a:rPr lang="de-CH" sz="1200" b="0" i="0" kern="1200" dirty="0" err="1" smtClean="0">
                <a:solidFill>
                  <a:schemeClr val="tx1"/>
                </a:solidFill>
                <a:effectLst/>
                <a:latin typeface="+mn-lt"/>
                <a:ea typeface="ＭＳ Ｐゴシック" charset="0"/>
                <a:cs typeface="+mn-cs"/>
              </a:rPr>
              <a:t>mesenzephaler</a:t>
            </a:r>
            <a:r>
              <a:rPr lang="de-CH" sz="1200" b="0" i="0" kern="1200" dirty="0" smtClean="0">
                <a:solidFill>
                  <a:schemeClr val="tx1"/>
                </a:solidFill>
                <a:effectLst/>
                <a:latin typeface="+mn-lt"/>
                <a:ea typeface="ＭＳ Ｐゴシック" charset="0"/>
                <a:cs typeface="+mn-cs"/>
              </a:rPr>
              <a:t> Anteil, aus dem </a:t>
            </a:r>
            <a:r>
              <a:rPr lang="de-CH" sz="1200" b="0" i="0" kern="1200" dirty="0" err="1" smtClean="0">
                <a:solidFill>
                  <a:schemeClr val="tx1"/>
                </a:solidFill>
                <a:effectLst/>
                <a:latin typeface="+mn-lt"/>
                <a:ea typeface="ＭＳ Ｐゴシック" charset="0"/>
                <a:cs typeface="+mn-cs"/>
              </a:rPr>
              <a:t>Aquäductus</a:t>
            </a:r>
            <a:r>
              <a:rPr lang="de-CH" sz="1200" b="0" i="0" kern="1200" dirty="0" smtClean="0">
                <a:solidFill>
                  <a:schemeClr val="tx1"/>
                </a:solidFill>
                <a:effectLst/>
                <a:latin typeface="+mn-lt"/>
                <a:ea typeface="ＭＳ Ｐゴシック" charset="0"/>
                <a:cs typeface="+mn-cs"/>
              </a:rPr>
              <a:t> cerebri und III. Ventrikel entstehen. </a:t>
            </a:r>
          </a:p>
          <a:p>
            <a:pPr marL="0" indent="0">
              <a:buFontTx/>
              <a:buNone/>
            </a:pPr>
            <a:r>
              <a:rPr lang="de-CH" sz="1200" b="0" i="0" kern="1200" dirty="0" smtClean="0">
                <a:solidFill>
                  <a:schemeClr val="tx1"/>
                </a:solidFill>
                <a:effectLst/>
                <a:latin typeface="+mn-lt"/>
                <a:ea typeface="ＭＳ Ｐゴシック" charset="0"/>
                <a:cs typeface="+mn-cs"/>
              </a:rPr>
              <a:t>Kaudal: </a:t>
            </a:r>
            <a:r>
              <a:rPr lang="de-CH" sz="1200" b="0" i="0" kern="1200" dirty="0" err="1" smtClean="0">
                <a:solidFill>
                  <a:schemeClr val="tx1"/>
                </a:solidFill>
                <a:effectLst/>
                <a:latin typeface="+mn-lt"/>
                <a:ea typeface="ＭＳ Ｐゴシック" charset="0"/>
                <a:cs typeface="+mn-cs"/>
              </a:rPr>
              <a:t>rhombenzephaler</a:t>
            </a:r>
            <a:r>
              <a:rPr lang="de-CH" sz="1200" b="0" i="0" kern="1200" dirty="0" smtClean="0">
                <a:solidFill>
                  <a:schemeClr val="tx1"/>
                </a:solidFill>
                <a:effectLst/>
                <a:latin typeface="+mn-lt"/>
                <a:ea typeface="ＭＳ Ｐゴシック" charset="0"/>
                <a:cs typeface="+mn-cs"/>
              </a:rPr>
              <a:t> Anteil: geht</a:t>
            </a:r>
            <a:r>
              <a:rPr lang="de-CH" sz="1200" b="0" i="0" kern="1200" baseline="0" dirty="0" smtClean="0">
                <a:solidFill>
                  <a:schemeClr val="tx1"/>
                </a:solidFill>
                <a:effectLst/>
                <a:latin typeface="+mn-lt"/>
                <a:ea typeface="ＭＳ Ｐゴシック" charset="0"/>
                <a:cs typeface="+mn-cs"/>
              </a:rPr>
              <a:t> in den</a:t>
            </a:r>
            <a:r>
              <a:rPr lang="de-CH" sz="1200" b="0" i="0" kern="1200" dirty="0" smtClean="0">
                <a:solidFill>
                  <a:schemeClr val="tx1"/>
                </a:solidFill>
                <a:effectLst/>
                <a:latin typeface="+mn-lt"/>
                <a:ea typeface="ＭＳ Ｐゴシック" charset="0"/>
                <a:cs typeface="+mn-cs"/>
              </a:rPr>
              <a:t> IV. Ventrikel über. Entspricht der von </a:t>
            </a:r>
            <a:r>
              <a:rPr lang="de-CH" sz="1200" b="0" i="0" kern="1200" dirty="0" err="1" smtClean="0">
                <a:solidFill>
                  <a:schemeClr val="tx1"/>
                </a:solidFill>
                <a:effectLst/>
                <a:latin typeface="+mn-lt"/>
                <a:ea typeface="ＭＳ Ｐゴシック" charset="0"/>
                <a:cs typeface="+mn-cs"/>
              </a:rPr>
              <a:t>Chaoui</a:t>
            </a:r>
            <a:r>
              <a:rPr lang="de-CH" sz="1200" b="0" i="0" kern="1200" dirty="0" smtClean="0">
                <a:solidFill>
                  <a:schemeClr val="tx1"/>
                </a:solidFill>
                <a:effectLst/>
                <a:latin typeface="+mn-lt"/>
                <a:ea typeface="ＭＳ Ｐゴシック" charset="0"/>
                <a:cs typeface="+mn-cs"/>
              </a:rPr>
              <a:t> erstbeschriebenen „</a:t>
            </a:r>
            <a:r>
              <a:rPr lang="de-CH" sz="1200" b="0" i="0" kern="1200" dirty="0" err="1" smtClean="0">
                <a:solidFill>
                  <a:schemeClr val="tx1"/>
                </a:solidFill>
                <a:effectLst/>
                <a:latin typeface="+mn-lt"/>
                <a:ea typeface="ＭＳ Ｐゴシック" charset="0"/>
                <a:cs typeface="+mn-cs"/>
              </a:rPr>
              <a:t>Inner</a:t>
            </a:r>
            <a:r>
              <a:rPr lang="de-CH" sz="1200" b="0" i="0" kern="1200" dirty="0" smtClean="0">
                <a:solidFill>
                  <a:schemeClr val="tx1"/>
                </a:solidFill>
                <a:effectLst/>
                <a:latin typeface="+mn-lt"/>
                <a:ea typeface="ＭＳ Ｐゴシック" charset="0"/>
                <a:cs typeface="+mn-cs"/>
              </a:rPr>
              <a:t> </a:t>
            </a:r>
            <a:r>
              <a:rPr lang="de-CH" sz="1200" b="0" i="0" kern="1200" dirty="0" err="1" smtClean="0">
                <a:solidFill>
                  <a:schemeClr val="tx1"/>
                </a:solidFill>
                <a:effectLst/>
                <a:latin typeface="+mn-lt"/>
                <a:ea typeface="ＭＳ Ｐゴシック" charset="0"/>
                <a:cs typeface="+mn-cs"/>
              </a:rPr>
              <a:t>translucency</a:t>
            </a:r>
            <a:r>
              <a:rPr lang="de-CH" sz="1200" b="0" i="0" kern="1200" dirty="0" smtClean="0">
                <a:solidFill>
                  <a:schemeClr val="tx1"/>
                </a:solidFill>
                <a:effectLst/>
                <a:latin typeface="+mn-lt"/>
                <a:ea typeface="ＭＳ Ｐゴシック" charset="0"/>
                <a:cs typeface="+mn-cs"/>
              </a:rPr>
              <a:t>“ (IT)</a:t>
            </a:r>
          </a:p>
          <a:p>
            <a:pPr marL="0" indent="0">
              <a:buFontTx/>
              <a:buNone/>
            </a:pPr>
            <a:endParaRPr lang="de-CH" sz="1200" b="0" i="0" kern="1200" dirty="0" smtClean="0">
              <a:solidFill>
                <a:schemeClr val="tx1"/>
              </a:solidFill>
              <a:effectLst/>
              <a:latin typeface="+mn-lt"/>
              <a:ea typeface="ＭＳ Ｐゴシック" charset="0"/>
              <a:cs typeface="+mn-cs"/>
            </a:endParaRPr>
          </a:p>
          <a:p>
            <a:pPr marL="0" indent="0">
              <a:buFontTx/>
              <a:buNone/>
            </a:pPr>
            <a:r>
              <a:rPr lang="de-CH" sz="1200" b="0" i="0" kern="1200" dirty="0" smtClean="0">
                <a:solidFill>
                  <a:schemeClr val="tx1"/>
                </a:solidFill>
                <a:effectLst/>
                <a:latin typeface="+mn-lt"/>
                <a:ea typeface="ＭＳ Ｐゴシック" charset="0"/>
                <a:cs typeface="+mn-cs"/>
              </a:rPr>
              <a:t>2. </a:t>
            </a:r>
            <a:r>
              <a:rPr lang="de-CH" sz="1200" b="0" i="0" kern="1200" dirty="0" err="1" smtClean="0">
                <a:solidFill>
                  <a:schemeClr val="tx1"/>
                </a:solidFill>
                <a:effectLst/>
                <a:latin typeface="+mn-lt"/>
                <a:ea typeface="ＭＳ Ｐゴシック" charset="0"/>
                <a:cs typeface="+mn-cs"/>
              </a:rPr>
              <a:t>echogene</a:t>
            </a:r>
            <a:r>
              <a:rPr lang="de-CH" sz="1200" b="0" i="0" kern="1200" dirty="0" smtClean="0">
                <a:solidFill>
                  <a:schemeClr val="tx1"/>
                </a:solidFill>
                <a:effectLst/>
                <a:latin typeface="+mn-lt"/>
                <a:ea typeface="ＭＳ Ｐゴシック" charset="0"/>
                <a:cs typeface="+mn-cs"/>
              </a:rPr>
              <a:t> Linie:</a:t>
            </a:r>
            <a:r>
              <a:rPr lang="de-CH" sz="1200" b="0" i="0" kern="1200" baseline="0" dirty="0" smtClean="0">
                <a:solidFill>
                  <a:schemeClr val="tx1"/>
                </a:solidFill>
                <a:effectLst/>
                <a:latin typeface="+mn-lt"/>
                <a:ea typeface="ＭＳ Ｐゴシック" charset="0"/>
                <a:cs typeface="+mn-cs"/>
              </a:rPr>
              <a:t> </a:t>
            </a:r>
            <a:r>
              <a:rPr lang="de-CH" sz="1200" b="0" i="0" kern="1200" dirty="0" smtClean="0">
                <a:solidFill>
                  <a:schemeClr val="tx1"/>
                </a:solidFill>
                <a:effectLst/>
                <a:latin typeface="+mn-lt"/>
                <a:ea typeface="ＭＳ Ｐゴシック" charset="0"/>
                <a:cs typeface="+mn-cs"/>
              </a:rPr>
              <a:t>Plexus </a:t>
            </a:r>
            <a:r>
              <a:rPr lang="de-CH" sz="1200" b="0" i="0" kern="1200" dirty="0" err="1" smtClean="0">
                <a:solidFill>
                  <a:schemeClr val="tx1"/>
                </a:solidFill>
                <a:effectLst/>
                <a:latin typeface="+mn-lt"/>
                <a:ea typeface="ＭＳ Ｐゴシック" charset="0"/>
                <a:cs typeface="+mn-cs"/>
              </a:rPr>
              <a:t>choroideus</a:t>
            </a:r>
            <a:r>
              <a:rPr lang="de-CH" sz="1200" b="0" i="0" kern="1200" dirty="0" smtClean="0">
                <a:solidFill>
                  <a:schemeClr val="tx1"/>
                </a:solidFill>
                <a:effectLst/>
                <a:latin typeface="+mn-lt"/>
                <a:ea typeface="ＭＳ Ｐゴシック" charset="0"/>
                <a:cs typeface="+mn-cs"/>
              </a:rPr>
              <a:t>, welcher</a:t>
            </a:r>
            <a:r>
              <a:rPr lang="de-CH" sz="1200" b="0" i="0" kern="1200" baseline="0" dirty="0" smtClean="0">
                <a:solidFill>
                  <a:schemeClr val="tx1"/>
                </a:solidFill>
                <a:effectLst/>
                <a:latin typeface="+mn-lt"/>
                <a:ea typeface="ＭＳ Ｐゴシック" charset="0"/>
                <a:cs typeface="+mn-cs"/>
              </a:rPr>
              <a:t> sich in der weiteren Entwicklung in den IV: Ventrikel verlagern wird. </a:t>
            </a:r>
          </a:p>
          <a:p>
            <a:pPr marL="0" indent="0">
              <a:buFontTx/>
              <a:buNone/>
            </a:pPr>
            <a:endParaRPr lang="de-CH" sz="1200" b="0" i="0" kern="1200" baseline="0" dirty="0" smtClean="0">
              <a:solidFill>
                <a:schemeClr val="tx1"/>
              </a:solidFill>
              <a:effectLst/>
              <a:latin typeface="+mn-lt"/>
              <a:ea typeface="ＭＳ Ｐゴシック" charset="0"/>
              <a:cs typeface="+mn-cs"/>
            </a:endParaRPr>
          </a:p>
          <a:p>
            <a:pPr marL="0" indent="0">
              <a:buFontTx/>
              <a:buNone/>
            </a:pPr>
            <a:r>
              <a:rPr lang="de-CH" sz="1200" b="0" i="0" kern="1200" dirty="0" smtClean="0">
                <a:solidFill>
                  <a:schemeClr val="tx1"/>
                </a:solidFill>
                <a:effectLst/>
                <a:latin typeface="+mn-lt"/>
                <a:ea typeface="ＭＳ Ｐゴシック" charset="0"/>
                <a:cs typeface="+mn-cs"/>
              </a:rPr>
              <a:t>Nach </a:t>
            </a:r>
            <a:r>
              <a:rPr lang="de-CH" sz="1200" b="0" i="0" kern="1200" dirty="0" err="1" smtClean="0">
                <a:solidFill>
                  <a:schemeClr val="tx1"/>
                </a:solidFill>
                <a:effectLst/>
                <a:latin typeface="+mn-lt"/>
                <a:ea typeface="ＭＳ Ｐゴシック" charset="0"/>
                <a:cs typeface="+mn-cs"/>
              </a:rPr>
              <a:t>rostral</a:t>
            </a:r>
            <a:r>
              <a:rPr lang="de-CH" sz="1200" b="0" i="0" kern="1200" dirty="0" smtClean="0">
                <a:solidFill>
                  <a:schemeClr val="tx1"/>
                </a:solidFill>
                <a:effectLst/>
                <a:latin typeface="+mn-lt"/>
                <a:ea typeface="ＭＳ Ｐゴシック" charset="0"/>
                <a:cs typeface="+mn-cs"/>
              </a:rPr>
              <a:t> grenzt dieser an die ersten Entwicklungsstufen der </a:t>
            </a:r>
            <a:r>
              <a:rPr lang="de-CH" sz="1200" b="0" i="0" kern="1200" dirty="0" err="1" smtClean="0">
                <a:solidFill>
                  <a:schemeClr val="tx1"/>
                </a:solidFill>
                <a:effectLst/>
                <a:latin typeface="+mn-lt"/>
                <a:ea typeface="ＭＳ Ｐゴシック" charset="0"/>
                <a:cs typeface="+mn-cs"/>
              </a:rPr>
              <a:t>Vermis</a:t>
            </a:r>
            <a:r>
              <a:rPr lang="de-CH" sz="1200" b="0" i="0" kern="1200" dirty="0" smtClean="0">
                <a:solidFill>
                  <a:schemeClr val="tx1"/>
                </a:solidFill>
                <a:effectLst/>
                <a:latin typeface="+mn-lt"/>
                <a:ea typeface="ＭＳ Ｐゴシック" charset="0"/>
                <a:cs typeface="+mn-cs"/>
              </a:rPr>
              <a:t> </a:t>
            </a:r>
            <a:r>
              <a:rPr lang="de-CH" sz="1200" b="0" i="0" kern="1200" dirty="0" err="1" smtClean="0">
                <a:solidFill>
                  <a:schemeClr val="tx1"/>
                </a:solidFill>
                <a:effectLst/>
                <a:latin typeface="+mn-lt"/>
                <a:ea typeface="ＭＳ Ｐゴシック" charset="0"/>
                <a:cs typeface="+mn-cs"/>
              </a:rPr>
              <a:t>cerebelli</a:t>
            </a:r>
            <a:r>
              <a:rPr lang="de-CH" sz="1200" b="0" i="0" kern="1200" dirty="0" smtClean="0">
                <a:solidFill>
                  <a:schemeClr val="tx1"/>
                </a:solidFill>
                <a:effectLst/>
                <a:latin typeface="+mn-lt"/>
                <a:ea typeface="ＭＳ Ｐゴシック" charset="0"/>
                <a:cs typeface="+mn-cs"/>
              </a:rPr>
              <a:t>, welche aus der </a:t>
            </a:r>
            <a:r>
              <a:rPr lang="de-CH" sz="1200" b="0" i="0" kern="1200" dirty="0" err="1" smtClean="0">
                <a:solidFill>
                  <a:schemeClr val="tx1"/>
                </a:solidFill>
                <a:effectLst/>
                <a:latin typeface="+mn-lt"/>
                <a:ea typeface="ＭＳ Ｐゴシック" charset="0"/>
                <a:cs typeface="+mn-cs"/>
              </a:rPr>
              <a:t>anterioren</a:t>
            </a:r>
            <a:r>
              <a:rPr lang="de-CH" sz="1200" b="0" i="0" kern="1200" dirty="0" smtClean="0">
                <a:solidFill>
                  <a:schemeClr val="tx1"/>
                </a:solidFill>
                <a:effectLst/>
                <a:latin typeface="+mn-lt"/>
                <a:ea typeface="ＭＳ Ｐゴシック" charset="0"/>
                <a:cs typeface="+mn-cs"/>
              </a:rPr>
              <a:t> membranösen Area hervorgeht.  Letztere kann bis zu einer SSL von 65 mm noch als feine Verbindungsstruktur zwischen </a:t>
            </a:r>
            <a:r>
              <a:rPr lang="de-CH" sz="1200" b="0" i="0" kern="1200" dirty="0" err="1" smtClean="0">
                <a:solidFill>
                  <a:schemeClr val="tx1"/>
                </a:solidFill>
                <a:effectLst/>
                <a:latin typeface="+mn-lt"/>
                <a:ea typeface="ＭＳ Ｐゴシック" charset="0"/>
                <a:cs typeface="+mn-cs"/>
              </a:rPr>
              <a:t>Vermis</a:t>
            </a:r>
            <a:r>
              <a:rPr lang="de-CH" sz="1200" b="0" i="0" kern="1200" dirty="0" smtClean="0">
                <a:solidFill>
                  <a:schemeClr val="tx1"/>
                </a:solidFill>
                <a:effectLst/>
                <a:latin typeface="+mn-lt"/>
                <a:ea typeface="ＭＳ Ｐゴシック" charset="0"/>
                <a:cs typeface="+mn-cs"/>
              </a:rPr>
              <a:t> und Plexus darstellbar sein. </a:t>
            </a:r>
          </a:p>
          <a:p>
            <a:pPr marL="0" indent="0">
              <a:buFontTx/>
              <a:buNone/>
            </a:pPr>
            <a:r>
              <a:rPr lang="de-CH" sz="1200" b="0" i="0" kern="1200" dirty="0" smtClean="0">
                <a:solidFill>
                  <a:schemeClr val="tx1"/>
                </a:solidFill>
                <a:effectLst/>
                <a:latin typeface="+mn-lt"/>
                <a:ea typeface="ＭＳ Ｐゴシック" charset="0"/>
                <a:cs typeface="+mn-cs"/>
              </a:rPr>
              <a:t>Nach kaudal geht der Plexus </a:t>
            </a:r>
            <a:r>
              <a:rPr lang="de-CH" sz="1200" b="0" i="0" kern="1200" dirty="0" err="1" smtClean="0">
                <a:solidFill>
                  <a:schemeClr val="tx1"/>
                </a:solidFill>
                <a:effectLst/>
                <a:latin typeface="+mn-lt"/>
                <a:ea typeface="ＭＳ Ｐゴシック" charset="0"/>
                <a:cs typeface="+mn-cs"/>
              </a:rPr>
              <a:t>choroideus</a:t>
            </a:r>
            <a:r>
              <a:rPr lang="de-CH" sz="1200" b="0" i="0" kern="1200" dirty="0" smtClean="0">
                <a:solidFill>
                  <a:schemeClr val="tx1"/>
                </a:solidFill>
                <a:effectLst/>
                <a:latin typeface="+mn-lt"/>
                <a:ea typeface="ＭＳ Ｐゴシック" charset="0"/>
                <a:cs typeface="+mn-cs"/>
              </a:rPr>
              <a:t> in die </a:t>
            </a:r>
            <a:r>
              <a:rPr lang="de-CH" sz="1200" b="0" i="0" kern="1200" dirty="0" err="1" smtClean="0">
                <a:solidFill>
                  <a:schemeClr val="tx1"/>
                </a:solidFill>
                <a:effectLst/>
                <a:latin typeface="+mn-lt"/>
                <a:ea typeface="ＭＳ Ｐゴシック" charset="0"/>
                <a:cs typeface="+mn-cs"/>
              </a:rPr>
              <a:t>posteriore</a:t>
            </a:r>
            <a:r>
              <a:rPr lang="de-CH" sz="1200" b="0" i="0" kern="1200" dirty="0" smtClean="0">
                <a:solidFill>
                  <a:schemeClr val="tx1"/>
                </a:solidFill>
                <a:effectLst/>
                <a:latin typeface="+mn-lt"/>
                <a:ea typeface="ＭＳ Ｐゴシック" charset="0"/>
                <a:cs typeface="+mn-cs"/>
              </a:rPr>
              <a:t> membranöse Area über, welcher im Normalfall einen transienten Blakes </a:t>
            </a:r>
            <a:r>
              <a:rPr lang="de-CH" sz="1200" b="0" i="0" kern="1200" dirty="0" err="1" smtClean="0">
                <a:solidFill>
                  <a:schemeClr val="tx1"/>
                </a:solidFill>
                <a:effectLst/>
                <a:latin typeface="+mn-lt"/>
                <a:ea typeface="ＭＳ Ｐゴシック" charset="0"/>
                <a:cs typeface="+mn-cs"/>
              </a:rPr>
              <a:t>Pouch</a:t>
            </a:r>
            <a:r>
              <a:rPr lang="de-CH" sz="1200" b="0" i="0" kern="1200" dirty="0" smtClean="0">
                <a:solidFill>
                  <a:schemeClr val="tx1"/>
                </a:solidFill>
                <a:effectLst/>
                <a:latin typeface="+mn-lt"/>
                <a:ea typeface="ＭＳ Ｐゴシック" charset="0"/>
                <a:cs typeface="+mn-cs"/>
              </a:rPr>
              <a:t> bildet. </a:t>
            </a:r>
          </a:p>
          <a:p>
            <a:endParaRPr lang="de-CH" sz="1200" b="0" i="0" kern="1200" dirty="0" smtClean="0">
              <a:solidFill>
                <a:schemeClr val="tx1"/>
              </a:solidFill>
              <a:effectLst/>
              <a:latin typeface="+mn-lt"/>
              <a:ea typeface="ＭＳ Ｐゴシック" charset="0"/>
              <a:cs typeface="+mn-cs"/>
            </a:endParaRPr>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7</a:t>
            </a:fld>
            <a:endParaRPr lang="de-CH"/>
          </a:p>
        </p:txBody>
      </p:sp>
    </p:spTree>
    <p:extLst>
      <p:ext uri="{BB962C8B-B14F-4D97-AF65-F5344CB8AC3E}">
        <p14:creationId xmlns:p14="http://schemas.microsoft.com/office/powerpoint/2010/main" val="2508807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8</a:t>
            </a:fld>
            <a:endParaRPr lang="de-CH"/>
          </a:p>
        </p:txBody>
      </p:sp>
    </p:spTree>
    <p:extLst>
      <p:ext uri="{BB962C8B-B14F-4D97-AF65-F5344CB8AC3E}">
        <p14:creationId xmlns:p14="http://schemas.microsoft.com/office/powerpoint/2010/main" val="235906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smtClean="0">
                <a:solidFill>
                  <a:schemeClr val="tx1"/>
                </a:solidFill>
                <a:effectLst/>
                <a:latin typeface="+mn-lt"/>
                <a:ea typeface="ＭＳ Ｐゴシック" charset="0"/>
                <a:cs typeface="+mn-cs"/>
              </a:rPr>
              <a:t>Vermessung der Distanz zwischen den beiden zentralen, </a:t>
            </a:r>
            <a:r>
              <a:rPr lang="de-CH" sz="1200" b="0" i="0" kern="1200" dirty="0" err="1" smtClean="0">
                <a:solidFill>
                  <a:schemeClr val="tx1"/>
                </a:solidFill>
                <a:effectLst/>
                <a:latin typeface="+mn-lt"/>
                <a:ea typeface="ＭＳ Ｐゴシック" charset="0"/>
                <a:cs typeface="+mn-cs"/>
              </a:rPr>
              <a:t>echogenen</a:t>
            </a:r>
            <a:r>
              <a:rPr lang="de-CH" sz="1200" b="0" i="0" kern="1200" dirty="0" smtClean="0">
                <a:solidFill>
                  <a:schemeClr val="tx1"/>
                </a:solidFill>
                <a:effectLst/>
                <a:latin typeface="+mn-lt"/>
                <a:ea typeface="ＭＳ Ｐゴシック" charset="0"/>
                <a:cs typeface="+mn-cs"/>
              </a:rPr>
              <a:t> Linien („</a:t>
            </a:r>
            <a:r>
              <a:rPr lang="de-CH" sz="1200" b="0" i="0" kern="1200" dirty="0" err="1" smtClean="0">
                <a:solidFill>
                  <a:schemeClr val="tx1"/>
                </a:solidFill>
                <a:effectLst/>
                <a:latin typeface="+mn-lt"/>
                <a:ea typeface="ＭＳ Ｐゴシック" charset="0"/>
                <a:cs typeface="+mn-cs"/>
              </a:rPr>
              <a:t>inner</a:t>
            </a:r>
            <a:r>
              <a:rPr lang="de-CH" sz="1200" b="0" i="0" kern="1200" dirty="0" smtClean="0">
                <a:solidFill>
                  <a:schemeClr val="tx1"/>
                </a:solidFill>
                <a:effectLst/>
                <a:latin typeface="+mn-lt"/>
                <a:ea typeface="ＭＳ Ｐゴシック" charset="0"/>
                <a:cs typeface="+mn-cs"/>
              </a:rPr>
              <a:t> </a:t>
            </a:r>
            <a:r>
              <a:rPr lang="de-CH" sz="1200" b="0" i="0" kern="1200" dirty="0" err="1" smtClean="0">
                <a:solidFill>
                  <a:schemeClr val="tx1"/>
                </a:solidFill>
                <a:effectLst/>
                <a:latin typeface="+mn-lt"/>
                <a:ea typeface="ＭＳ Ｐゴシック" charset="0"/>
                <a:cs typeface="+mn-cs"/>
              </a:rPr>
              <a:t>translucency</a:t>
            </a:r>
            <a:r>
              <a:rPr lang="de-CH" sz="1200" b="0" i="0" kern="1200" dirty="0" smtClean="0">
                <a:solidFill>
                  <a:schemeClr val="tx1"/>
                </a:solidFill>
                <a:effectLst/>
                <a:latin typeface="+mn-lt"/>
                <a:ea typeface="ＭＳ Ｐゴシック" charset="0"/>
                <a:cs typeface="+mn-cs"/>
              </a:rPr>
              <a:t>“ [IT]</a:t>
            </a:r>
          </a:p>
          <a:p>
            <a:r>
              <a:rPr lang="de-CH" sz="1200" b="0" i="0" kern="1200" dirty="0" smtClean="0">
                <a:solidFill>
                  <a:schemeClr val="tx1"/>
                </a:solidFill>
                <a:effectLst/>
                <a:latin typeface="+mn-lt"/>
                <a:ea typeface="ＭＳ Ｐゴシック" charset="0"/>
                <a:cs typeface="+mn-cs"/>
              </a:rPr>
              <a:t>Im</a:t>
            </a:r>
            <a:r>
              <a:rPr lang="de-CH" sz="1200" b="0" i="0" kern="1200" baseline="0" dirty="0" smtClean="0">
                <a:solidFill>
                  <a:schemeClr val="tx1"/>
                </a:solidFill>
                <a:effectLst/>
                <a:latin typeface="+mn-lt"/>
                <a:ea typeface="ＭＳ Ｐゴシック" charset="0"/>
                <a:cs typeface="+mn-cs"/>
              </a:rPr>
              <a:t> </a:t>
            </a:r>
            <a:r>
              <a:rPr lang="de-CH" sz="1200" b="0" i="0" kern="1200" dirty="0" smtClean="0">
                <a:solidFill>
                  <a:schemeClr val="tx1"/>
                </a:solidFill>
                <a:effectLst/>
                <a:latin typeface="+mn-lt"/>
                <a:ea typeface="ＭＳ Ｐゴシック" charset="0"/>
                <a:cs typeface="+mn-cs"/>
              </a:rPr>
              <a:t>Falle einer Spina </a:t>
            </a:r>
            <a:r>
              <a:rPr lang="de-CH" sz="1200" b="0" i="0" kern="1200" dirty="0" err="1" smtClean="0">
                <a:solidFill>
                  <a:schemeClr val="tx1"/>
                </a:solidFill>
                <a:effectLst/>
                <a:latin typeface="+mn-lt"/>
                <a:ea typeface="ＭＳ Ｐゴシック" charset="0"/>
                <a:cs typeface="+mn-cs"/>
              </a:rPr>
              <a:t>bifida</a:t>
            </a:r>
            <a:r>
              <a:rPr lang="de-CH" sz="1200" b="0" i="0" kern="1200" dirty="0" smtClean="0">
                <a:solidFill>
                  <a:schemeClr val="tx1"/>
                </a:solidFill>
                <a:effectLst/>
                <a:latin typeface="+mn-lt"/>
                <a:ea typeface="ＭＳ Ｐゴシック" charset="0"/>
                <a:cs typeface="+mn-cs"/>
              </a:rPr>
              <a:t> die IT verschmälert oder kollabiert ist. Die 2 charakteristischen</a:t>
            </a:r>
            <a:r>
              <a:rPr lang="de-CH" sz="1200" b="0" i="0" kern="1200" baseline="0" dirty="0" smtClean="0">
                <a:solidFill>
                  <a:schemeClr val="tx1"/>
                </a:solidFill>
                <a:effectLst/>
                <a:latin typeface="+mn-lt"/>
                <a:ea typeface="ＭＳ Ｐゴシック" charset="0"/>
                <a:cs typeface="+mn-cs"/>
              </a:rPr>
              <a:t> getrennten weissen Linien lassen sich nicht mehr voneinander abgrenzen. Und </a:t>
            </a:r>
            <a:r>
              <a:rPr lang="de-CH" sz="1200" b="0" i="0" kern="1200" baseline="0" dirty="0" err="1" smtClean="0">
                <a:solidFill>
                  <a:schemeClr val="tx1"/>
                </a:solidFill>
                <a:effectLst/>
                <a:latin typeface="+mn-lt"/>
                <a:ea typeface="ＭＳ Ｐゴシック" charset="0"/>
                <a:cs typeface="+mn-cs"/>
              </a:rPr>
              <a:t>ebensowenig</a:t>
            </a:r>
            <a:r>
              <a:rPr lang="de-CH" sz="1200" b="0" i="0" kern="1200" baseline="0" dirty="0" smtClean="0">
                <a:solidFill>
                  <a:schemeClr val="tx1"/>
                </a:solidFill>
                <a:effectLst/>
                <a:latin typeface="+mn-lt"/>
                <a:ea typeface="ＭＳ Ｐゴシック" charset="0"/>
                <a:cs typeface="+mn-cs"/>
              </a:rPr>
              <a:t> die </a:t>
            </a:r>
            <a:r>
              <a:rPr lang="de-CH" sz="1200" b="0" i="0" kern="1200" baseline="0" dirty="0" err="1" smtClean="0">
                <a:solidFill>
                  <a:schemeClr val="tx1"/>
                </a:solidFill>
                <a:effectLst/>
                <a:latin typeface="+mn-lt"/>
                <a:ea typeface="ＭＳ Ｐゴシック" charset="0"/>
                <a:cs typeface="+mn-cs"/>
              </a:rPr>
              <a:t>darausfolgenden</a:t>
            </a:r>
            <a:r>
              <a:rPr lang="de-CH" sz="1200" b="0" i="0" kern="1200" baseline="0" dirty="0" smtClean="0">
                <a:solidFill>
                  <a:schemeClr val="tx1"/>
                </a:solidFill>
                <a:effectLst/>
                <a:latin typeface="+mn-lt"/>
                <a:ea typeface="ＭＳ Ｐゴシック" charset="0"/>
                <a:cs typeface="+mn-cs"/>
              </a:rPr>
              <a:t> echoarmen 3 schwarzen Zonen. </a:t>
            </a:r>
            <a:endParaRPr lang="de-CH" sz="1200" b="0" i="0" kern="1200" dirty="0" smtClean="0">
              <a:solidFill>
                <a:schemeClr val="tx1"/>
              </a:solidFill>
              <a:effectLst/>
              <a:latin typeface="+mn-lt"/>
              <a:ea typeface="ＭＳ Ｐゴシック" charset="0"/>
              <a:cs typeface="+mn-cs"/>
            </a:endParaRPr>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9</a:t>
            </a:fld>
            <a:endParaRPr lang="de-CH"/>
          </a:p>
        </p:txBody>
      </p:sp>
    </p:spTree>
    <p:extLst>
      <p:ext uri="{BB962C8B-B14F-4D97-AF65-F5344CB8AC3E}">
        <p14:creationId xmlns:p14="http://schemas.microsoft.com/office/powerpoint/2010/main" val="2359061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err="1" smtClean="0">
                <a:solidFill>
                  <a:schemeClr val="tx1"/>
                </a:solidFill>
                <a:effectLst/>
                <a:latin typeface="+mn-lt"/>
                <a:ea typeface="ＭＳ Ｐゴシック" charset="0"/>
                <a:cs typeface="+mn-cs"/>
              </a:rPr>
              <a:t>Brainstem</a:t>
            </a:r>
            <a:r>
              <a:rPr lang="de-CH" sz="1200" b="0" i="0" kern="1200" dirty="0" smtClean="0">
                <a:solidFill>
                  <a:schemeClr val="tx1"/>
                </a:solidFill>
                <a:effectLst/>
                <a:latin typeface="+mn-lt"/>
                <a:ea typeface="ＭＳ Ｐゴシック" charset="0"/>
                <a:cs typeface="+mn-cs"/>
              </a:rPr>
              <a:t>-BSOB-Ratio“ unterhalb der 5. Perzentile zur Detektion der Dandy-Walker-Malformation </a:t>
            </a:r>
          </a:p>
          <a:p>
            <a:r>
              <a:rPr lang="de-CH" sz="1200" b="0" i="0" kern="1200" dirty="0" smtClean="0">
                <a:solidFill>
                  <a:schemeClr val="tx1"/>
                </a:solidFill>
                <a:effectLst/>
                <a:latin typeface="+mn-lt"/>
                <a:ea typeface="ＭＳ Ｐゴシック" charset="0"/>
                <a:cs typeface="+mn-cs"/>
              </a:rPr>
              <a:t>Befund ist nicht spezifisch für die Entwicklung einer Dandy-Walker-Malformation: auch Blakes </a:t>
            </a:r>
            <a:r>
              <a:rPr lang="de-CH" sz="1200" b="0" i="0" kern="1200" dirty="0" err="1" smtClean="0">
                <a:solidFill>
                  <a:schemeClr val="tx1"/>
                </a:solidFill>
                <a:effectLst/>
                <a:latin typeface="+mn-lt"/>
                <a:ea typeface="ＭＳ Ｐゴシック" charset="0"/>
                <a:cs typeface="+mn-cs"/>
              </a:rPr>
              <a:t>Pouch</a:t>
            </a:r>
            <a:r>
              <a:rPr lang="de-CH" sz="1200" b="0" i="0" kern="1200" dirty="0" smtClean="0">
                <a:solidFill>
                  <a:schemeClr val="tx1"/>
                </a:solidFill>
                <a:effectLst/>
                <a:latin typeface="+mn-lt"/>
                <a:ea typeface="ＭＳ Ｐゴシック" charset="0"/>
                <a:cs typeface="+mn-cs"/>
              </a:rPr>
              <a:t> Zysten</a:t>
            </a:r>
          </a:p>
          <a:p>
            <a:r>
              <a:rPr lang="de-CH" sz="1200" b="0" i="0" kern="1200" dirty="0" smtClean="0">
                <a:solidFill>
                  <a:schemeClr val="tx1"/>
                </a:solidFill>
                <a:effectLst/>
                <a:latin typeface="+mn-lt"/>
                <a:ea typeface="ＭＳ Ｐゴシック" charset="0"/>
                <a:cs typeface="+mn-cs"/>
              </a:rPr>
              <a:t>Dilatation der IT hervor sowie das Fehlen des Plexus oder der Trennmembran zwischen der </a:t>
            </a:r>
            <a:r>
              <a:rPr lang="de-CH" sz="1200" b="0" i="0" kern="1200" dirty="0" err="1" smtClean="0">
                <a:solidFill>
                  <a:schemeClr val="tx1"/>
                </a:solidFill>
                <a:effectLst/>
                <a:latin typeface="+mn-lt"/>
                <a:ea typeface="ＭＳ Ｐゴシック" charset="0"/>
                <a:cs typeface="+mn-cs"/>
              </a:rPr>
              <a:t>Cisterna</a:t>
            </a:r>
            <a:r>
              <a:rPr lang="de-CH" sz="1200" b="0" i="0" kern="1200" dirty="0" smtClean="0">
                <a:solidFill>
                  <a:schemeClr val="tx1"/>
                </a:solidFill>
                <a:effectLst/>
                <a:latin typeface="+mn-lt"/>
                <a:ea typeface="ＭＳ Ｐゴシック" charset="0"/>
                <a:cs typeface="+mn-cs"/>
              </a:rPr>
              <a:t> magna und dem späteren vierten Ventrikel</a:t>
            </a:r>
          </a:p>
          <a:p>
            <a:r>
              <a:rPr lang="de-CH" sz="1200" b="0" i="0" kern="1200" dirty="0" smtClean="0">
                <a:solidFill>
                  <a:schemeClr val="tx1"/>
                </a:solidFill>
                <a:effectLst/>
                <a:latin typeface="+mn-lt"/>
                <a:ea typeface="ＭＳ Ｐゴシック" charset="0"/>
                <a:cs typeface="+mn-cs"/>
              </a:rPr>
              <a:t> Flüssigkeitserweiterung weder spezifisch für eine bestimmte Form der Anomalie ist noch einen Normalbefund ausschließt. </a:t>
            </a:r>
          </a:p>
          <a:p>
            <a:r>
              <a:rPr lang="de-CH" sz="1200" b="0" i="0" kern="1200" dirty="0" smtClean="0">
                <a:solidFill>
                  <a:schemeClr val="tx1"/>
                </a:solidFill>
                <a:effectLst/>
                <a:latin typeface="+mn-lt"/>
                <a:ea typeface="ＭＳ Ｐゴシック" charset="0"/>
                <a:cs typeface="+mn-cs"/>
              </a:rPr>
              <a:t>Die abzugrenzenden Diagnosen sind die </a:t>
            </a:r>
            <a:r>
              <a:rPr lang="de-CH" sz="1200" b="0" i="0" kern="1200" dirty="0" err="1" smtClean="0">
                <a:solidFill>
                  <a:schemeClr val="tx1"/>
                </a:solidFill>
                <a:effectLst/>
                <a:latin typeface="+mn-lt"/>
                <a:ea typeface="ＭＳ Ｐゴシック" charset="0"/>
                <a:cs typeface="+mn-cs"/>
              </a:rPr>
              <a:t>Megacisterna</a:t>
            </a:r>
            <a:r>
              <a:rPr lang="de-CH" sz="1200" b="0" i="0" kern="1200" dirty="0" smtClean="0">
                <a:solidFill>
                  <a:schemeClr val="tx1"/>
                </a:solidFill>
                <a:effectLst/>
                <a:latin typeface="+mn-lt"/>
                <a:ea typeface="ＭＳ Ｐゴシック" charset="0"/>
                <a:cs typeface="+mn-cs"/>
              </a:rPr>
              <a:t> magna, die Blakes </a:t>
            </a:r>
            <a:r>
              <a:rPr lang="de-CH" sz="1200" b="0" i="0" kern="1200" dirty="0" err="1" smtClean="0">
                <a:solidFill>
                  <a:schemeClr val="tx1"/>
                </a:solidFill>
                <a:effectLst/>
                <a:latin typeface="+mn-lt"/>
                <a:ea typeface="ＭＳ Ｐゴシック" charset="0"/>
                <a:cs typeface="+mn-cs"/>
              </a:rPr>
              <a:t>Pouch</a:t>
            </a:r>
            <a:r>
              <a:rPr lang="de-CH" sz="1200" b="0" i="0" kern="1200" dirty="0" smtClean="0">
                <a:solidFill>
                  <a:schemeClr val="tx1"/>
                </a:solidFill>
                <a:effectLst/>
                <a:latin typeface="+mn-lt"/>
                <a:ea typeface="ＭＳ Ｐゴシック" charset="0"/>
                <a:cs typeface="+mn-cs"/>
              </a:rPr>
              <a:t>-Zysten, die </a:t>
            </a:r>
            <a:r>
              <a:rPr lang="de-CH" sz="1200" b="0" i="0" kern="1200" dirty="0" err="1" smtClean="0">
                <a:solidFill>
                  <a:schemeClr val="tx1"/>
                </a:solidFill>
                <a:effectLst/>
                <a:latin typeface="+mn-lt"/>
                <a:ea typeface="ＭＳ Ｐゴシック" charset="0"/>
                <a:cs typeface="+mn-cs"/>
              </a:rPr>
              <a:t>Vermishypoplasie</a:t>
            </a:r>
            <a:r>
              <a:rPr lang="de-CH" sz="1200" b="0" i="0" kern="1200" dirty="0" smtClean="0">
                <a:solidFill>
                  <a:schemeClr val="tx1"/>
                </a:solidFill>
                <a:effectLst/>
                <a:latin typeface="+mn-lt"/>
                <a:ea typeface="ＭＳ Ｐゴシック" charset="0"/>
                <a:cs typeface="+mn-cs"/>
              </a:rPr>
              <a:t>, die Dandy-Walker-Malformation und die </a:t>
            </a:r>
            <a:r>
              <a:rPr lang="de-CH" sz="1200" b="0" i="0" kern="1200" dirty="0" err="1" smtClean="0">
                <a:solidFill>
                  <a:schemeClr val="tx1"/>
                </a:solidFill>
                <a:effectLst/>
                <a:latin typeface="+mn-lt"/>
                <a:ea typeface="ＭＳ Ｐゴシック" charset="0"/>
                <a:cs typeface="+mn-cs"/>
              </a:rPr>
              <a:t>occipitale</a:t>
            </a:r>
            <a:r>
              <a:rPr lang="de-CH" sz="1200" b="0" i="0" kern="1200" dirty="0" smtClean="0">
                <a:solidFill>
                  <a:schemeClr val="tx1"/>
                </a:solidFill>
                <a:effectLst/>
                <a:latin typeface="+mn-lt"/>
                <a:ea typeface="ＭＳ Ｐゴシック" charset="0"/>
                <a:cs typeface="+mn-cs"/>
              </a:rPr>
              <a:t> </a:t>
            </a:r>
            <a:r>
              <a:rPr lang="de-CH" sz="1200" b="0" i="0" kern="1200" dirty="0" err="1" smtClean="0">
                <a:solidFill>
                  <a:schemeClr val="tx1"/>
                </a:solidFill>
                <a:effectLst/>
                <a:latin typeface="+mn-lt"/>
                <a:ea typeface="ＭＳ Ｐゴシック" charset="0"/>
                <a:cs typeface="+mn-cs"/>
              </a:rPr>
              <a:t>Arachnoidalzyste</a:t>
            </a:r>
            <a:r>
              <a:rPr lang="de-CH" sz="1200" b="0" i="0" kern="1200" dirty="0" smtClean="0">
                <a:solidFill>
                  <a:schemeClr val="tx1"/>
                </a:solidFill>
                <a:effectLst/>
                <a:latin typeface="+mn-lt"/>
                <a:ea typeface="ＭＳ Ｐゴシック" charset="0"/>
                <a:cs typeface="+mn-cs"/>
              </a:rPr>
              <a:t>. </a:t>
            </a:r>
          </a:p>
          <a:p>
            <a:r>
              <a:rPr lang="de-CH" sz="1200" b="0" i="0" kern="1200" dirty="0" smtClean="0">
                <a:solidFill>
                  <a:schemeClr val="tx1"/>
                </a:solidFill>
                <a:effectLst/>
                <a:latin typeface="+mn-lt"/>
                <a:ea typeface="ＭＳ Ｐゴシック" charset="0"/>
                <a:cs typeface="+mn-cs"/>
              </a:rPr>
              <a:t>Beurteilung des </a:t>
            </a:r>
            <a:r>
              <a:rPr lang="de-CH" sz="1200" b="0" i="0" kern="1200" dirty="0" err="1" smtClean="0">
                <a:solidFill>
                  <a:schemeClr val="tx1"/>
                </a:solidFill>
                <a:effectLst/>
                <a:latin typeface="+mn-lt"/>
                <a:ea typeface="ＭＳ Ｐゴシック" charset="0"/>
                <a:cs typeface="+mn-cs"/>
              </a:rPr>
              <a:t>Vermis</a:t>
            </a:r>
            <a:r>
              <a:rPr lang="de-CH" sz="1200" b="0" i="0" kern="1200" dirty="0" smtClean="0">
                <a:solidFill>
                  <a:schemeClr val="tx1"/>
                </a:solidFill>
                <a:effectLst/>
                <a:latin typeface="+mn-lt"/>
                <a:ea typeface="ＭＳ Ｐゴシック" charset="0"/>
                <a:cs typeface="+mn-cs"/>
              </a:rPr>
              <a:t> </a:t>
            </a:r>
            <a:r>
              <a:rPr lang="de-CH" sz="1200" b="0" i="0" kern="1200" dirty="0" err="1" smtClean="0">
                <a:solidFill>
                  <a:schemeClr val="tx1"/>
                </a:solidFill>
                <a:effectLst/>
                <a:latin typeface="+mn-lt"/>
                <a:ea typeface="ＭＳ Ｐゴシック" charset="0"/>
                <a:cs typeface="+mn-cs"/>
              </a:rPr>
              <a:t>cerebelli</a:t>
            </a:r>
            <a:r>
              <a:rPr lang="de-CH" sz="1200" b="0" i="0" kern="1200" dirty="0" smtClean="0">
                <a:solidFill>
                  <a:schemeClr val="tx1"/>
                </a:solidFill>
                <a:effectLst/>
                <a:latin typeface="+mn-lt"/>
                <a:ea typeface="ＭＳ Ｐゴシック" charset="0"/>
                <a:cs typeface="+mn-cs"/>
              </a:rPr>
              <a:t> vor 16 SSW ist sie noch nicht valide möglich</a:t>
            </a:r>
          </a:p>
          <a:p>
            <a:endParaRPr lang="de-CH" sz="1200" b="0" i="0" kern="1200" dirty="0" smtClean="0">
              <a:solidFill>
                <a:schemeClr val="tx1"/>
              </a:solidFill>
              <a:effectLst/>
              <a:latin typeface="+mn-lt"/>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Dilatationen im Bereich der IT und </a:t>
            </a:r>
            <a:r>
              <a:rPr lang="de-CH" dirty="0" err="1" smtClean="0"/>
              <a:t>Cisterna</a:t>
            </a:r>
            <a:r>
              <a:rPr lang="de-CH" dirty="0" smtClean="0"/>
              <a:t> magna zwar als suspekt einzustufen, definitive Diagnosestellungen und Prognoseangaben hingegen sollten erst auf Verlaufskontrollen und ggf. genetischen Zusatzuntersuchungen beruhen.</a:t>
            </a:r>
          </a:p>
          <a:p>
            <a:endParaRPr lang="de-CH" dirty="0"/>
          </a:p>
        </p:txBody>
      </p:sp>
      <p:sp>
        <p:nvSpPr>
          <p:cNvPr id="4" name="Foliennummernplatzhalter 3"/>
          <p:cNvSpPr>
            <a:spLocks noGrp="1"/>
          </p:cNvSpPr>
          <p:nvPr>
            <p:ph type="sldNum" sz="quarter" idx="10"/>
          </p:nvPr>
        </p:nvSpPr>
        <p:spPr/>
        <p:txBody>
          <a:bodyPr/>
          <a:lstStyle/>
          <a:p>
            <a:pPr>
              <a:defRPr/>
            </a:pPr>
            <a:fld id="{E5D4CBE6-007A-4D15-B8AB-D426D12B038F}" type="slidenum">
              <a:rPr lang="de-CH" smtClean="0"/>
              <a:pPr>
                <a:defRPr/>
              </a:pPr>
              <a:t>10</a:t>
            </a:fld>
            <a:endParaRPr lang="de-CH"/>
          </a:p>
        </p:txBody>
      </p:sp>
    </p:spTree>
    <p:extLst>
      <p:ext uri="{BB962C8B-B14F-4D97-AF65-F5344CB8AC3E}">
        <p14:creationId xmlns:p14="http://schemas.microsoft.com/office/powerpoint/2010/main" val="23590610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hteck 3"/>
          <p:cNvSpPr/>
          <p:nvPr userDrawn="1"/>
        </p:nvSpPr>
        <p:spPr>
          <a:xfrm>
            <a:off x="0" y="0"/>
            <a:ext cx="7007225" cy="1101725"/>
          </a:xfrm>
          <a:prstGeom prst="rect">
            <a:avLst/>
          </a:prstGeom>
          <a:gradFill>
            <a:gsLst>
              <a:gs pos="0">
                <a:schemeClr val="accent1">
                  <a:tint val="66000"/>
                  <a:satMod val="160000"/>
                  <a:lumMod val="81000"/>
                </a:schemeClr>
              </a:gs>
              <a:gs pos="41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CH">
              <a:solidFill>
                <a:prstClr val="white"/>
              </a:solidFill>
            </a:endParaRPr>
          </a:p>
        </p:txBody>
      </p:sp>
      <p:pic>
        <p:nvPicPr>
          <p:cNvPr id="6" name="Picture 2"/>
          <p:cNvPicPr>
            <a:picLocks noChangeAspect="1" noChangeArrowheads="1"/>
          </p:cNvPicPr>
          <p:nvPr userDrawn="1"/>
        </p:nvPicPr>
        <p:blipFill>
          <a:blip r:embed="rId2"/>
          <a:srcRect/>
          <a:stretch>
            <a:fillRect/>
          </a:stretch>
        </p:blipFill>
        <p:spPr bwMode="auto">
          <a:xfrm>
            <a:off x="0" y="0"/>
            <a:ext cx="1751013"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hteck 6"/>
          <p:cNvSpPr/>
          <p:nvPr userDrawn="1"/>
        </p:nvSpPr>
        <p:spPr>
          <a:xfrm flipV="1">
            <a:off x="0" y="6524625"/>
            <a:ext cx="9144000" cy="369888"/>
          </a:xfrm>
          <a:prstGeom prst="rect">
            <a:avLst/>
          </a:prstGeom>
          <a:gradFill flip="none" rotWithShape="1">
            <a:gsLst>
              <a:gs pos="0">
                <a:schemeClr val="accent1">
                  <a:tint val="66000"/>
                  <a:satMod val="160000"/>
                </a:schemeClr>
              </a:gs>
              <a:gs pos="16000">
                <a:schemeClr val="accent1">
                  <a:tint val="44500"/>
                  <a:satMod val="160000"/>
                </a:schemeClr>
              </a:gs>
              <a:gs pos="100000">
                <a:schemeClr val="accent1">
                  <a:tint val="23500"/>
                  <a:satMod val="160000"/>
                  <a:lumMod val="19000"/>
                  <a:lumOff val="8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CH"/>
          </a:p>
        </p:txBody>
      </p:sp>
      <p:sp>
        <p:nvSpPr>
          <p:cNvPr id="8" name="Untertitel 2"/>
          <p:cNvSpPr txBox="1">
            <a:spLocks/>
          </p:cNvSpPr>
          <p:nvPr userDrawn="1"/>
        </p:nvSpPr>
        <p:spPr>
          <a:xfrm>
            <a:off x="7164388" y="812800"/>
            <a:ext cx="1800225" cy="288925"/>
          </a:xfrm>
          <a:prstGeom prst="rect">
            <a:avLst/>
          </a:prstGeom>
        </p:spPr>
        <p:txBody>
          <a:bodyPr>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de-CH" sz="1400" dirty="0" smtClean="0">
                <a:cs typeface="Arial" pitchFamily="34" charset="0"/>
              </a:rPr>
              <a:t>alice.winkler@luks.ch</a:t>
            </a:r>
            <a:endParaRPr lang="de-CH" sz="1400" dirty="0">
              <a:cs typeface="Arial" pitchFamily="34" charset="0"/>
            </a:endParaRPr>
          </a:p>
        </p:txBody>
      </p:sp>
      <p:sp>
        <p:nvSpPr>
          <p:cNvPr id="2" name="Titel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noAutofit/>
          </a:bodyPr>
          <a:lstStyle>
            <a:lvl1pPr marL="0" indent="0" algn="ctr">
              <a:buNone/>
              <a:defRPr sz="4400">
                <a:solidFill>
                  <a:schemeClr val="bg1">
                    <a:lumMod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9" name="Datumsplatzhalter 3"/>
          <p:cNvSpPr>
            <a:spLocks noGrp="1"/>
          </p:cNvSpPr>
          <p:nvPr>
            <p:ph type="dt" sz="half" idx="10"/>
          </p:nvPr>
        </p:nvSpPr>
        <p:spPr>
          <a:xfrm>
            <a:off x="457200" y="6492875"/>
            <a:ext cx="2133600" cy="365125"/>
          </a:xfrm>
        </p:spPr>
        <p:txBody>
          <a:bodyPr/>
          <a:lstStyle>
            <a:lvl1pPr>
              <a:defRPr/>
            </a:lvl1pPr>
          </a:lstStyle>
          <a:p>
            <a:pPr>
              <a:defRPr/>
            </a:pPr>
            <a:fld id="{8D64695E-7CE6-48FD-830C-A03AEBC48D23}" type="datetimeFigureOut">
              <a:rPr lang="de-CH"/>
              <a:pPr>
                <a:defRPr/>
              </a:pPr>
              <a:t>25.02.2018</a:t>
            </a:fld>
            <a:endParaRPr lang="de-CH"/>
          </a:p>
        </p:txBody>
      </p:sp>
      <p:sp>
        <p:nvSpPr>
          <p:cNvPr id="10" name="Fußzeilenplatzhalter 4"/>
          <p:cNvSpPr>
            <a:spLocks noGrp="1"/>
          </p:cNvSpPr>
          <p:nvPr>
            <p:ph type="ftr" sz="quarter" idx="11"/>
          </p:nvPr>
        </p:nvSpPr>
        <p:spPr>
          <a:xfrm>
            <a:off x="3124200" y="6492875"/>
            <a:ext cx="2895600" cy="365125"/>
          </a:xfrm>
        </p:spPr>
        <p:txBody>
          <a:bodyPr/>
          <a:lstStyle>
            <a:lvl1pPr>
              <a:defRPr/>
            </a:lvl1pPr>
          </a:lstStyle>
          <a:p>
            <a:pPr>
              <a:defRPr/>
            </a:pPr>
            <a:endParaRPr lang="de-CH"/>
          </a:p>
        </p:txBody>
      </p:sp>
      <p:sp>
        <p:nvSpPr>
          <p:cNvPr id="11" name="Foliennummernplatzhalter 5"/>
          <p:cNvSpPr>
            <a:spLocks noGrp="1"/>
          </p:cNvSpPr>
          <p:nvPr>
            <p:ph type="sldNum" sz="quarter" idx="12"/>
          </p:nvPr>
        </p:nvSpPr>
        <p:spPr>
          <a:xfrm>
            <a:off x="6553200" y="6492875"/>
            <a:ext cx="2133600" cy="365125"/>
          </a:xfrm>
        </p:spPr>
        <p:txBody>
          <a:bodyPr/>
          <a:lstStyle>
            <a:lvl1pPr>
              <a:defRPr/>
            </a:lvl1pPr>
          </a:lstStyle>
          <a:p>
            <a:pPr>
              <a:defRPr/>
            </a:pPr>
            <a:fld id="{7E947B86-2F86-40F5-BE57-246BA3DB8D83}" type="slidenum">
              <a:rPr lang="de-CH"/>
              <a:pPr>
                <a:defRPr/>
              </a:pPr>
              <a:t>‹Nr.›</a:t>
            </a:fld>
            <a:endParaRPr lang="de-CH"/>
          </a:p>
        </p:txBody>
      </p:sp>
      <p:pic>
        <p:nvPicPr>
          <p:cNvPr id="12" name="Grafik 11"/>
          <p:cNvPicPr/>
          <p:nvPr userDrawn="1"/>
        </p:nvPicPr>
        <p:blipFill>
          <a:blip r:embed="rId3" cstate="print">
            <a:extLst>
              <a:ext uri="{28A0092B-C50C-407E-A947-70E740481C1C}">
                <a14:useLocalDpi xmlns:a14="http://schemas.microsoft.com/office/drawing/2010/main" val="0"/>
              </a:ext>
            </a:extLst>
          </a:blip>
          <a:stretch>
            <a:fillRect/>
          </a:stretch>
        </p:blipFill>
        <p:spPr>
          <a:xfrm>
            <a:off x="7040554" y="260648"/>
            <a:ext cx="1873259" cy="468000"/>
          </a:xfrm>
          <a:prstGeom prst="rect">
            <a:avLst/>
          </a:prstGeom>
        </p:spPr>
      </p:pic>
    </p:spTree>
    <p:extLst>
      <p:ext uri="{BB962C8B-B14F-4D97-AF65-F5344CB8AC3E}">
        <p14:creationId xmlns:p14="http://schemas.microsoft.com/office/powerpoint/2010/main" val="336229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Rechteck 3"/>
          <p:cNvSpPr/>
          <p:nvPr userDrawn="1"/>
        </p:nvSpPr>
        <p:spPr>
          <a:xfrm>
            <a:off x="0" y="0"/>
            <a:ext cx="7007225" cy="1101725"/>
          </a:xfrm>
          <a:prstGeom prst="rect">
            <a:avLst/>
          </a:prstGeom>
          <a:gradFill>
            <a:gsLst>
              <a:gs pos="0">
                <a:schemeClr val="accent1">
                  <a:tint val="66000"/>
                  <a:satMod val="160000"/>
                  <a:lumMod val="81000"/>
                </a:schemeClr>
              </a:gs>
              <a:gs pos="41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CH">
              <a:solidFill>
                <a:prstClr val="white"/>
              </a:solidFill>
            </a:endParaRPr>
          </a:p>
        </p:txBody>
      </p:sp>
      <p:pic>
        <p:nvPicPr>
          <p:cNvPr id="6" name="Picture 2"/>
          <p:cNvPicPr>
            <a:picLocks noChangeAspect="1" noChangeArrowheads="1"/>
          </p:cNvPicPr>
          <p:nvPr userDrawn="1"/>
        </p:nvPicPr>
        <p:blipFill>
          <a:blip r:embed="rId2"/>
          <a:srcRect/>
          <a:stretch>
            <a:fillRect/>
          </a:stretch>
        </p:blipFill>
        <p:spPr bwMode="auto">
          <a:xfrm>
            <a:off x="0" y="0"/>
            <a:ext cx="1751013"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hteck 6"/>
          <p:cNvSpPr/>
          <p:nvPr userDrawn="1"/>
        </p:nvSpPr>
        <p:spPr>
          <a:xfrm flipV="1">
            <a:off x="0" y="6488113"/>
            <a:ext cx="9144000" cy="369887"/>
          </a:xfrm>
          <a:prstGeom prst="rect">
            <a:avLst/>
          </a:prstGeom>
          <a:gradFill flip="none" rotWithShape="1">
            <a:gsLst>
              <a:gs pos="0">
                <a:schemeClr val="accent1">
                  <a:tint val="66000"/>
                  <a:satMod val="160000"/>
                </a:schemeClr>
              </a:gs>
              <a:gs pos="16000">
                <a:schemeClr val="accent1">
                  <a:tint val="44500"/>
                  <a:satMod val="160000"/>
                </a:schemeClr>
              </a:gs>
              <a:gs pos="100000">
                <a:schemeClr val="accent1">
                  <a:tint val="23500"/>
                  <a:satMod val="160000"/>
                  <a:lumMod val="19000"/>
                  <a:lumOff val="8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CH"/>
          </a:p>
        </p:txBody>
      </p:sp>
      <p:sp>
        <p:nvSpPr>
          <p:cNvPr id="8" name="Untertitel 2"/>
          <p:cNvSpPr txBox="1">
            <a:spLocks/>
          </p:cNvSpPr>
          <p:nvPr userDrawn="1"/>
        </p:nvSpPr>
        <p:spPr>
          <a:xfrm>
            <a:off x="7164388" y="812800"/>
            <a:ext cx="1800225" cy="288925"/>
          </a:xfrm>
          <a:prstGeom prst="rect">
            <a:avLst/>
          </a:prstGeom>
        </p:spPr>
        <p:txBody>
          <a:bodyPr>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de-CH" sz="1400" dirty="0" smtClean="0">
                <a:cs typeface="Arial" pitchFamily="34" charset="0"/>
              </a:rPr>
              <a:t>alice.winkler@luks.ch</a:t>
            </a:r>
            <a:endParaRPr lang="de-CH" sz="1400" dirty="0">
              <a:cs typeface="Arial" pitchFamily="34" charset="0"/>
            </a:endParaRPr>
          </a:p>
        </p:txBody>
      </p:sp>
      <p:sp>
        <p:nvSpPr>
          <p:cNvPr id="2" name="Titel 1"/>
          <p:cNvSpPr>
            <a:spLocks noGrp="1"/>
          </p:cNvSpPr>
          <p:nvPr>
            <p:ph type="title"/>
          </p:nvPr>
        </p:nvSpPr>
        <p:spPr>
          <a:xfrm>
            <a:off x="1751013" y="1584"/>
            <a:ext cx="5256212" cy="1143000"/>
          </a:xfrm>
        </p:spPr>
        <p:txBody>
          <a:bodyPr>
            <a:noAutofit/>
          </a:bodyPr>
          <a:lstStyle>
            <a:lvl1pPr>
              <a:defRPr sz="3600">
                <a:latin typeface="Arial" pitchFamily="34" charset="0"/>
                <a:cs typeface="Arial" pitchFamily="34" charset="0"/>
              </a:defRPr>
            </a:lvl1pPr>
          </a:lstStyle>
          <a:p>
            <a:r>
              <a:rPr lang="de-DE" smtClean="0"/>
              <a:t>Titelmasterformat durch Klicken bearbeiten</a:t>
            </a:r>
            <a:endParaRPr lang="de-CH" dirty="0"/>
          </a:p>
        </p:txBody>
      </p:sp>
      <p:sp>
        <p:nvSpPr>
          <p:cNvPr id="3" name="Inhaltsplatzhalter 2"/>
          <p:cNvSpPr>
            <a:spLocks noGrp="1"/>
          </p:cNvSpPr>
          <p:nvPr>
            <p:ph idx="1"/>
          </p:nvPr>
        </p:nvSpPr>
        <p:spPr>
          <a:xfrm>
            <a:off x="457200" y="1556792"/>
            <a:ext cx="8229600" cy="4569371"/>
          </a:xfrm>
        </p:spPr>
        <p:txBody>
          <a:bodyPr>
            <a:normAutofit/>
          </a:bodyPr>
          <a:lstStyle>
            <a:lvl1pPr marL="0" indent="0">
              <a:buFontTx/>
              <a:buNone/>
              <a:defRPr sz="1800">
                <a:latin typeface="Arial" pitchFamily="34" charset="0"/>
                <a:cs typeface="Arial" pitchFamily="34" charset="0"/>
              </a:defRPr>
            </a:lvl1pPr>
            <a:lvl2pPr marL="457200" indent="0">
              <a:buFontTx/>
              <a:buNone/>
              <a:defRPr sz="1800">
                <a:latin typeface="Arial" pitchFamily="34" charset="0"/>
                <a:cs typeface="Arial" pitchFamily="34" charset="0"/>
              </a:defRPr>
            </a:lvl2pPr>
            <a:lvl3pPr marL="914400" indent="0">
              <a:buFontTx/>
              <a:buNone/>
              <a:defRPr sz="1800">
                <a:latin typeface="Arial" pitchFamily="34" charset="0"/>
                <a:cs typeface="Arial" pitchFamily="34" charset="0"/>
              </a:defRPr>
            </a:lvl3pPr>
            <a:lvl4pPr marL="1371600" indent="0">
              <a:buFontTx/>
              <a:buNone/>
              <a:defRPr sz="1800">
                <a:latin typeface="Arial" pitchFamily="34" charset="0"/>
                <a:cs typeface="Arial" pitchFamily="34" charset="0"/>
              </a:defRPr>
            </a:lvl4pPr>
            <a:lvl5pPr marL="1828800" indent="0">
              <a:buFontTx/>
              <a:buNone/>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9" name="Datumsplatzhalter 3"/>
          <p:cNvSpPr>
            <a:spLocks noGrp="1"/>
          </p:cNvSpPr>
          <p:nvPr>
            <p:ph type="dt" sz="half" idx="10"/>
          </p:nvPr>
        </p:nvSpPr>
        <p:spPr>
          <a:xfrm>
            <a:off x="468313" y="6492875"/>
            <a:ext cx="2133600" cy="365125"/>
          </a:xfrm>
        </p:spPr>
        <p:txBody>
          <a:bodyPr/>
          <a:lstStyle>
            <a:lvl1pPr>
              <a:defRPr/>
            </a:lvl1pPr>
          </a:lstStyle>
          <a:p>
            <a:pPr>
              <a:defRPr/>
            </a:pPr>
            <a:fld id="{5E99076F-CBD3-46BC-BA1B-686B36E7E86F}" type="datetimeFigureOut">
              <a:rPr lang="de-CH"/>
              <a:pPr>
                <a:defRPr/>
              </a:pPr>
              <a:t>25.02.2018</a:t>
            </a:fld>
            <a:endParaRPr lang="de-CH"/>
          </a:p>
        </p:txBody>
      </p:sp>
      <p:sp>
        <p:nvSpPr>
          <p:cNvPr id="10" name="Fußzeilenplatzhalter 4"/>
          <p:cNvSpPr>
            <a:spLocks noGrp="1"/>
          </p:cNvSpPr>
          <p:nvPr>
            <p:ph type="ftr" sz="quarter" idx="11"/>
          </p:nvPr>
        </p:nvSpPr>
        <p:spPr>
          <a:xfrm>
            <a:off x="3159125" y="6488113"/>
            <a:ext cx="2895600" cy="365125"/>
          </a:xfrm>
        </p:spPr>
        <p:txBody>
          <a:bodyPr/>
          <a:lstStyle>
            <a:lvl1pPr>
              <a:defRPr/>
            </a:lvl1pPr>
          </a:lstStyle>
          <a:p>
            <a:pPr>
              <a:defRPr/>
            </a:pPr>
            <a:endParaRPr lang="de-CH"/>
          </a:p>
        </p:txBody>
      </p:sp>
      <p:sp>
        <p:nvSpPr>
          <p:cNvPr id="11" name="Foliennummernplatzhalter 5"/>
          <p:cNvSpPr>
            <a:spLocks noGrp="1"/>
          </p:cNvSpPr>
          <p:nvPr>
            <p:ph type="sldNum" sz="quarter" idx="12"/>
          </p:nvPr>
        </p:nvSpPr>
        <p:spPr>
          <a:xfrm>
            <a:off x="6588125" y="6488113"/>
            <a:ext cx="2133600" cy="365125"/>
          </a:xfrm>
        </p:spPr>
        <p:txBody>
          <a:bodyPr/>
          <a:lstStyle>
            <a:lvl1pPr>
              <a:defRPr/>
            </a:lvl1pPr>
          </a:lstStyle>
          <a:p>
            <a:pPr>
              <a:defRPr/>
            </a:pPr>
            <a:fld id="{ED658D73-19A7-4E92-9D76-08A7A6381549}" type="slidenum">
              <a:rPr lang="de-CH"/>
              <a:pPr>
                <a:defRPr/>
              </a:pPr>
              <a:t>‹Nr.›</a:t>
            </a:fld>
            <a:endParaRPr lang="de-CH"/>
          </a:p>
        </p:txBody>
      </p:sp>
      <p:pic>
        <p:nvPicPr>
          <p:cNvPr id="12" name="Grafik 11"/>
          <p:cNvPicPr/>
          <p:nvPr userDrawn="1"/>
        </p:nvPicPr>
        <p:blipFill>
          <a:blip r:embed="rId3" cstate="print">
            <a:extLst>
              <a:ext uri="{28A0092B-C50C-407E-A947-70E740481C1C}">
                <a14:useLocalDpi xmlns:a14="http://schemas.microsoft.com/office/drawing/2010/main" val="0"/>
              </a:ext>
            </a:extLst>
          </a:blip>
          <a:stretch>
            <a:fillRect/>
          </a:stretch>
        </p:blipFill>
        <p:spPr>
          <a:xfrm>
            <a:off x="7092405" y="188640"/>
            <a:ext cx="1872208" cy="468000"/>
          </a:xfrm>
          <a:prstGeom prst="rect">
            <a:avLst/>
          </a:prstGeom>
        </p:spPr>
      </p:pic>
    </p:spTree>
    <p:extLst>
      <p:ext uri="{BB962C8B-B14F-4D97-AF65-F5344CB8AC3E}">
        <p14:creationId xmlns:p14="http://schemas.microsoft.com/office/powerpoint/2010/main" val="41798726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endParaRPr lang="de-CH" altLang="de-DE" smtClean="0"/>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endParaRPr lang="de-CH" altLang="de-DE" smtClean="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2DA9B69-DD9B-4D9E-8B74-10BFEA68CD04}" type="datetimeFigureOut">
              <a:rPr lang="de-CH"/>
              <a:pPr>
                <a:defRPr/>
              </a:pPr>
              <a:t>25.02.2018</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B2F7C9E-2222-4682-B707-A2C74C8D2A9A}" type="slidenum">
              <a:rPr lang="de-CH"/>
              <a:pPr>
                <a:defRPr/>
              </a:pPr>
              <a:t>‹Nr.›</a:t>
            </a:fld>
            <a:endParaRPr lang="de-CH"/>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2.tmp"/></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ctrTitle"/>
          </p:nvPr>
        </p:nvSpPr>
        <p:spPr>
          <a:xfrm>
            <a:off x="1498799" y="1412776"/>
            <a:ext cx="5760640" cy="237626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txBody>
          <a:bodyPr/>
          <a:lstStyle/>
          <a:p>
            <a:r>
              <a:rPr lang="de-CH" altLang="de-DE" sz="4800" baseline="12000" dirty="0" smtClean="0">
                <a:latin typeface="Arial" charset="0"/>
                <a:cs typeface="Arial" charset="0"/>
              </a:rPr>
              <a:t>Checkliste</a:t>
            </a:r>
            <a:r>
              <a:rPr lang="de-CH" altLang="de-DE" baseline="12000" dirty="0" smtClean="0">
                <a:latin typeface="Arial" charset="0"/>
                <a:cs typeface="Arial" charset="0"/>
              </a:rPr>
              <a:t> </a:t>
            </a:r>
            <a:r>
              <a:rPr lang="de-CH" altLang="de-DE" sz="4800" baseline="12000" dirty="0" smtClean="0">
                <a:latin typeface="Arial" charset="0"/>
                <a:cs typeface="Arial" charset="0"/>
              </a:rPr>
              <a:t>ETT</a:t>
            </a:r>
            <a:r>
              <a:rPr lang="de-CH" altLang="de-DE" baseline="12000" dirty="0" smtClean="0">
                <a:latin typeface="Arial" charset="0"/>
                <a:cs typeface="Arial" charset="0"/>
              </a:rPr>
              <a:t/>
            </a:r>
            <a:br>
              <a:rPr lang="de-CH" altLang="de-DE" baseline="12000" dirty="0" smtClean="0">
                <a:latin typeface="Arial" charset="0"/>
                <a:cs typeface="Arial" charset="0"/>
              </a:rPr>
            </a:br>
            <a:r>
              <a:rPr lang="de-CH" altLang="de-DE" baseline="12000" dirty="0">
                <a:solidFill>
                  <a:srgbClr val="0070C0"/>
                </a:solidFill>
                <a:effectLst>
                  <a:outerShdw blurRad="38100" dist="38100" dir="2700000" algn="tl">
                    <a:srgbClr val="000000">
                      <a:alpha val="43137"/>
                    </a:srgbClr>
                  </a:outerShdw>
                </a:effectLst>
                <a:latin typeface="Constantia" panose="02030602050306030303" pitchFamily="18" charset="0"/>
              </a:rPr>
              <a:t>M</a:t>
            </a:r>
            <a:r>
              <a:rPr lang="de-CH" baseline="12000" dirty="0">
                <a:solidFill>
                  <a:srgbClr val="0070C0"/>
                </a:solidFill>
                <a:effectLst>
                  <a:outerShdw blurRad="38100" dist="38100" dir="2700000" algn="tl">
                    <a:srgbClr val="000000">
                      <a:alpha val="43137"/>
                    </a:srgbClr>
                  </a:outerShdw>
                </a:effectLst>
                <a:latin typeface="Constantia" panose="02030602050306030303" pitchFamily="18" charset="0"/>
              </a:rPr>
              <a:t>ore </a:t>
            </a:r>
            <a:r>
              <a:rPr lang="de-CH" baseline="12000" dirty="0" err="1">
                <a:solidFill>
                  <a:srgbClr val="0070C0"/>
                </a:solidFill>
                <a:effectLst>
                  <a:outerShdw blurRad="38100" dist="38100" dir="2700000" algn="tl">
                    <a:srgbClr val="000000">
                      <a:alpha val="43137"/>
                    </a:srgbClr>
                  </a:outerShdw>
                </a:effectLst>
                <a:latin typeface="Constantia" panose="02030602050306030303" pitchFamily="18" charset="0"/>
              </a:rPr>
              <a:t>than</a:t>
            </a:r>
            <a:r>
              <a:rPr lang="de-CH" baseline="12000" dirty="0">
                <a:solidFill>
                  <a:srgbClr val="0070C0"/>
                </a:solidFill>
                <a:effectLst>
                  <a:outerShdw blurRad="38100" dist="38100" dir="2700000" algn="tl">
                    <a:srgbClr val="000000">
                      <a:alpha val="43137"/>
                    </a:srgbClr>
                  </a:outerShdw>
                </a:effectLst>
                <a:latin typeface="Constantia" panose="02030602050306030303" pitchFamily="18" charset="0"/>
              </a:rPr>
              <a:t> just </a:t>
            </a:r>
            <a:r>
              <a:rPr lang="de-CH" baseline="12000" dirty="0" smtClean="0">
                <a:solidFill>
                  <a:srgbClr val="0070C0"/>
                </a:solidFill>
                <a:effectLst>
                  <a:outerShdw blurRad="38100" dist="38100" dir="2700000" algn="tl">
                    <a:srgbClr val="000000">
                      <a:alpha val="43137"/>
                    </a:srgbClr>
                  </a:outerShdw>
                </a:effectLst>
                <a:latin typeface="Constantia" panose="02030602050306030303" pitchFamily="18" charset="0"/>
              </a:rPr>
              <a:t>NT</a:t>
            </a:r>
            <a:br>
              <a:rPr lang="de-CH" baseline="12000" dirty="0" smtClean="0">
                <a:solidFill>
                  <a:srgbClr val="0070C0"/>
                </a:solidFill>
                <a:effectLst>
                  <a:outerShdw blurRad="38100" dist="38100" dir="2700000" algn="tl">
                    <a:srgbClr val="000000">
                      <a:alpha val="43137"/>
                    </a:srgbClr>
                  </a:outerShdw>
                </a:effectLst>
                <a:latin typeface="Constantia" panose="02030602050306030303" pitchFamily="18" charset="0"/>
              </a:rPr>
            </a:br>
            <a:r>
              <a:rPr lang="de-CH" baseline="12000" dirty="0">
                <a:solidFill>
                  <a:srgbClr val="0070C0"/>
                </a:solidFill>
                <a:effectLst>
                  <a:outerShdw blurRad="38100" dist="38100" dir="2700000" algn="tl">
                    <a:srgbClr val="000000">
                      <a:alpha val="43137"/>
                    </a:srgbClr>
                  </a:outerShdw>
                </a:effectLst>
                <a:latin typeface="Constantia" panose="02030602050306030303" pitchFamily="18" charset="0"/>
              </a:rPr>
              <a:t/>
            </a:r>
            <a:br>
              <a:rPr lang="de-CH" baseline="12000" dirty="0">
                <a:solidFill>
                  <a:srgbClr val="0070C0"/>
                </a:solidFill>
                <a:effectLst>
                  <a:outerShdw blurRad="38100" dist="38100" dir="2700000" algn="tl">
                    <a:srgbClr val="000000">
                      <a:alpha val="43137"/>
                    </a:srgbClr>
                  </a:outerShdw>
                </a:effectLst>
                <a:latin typeface="Constantia" panose="02030602050306030303" pitchFamily="18" charset="0"/>
              </a:rPr>
            </a:br>
            <a:r>
              <a:rPr lang="de-CH" sz="2300" dirty="0" smtClean="0">
                <a:latin typeface="Arial" charset="0"/>
                <a:cs typeface="Arial" charset="0"/>
              </a:rPr>
              <a:t>E</a:t>
            </a:r>
            <a:r>
              <a:rPr lang="de-CH" altLang="de-DE" sz="2300" dirty="0" smtClean="0">
                <a:latin typeface="Arial" charset="0"/>
                <a:cs typeface="Arial" charset="0"/>
              </a:rPr>
              <a:t>rsttrimester Ultraschallkurs 2018</a:t>
            </a:r>
            <a:br>
              <a:rPr lang="de-CH" altLang="de-DE" sz="2300" dirty="0" smtClean="0">
                <a:latin typeface="Arial" charset="0"/>
                <a:cs typeface="Arial" charset="0"/>
              </a:rPr>
            </a:br>
            <a:r>
              <a:rPr lang="de-CH" altLang="de-DE" sz="2300" dirty="0" smtClean="0">
                <a:latin typeface="Arial" charset="0"/>
                <a:cs typeface="Arial" charset="0"/>
              </a:rPr>
              <a:t>Alice Winkler</a:t>
            </a:r>
          </a:p>
        </p:txBody>
      </p:sp>
      <p:sp>
        <p:nvSpPr>
          <p:cNvPr id="4" name="Textfeld 3"/>
          <p:cNvSpPr txBox="1"/>
          <p:nvPr/>
        </p:nvSpPr>
        <p:spPr>
          <a:xfrm>
            <a:off x="1367261" y="4065979"/>
            <a:ext cx="2395207" cy="1862048"/>
          </a:xfrm>
          <a:prstGeom prst="rect">
            <a:avLst/>
          </a:prstGeom>
          <a:noFill/>
        </p:spPr>
        <p:txBody>
          <a:bodyPr wrap="none" rtlCol="0">
            <a:spAutoFit/>
          </a:bodyPr>
          <a:lstStyle/>
          <a:p>
            <a:pPr marL="342900" indent="-342900">
              <a:buFont typeface="Wingdings" panose="05000000000000000000" pitchFamily="2" charset="2"/>
              <a:buChar char="ü"/>
            </a:pPr>
            <a:r>
              <a:rPr lang="de-CH" sz="2300" b="1" dirty="0" smtClean="0">
                <a:solidFill>
                  <a:schemeClr val="bg1">
                    <a:lumMod val="50000"/>
                  </a:schemeClr>
                </a:solidFill>
              </a:rPr>
              <a:t>US Standard</a:t>
            </a:r>
          </a:p>
          <a:p>
            <a:pPr marL="342900" indent="-342900">
              <a:buFont typeface="Wingdings" panose="05000000000000000000" pitchFamily="2" charset="2"/>
              <a:buChar char="ü"/>
            </a:pPr>
            <a:r>
              <a:rPr lang="de-CH" sz="2300" b="1" dirty="0" smtClean="0">
                <a:solidFill>
                  <a:schemeClr val="bg1">
                    <a:lumMod val="50000"/>
                  </a:schemeClr>
                </a:solidFill>
              </a:rPr>
              <a:t>US optional</a:t>
            </a:r>
          </a:p>
          <a:p>
            <a:pPr marL="342900" indent="-342900">
              <a:buFont typeface="Wingdings" panose="05000000000000000000" pitchFamily="2" charset="2"/>
              <a:buChar char="ü"/>
            </a:pPr>
            <a:r>
              <a:rPr lang="de-CH" sz="2300" b="1" dirty="0" smtClean="0">
                <a:solidFill>
                  <a:schemeClr val="bg1">
                    <a:lumMod val="50000"/>
                  </a:schemeClr>
                </a:solidFill>
              </a:rPr>
              <a:t>US Qualität</a:t>
            </a:r>
          </a:p>
          <a:p>
            <a:pPr marL="342900" indent="-342900">
              <a:buFont typeface="Wingdings" panose="05000000000000000000" pitchFamily="2" charset="2"/>
              <a:buChar char="ü"/>
            </a:pPr>
            <a:r>
              <a:rPr lang="de-CH" sz="2300" b="1" dirty="0" smtClean="0">
                <a:solidFill>
                  <a:schemeClr val="bg1">
                    <a:lumMod val="50000"/>
                  </a:schemeClr>
                </a:solidFill>
              </a:rPr>
              <a:t>Serum</a:t>
            </a:r>
          </a:p>
          <a:p>
            <a:pPr marL="342900" indent="-342900">
              <a:buFont typeface="Wingdings" panose="05000000000000000000" pitchFamily="2" charset="2"/>
              <a:buChar char="ü"/>
            </a:pPr>
            <a:r>
              <a:rPr lang="de-CH" sz="2300" b="1" dirty="0" smtClean="0">
                <a:solidFill>
                  <a:schemeClr val="bg1">
                    <a:lumMod val="50000"/>
                  </a:schemeClr>
                </a:solidFill>
              </a:rPr>
              <a:t>Ausblick ETT</a:t>
            </a:r>
            <a:endParaRPr lang="de-CH" sz="2300" b="1" dirty="0">
              <a:solidFill>
                <a:schemeClr val="bg1">
                  <a:lumMod val="50000"/>
                </a:schemeClr>
              </a:solidFill>
            </a:endParaRPr>
          </a:p>
        </p:txBody>
      </p:sp>
      <p:sp>
        <p:nvSpPr>
          <p:cNvPr id="5" name="Titel 1"/>
          <p:cNvSpPr txBox="1">
            <a:spLocks/>
          </p:cNvSpPr>
          <p:nvPr/>
        </p:nvSpPr>
        <p:spPr bwMode="auto">
          <a:xfrm>
            <a:off x="1751013" y="1584"/>
            <a:ext cx="52562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de-CH" altLang="de-DE" sz="3600" dirty="0">
                <a:latin typeface="Arial" charset="0"/>
                <a:cs typeface="Arial" charset="0"/>
              </a:rPr>
              <a:t>Frauenklinik Luzern</a:t>
            </a:r>
            <a:endParaRPr lang="de-CH"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241" t="11739" r="5208"/>
          <a:stretch/>
        </p:blipFill>
        <p:spPr bwMode="auto">
          <a:xfrm>
            <a:off x="1403648" y="1294422"/>
            <a:ext cx="6516225" cy="4789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Gerade Verbindung mit Pfeil 5"/>
          <p:cNvCxnSpPr/>
          <p:nvPr/>
        </p:nvCxnSpPr>
        <p:spPr>
          <a:xfrm flipH="1">
            <a:off x="5364088" y="4797152"/>
            <a:ext cx="4073574"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4158280" y="4473116"/>
            <a:ext cx="0" cy="648072"/>
          </a:xfrm>
          <a:prstGeom prst="straightConnector1">
            <a:avLst/>
          </a:prstGeom>
          <a:ln w="28575">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itel 1"/>
          <p:cNvSpPr>
            <a:spLocks noGrp="1"/>
          </p:cNvSpPr>
          <p:nvPr>
            <p:ph type="title"/>
          </p:nvPr>
        </p:nvSpPr>
        <p:spPr>
          <a:xfrm>
            <a:off x="1751013" y="1584"/>
            <a:ext cx="5256212" cy="1143000"/>
          </a:xfrm>
        </p:spPr>
        <p:txBody>
          <a:bodyPr/>
          <a:lstStyle/>
          <a:p>
            <a:r>
              <a:rPr lang="de-CH" sz="3200" dirty="0"/>
              <a:t>Hinweis auf </a:t>
            </a:r>
            <a:r>
              <a:rPr lang="de-CH" sz="3200" dirty="0" smtClean="0"/>
              <a:t/>
            </a:r>
            <a:br>
              <a:rPr lang="de-CH" sz="3200" dirty="0" smtClean="0"/>
            </a:br>
            <a:r>
              <a:rPr lang="de-CH" sz="3200" dirty="0" smtClean="0"/>
              <a:t>Dandy-Walker-Malformation</a:t>
            </a:r>
            <a:endParaRPr lang="de-CH" sz="3200" dirty="0"/>
          </a:p>
        </p:txBody>
      </p:sp>
      <p:sp>
        <p:nvSpPr>
          <p:cNvPr id="10" name="Textfeld 9"/>
          <p:cNvSpPr txBox="1"/>
          <p:nvPr/>
        </p:nvSpPr>
        <p:spPr>
          <a:xfrm>
            <a:off x="4788024" y="6467504"/>
            <a:ext cx="4060727" cy="338554"/>
          </a:xfrm>
          <a:prstGeom prst="rect">
            <a:avLst/>
          </a:prstGeom>
          <a:noFill/>
        </p:spPr>
        <p:txBody>
          <a:bodyPr wrap="none" rtlCol="0">
            <a:spAutoFit/>
          </a:bodyPr>
          <a:lstStyle/>
          <a:p>
            <a:r>
              <a:rPr lang="de-CH" sz="1600" dirty="0" err="1" smtClean="0"/>
              <a:t>Hoopmann</a:t>
            </a:r>
            <a:r>
              <a:rPr lang="de-CH" sz="1600" dirty="0" smtClean="0"/>
              <a:t> M et al 2016 Ultraschall in Med</a:t>
            </a:r>
            <a:endParaRPr lang="de-CH" sz="1600" dirty="0"/>
          </a:p>
        </p:txBody>
      </p:sp>
    </p:spTree>
    <p:extLst>
      <p:ext uri="{BB962C8B-B14F-4D97-AF65-F5344CB8AC3E}">
        <p14:creationId xmlns:p14="http://schemas.microsoft.com/office/powerpoint/2010/main" val="2363398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3400" dirty="0" smtClean="0"/>
              <a:t>Frühe Neurosonographie</a:t>
            </a:r>
            <a:endParaRPr lang="de-CH" sz="3400" dirty="0"/>
          </a:p>
        </p:txBody>
      </p:sp>
      <p:graphicFrame>
        <p:nvGraphicFramePr>
          <p:cNvPr id="4" name="Tabelle 3"/>
          <p:cNvGraphicFramePr>
            <a:graphicFrameLocks noGrp="1"/>
          </p:cNvGraphicFramePr>
          <p:nvPr>
            <p:extLst>
              <p:ext uri="{D42A27DB-BD31-4B8C-83A1-F6EECF244321}">
                <p14:modId xmlns:p14="http://schemas.microsoft.com/office/powerpoint/2010/main" val="4228221122"/>
              </p:ext>
            </p:extLst>
          </p:nvPr>
        </p:nvGraphicFramePr>
        <p:xfrm>
          <a:off x="611560" y="1556793"/>
          <a:ext cx="8064896" cy="423888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24425"/>
                <a:gridCol w="3016135"/>
                <a:gridCol w="3024336"/>
              </a:tblGrid>
              <a:tr h="674537">
                <a:tc>
                  <a:txBody>
                    <a:bodyPr/>
                    <a:lstStyle/>
                    <a:p>
                      <a:pPr algn="ctr"/>
                      <a:endParaRPr lang="de-CH" sz="3800" dirty="0">
                        <a:solidFill>
                          <a:srgbClr val="0070C0"/>
                        </a:solidFill>
                      </a:endParaRPr>
                    </a:p>
                  </a:txBody>
                  <a:tcPr anchor="ctr">
                    <a:solidFill>
                      <a:schemeClr val="tx2">
                        <a:lumMod val="60000"/>
                        <a:lumOff val="40000"/>
                      </a:schemeClr>
                    </a:solidFill>
                  </a:tcPr>
                </a:tc>
                <a:tc>
                  <a:txBody>
                    <a:bodyPr/>
                    <a:lstStyle/>
                    <a:p>
                      <a:pPr algn="ctr"/>
                      <a:r>
                        <a:rPr lang="de-CH" sz="3600" dirty="0" smtClean="0"/>
                        <a:t>Spina </a:t>
                      </a:r>
                      <a:r>
                        <a:rPr lang="de-CH" sz="3600" dirty="0" err="1" smtClean="0"/>
                        <a:t>bifida</a:t>
                      </a:r>
                      <a:endParaRPr lang="de-CH" sz="3600" dirty="0"/>
                    </a:p>
                  </a:txBody>
                  <a:tcPr anchor="ctr"/>
                </a:tc>
                <a:tc>
                  <a:txBody>
                    <a:bodyPr/>
                    <a:lstStyle/>
                    <a:p>
                      <a:pPr algn="ctr"/>
                      <a:r>
                        <a:rPr lang="de-CH" sz="3600" dirty="0" smtClean="0"/>
                        <a:t>Dandy-Walker</a:t>
                      </a:r>
                      <a:endParaRPr lang="de-CH" sz="3600" dirty="0"/>
                    </a:p>
                  </a:txBody>
                  <a:tcPr anchor="ctr"/>
                </a:tc>
              </a:tr>
              <a:tr h="707143">
                <a:tc>
                  <a:txBody>
                    <a:bodyPr/>
                    <a:lstStyle/>
                    <a:p>
                      <a:pPr algn="ctr"/>
                      <a:r>
                        <a:rPr lang="de-CH" sz="3800" b="1" dirty="0" smtClean="0">
                          <a:solidFill>
                            <a:schemeClr val="bg1"/>
                          </a:solidFill>
                        </a:rPr>
                        <a:t>IT </a:t>
                      </a:r>
                      <a:endParaRPr lang="de-CH" sz="3800" b="1" dirty="0">
                        <a:solidFill>
                          <a:schemeClr val="bg1"/>
                        </a:solidFill>
                      </a:endParaRPr>
                    </a:p>
                  </a:txBody>
                  <a:tcPr anchor="ctr">
                    <a:solidFill>
                      <a:schemeClr val="tx2">
                        <a:lumMod val="60000"/>
                        <a:lumOff val="40000"/>
                      </a:schemeClr>
                    </a:solidFill>
                  </a:tcPr>
                </a:tc>
                <a:tc>
                  <a:txBody>
                    <a:bodyPr/>
                    <a:lstStyle/>
                    <a:p>
                      <a:pPr algn="ctr"/>
                      <a:r>
                        <a:rPr lang="de-CH" sz="3600" dirty="0" smtClean="0"/>
                        <a:t>Obliteration</a:t>
                      </a:r>
                      <a:endParaRPr lang="de-CH" sz="3600" dirty="0"/>
                    </a:p>
                  </a:txBody>
                  <a:tcPr anchor="ctr"/>
                </a:tc>
                <a:tc>
                  <a:txBody>
                    <a:bodyPr/>
                    <a:lstStyle/>
                    <a:p>
                      <a:pPr algn="ctr"/>
                      <a:r>
                        <a:rPr lang="de-CH" sz="3600" dirty="0" smtClean="0"/>
                        <a:t>Dilatation</a:t>
                      </a:r>
                      <a:endParaRPr lang="de-CH" sz="3600" dirty="0"/>
                    </a:p>
                  </a:txBody>
                  <a:tcPr anchor="ctr"/>
                </a:tc>
              </a:tr>
              <a:tr h="1115254">
                <a:tc>
                  <a:txBody>
                    <a:bodyPr/>
                    <a:lstStyle/>
                    <a:p>
                      <a:pPr algn="ctr"/>
                      <a:r>
                        <a:rPr lang="de-CH" sz="3800" b="1" dirty="0" err="1" smtClean="0">
                          <a:solidFill>
                            <a:schemeClr val="bg1"/>
                          </a:solidFill>
                        </a:rPr>
                        <a:t>Cisterna</a:t>
                      </a:r>
                      <a:r>
                        <a:rPr lang="de-CH" sz="3800" b="1" dirty="0" smtClean="0">
                          <a:solidFill>
                            <a:schemeClr val="bg1"/>
                          </a:solidFill>
                        </a:rPr>
                        <a:t> magna</a:t>
                      </a:r>
                      <a:endParaRPr lang="de-CH" sz="3800" b="1" dirty="0">
                        <a:solidFill>
                          <a:schemeClr val="bg1"/>
                        </a:solidFill>
                      </a:endParaRPr>
                    </a:p>
                  </a:txBody>
                  <a:tcPr anchor="ctr">
                    <a:solidFill>
                      <a:schemeClr val="tx2">
                        <a:lumMod val="60000"/>
                        <a:lumOff val="40000"/>
                      </a:schemeClr>
                    </a:solidFill>
                  </a:tcPr>
                </a:tc>
                <a:tc>
                  <a:txBody>
                    <a:bodyPr/>
                    <a:lstStyle/>
                    <a:p>
                      <a:pPr algn="ctr"/>
                      <a:r>
                        <a:rPr lang="de-CH" sz="3600" dirty="0" smtClean="0"/>
                        <a:t>Obliteration</a:t>
                      </a:r>
                      <a:endParaRPr lang="de-CH" sz="3600" dirty="0"/>
                    </a:p>
                  </a:txBody>
                  <a:tcPr anchor="ctr"/>
                </a:tc>
                <a:tc>
                  <a:txBody>
                    <a:bodyPr/>
                    <a:lstStyle/>
                    <a:p>
                      <a:pPr algn="ctr"/>
                      <a:r>
                        <a:rPr lang="de-CH" sz="3600" dirty="0" smtClean="0"/>
                        <a:t>Dilatation</a:t>
                      </a:r>
                      <a:endParaRPr lang="de-CH" sz="3600" dirty="0"/>
                    </a:p>
                  </a:txBody>
                  <a:tcPr anchor="ctr"/>
                </a:tc>
              </a:tr>
              <a:tr h="803761">
                <a:tc>
                  <a:txBody>
                    <a:bodyPr/>
                    <a:lstStyle/>
                    <a:p>
                      <a:pPr algn="ctr"/>
                      <a:r>
                        <a:rPr lang="de-CH" sz="3800" b="1" dirty="0" smtClean="0">
                          <a:solidFill>
                            <a:schemeClr val="bg1"/>
                          </a:solidFill>
                        </a:rPr>
                        <a:t>BS-OB </a:t>
                      </a:r>
                      <a:endParaRPr lang="de-CH" sz="3800" b="1" dirty="0">
                        <a:solidFill>
                          <a:schemeClr val="bg1"/>
                        </a:solidFill>
                      </a:endParaRPr>
                    </a:p>
                  </a:txBody>
                  <a:tcPr anchor="ctr">
                    <a:solidFill>
                      <a:schemeClr val="tx2">
                        <a:lumMod val="60000"/>
                        <a:lumOff val="40000"/>
                      </a:schemeClr>
                    </a:solidFill>
                  </a:tcPr>
                </a:tc>
                <a:tc>
                  <a:txBody>
                    <a:bodyPr/>
                    <a:lstStyle/>
                    <a:p>
                      <a:pPr algn="ctr"/>
                      <a:r>
                        <a:rPr lang="de-CH" sz="3600" dirty="0" smtClean="0"/>
                        <a:t>verkleinert</a:t>
                      </a:r>
                      <a:endParaRPr lang="de-CH" sz="3600" dirty="0"/>
                    </a:p>
                  </a:txBody>
                  <a:tcPr anchor="ctr"/>
                </a:tc>
                <a:tc>
                  <a:txBody>
                    <a:bodyPr/>
                    <a:lstStyle/>
                    <a:p>
                      <a:pPr algn="ctr"/>
                      <a:r>
                        <a:rPr lang="de-CH" sz="3600" dirty="0" smtClean="0"/>
                        <a:t>verbreitert</a:t>
                      </a:r>
                      <a:endParaRPr lang="de-CH" sz="3600" dirty="0"/>
                    </a:p>
                  </a:txBody>
                  <a:tcPr anchor="ctr"/>
                </a:tc>
              </a:tr>
              <a:tr h="803761">
                <a:tc>
                  <a:txBody>
                    <a:bodyPr/>
                    <a:lstStyle/>
                    <a:p>
                      <a:pPr algn="ctr"/>
                      <a:r>
                        <a:rPr lang="de-CH" sz="3800" b="1" dirty="0" smtClean="0">
                          <a:solidFill>
                            <a:schemeClr val="bg1"/>
                          </a:solidFill>
                        </a:rPr>
                        <a:t>BS</a:t>
                      </a:r>
                      <a:endParaRPr lang="de-CH" sz="3800" b="1" dirty="0">
                        <a:solidFill>
                          <a:schemeClr val="bg1"/>
                        </a:solidFill>
                      </a:endParaRPr>
                    </a:p>
                  </a:txBody>
                  <a:tcPr anchor="ctr">
                    <a:solidFill>
                      <a:schemeClr val="tx2">
                        <a:lumMod val="60000"/>
                        <a:lumOff val="40000"/>
                      </a:schemeClr>
                    </a:solidFill>
                  </a:tcPr>
                </a:tc>
                <a:tc>
                  <a:txBody>
                    <a:bodyPr/>
                    <a:lstStyle/>
                    <a:p>
                      <a:pPr algn="ctr"/>
                      <a:r>
                        <a:rPr lang="de-CH" sz="3600" dirty="0" smtClean="0"/>
                        <a:t>verbreitert</a:t>
                      </a:r>
                      <a:endParaRPr lang="de-CH" sz="3600" dirty="0"/>
                    </a:p>
                  </a:txBody>
                  <a:tcPr anchor="ctr"/>
                </a:tc>
                <a:tc>
                  <a:txBody>
                    <a:bodyPr/>
                    <a:lstStyle/>
                    <a:p>
                      <a:pPr algn="ctr"/>
                      <a:endParaRPr lang="de-CH" sz="3600" dirty="0"/>
                    </a:p>
                  </a:txBody>
                  <a:tcPr anchor="ctr"/>
                </a:tc>
              </a:tr>
            </a:tbl>
          </a:graphicData>
        </a:graphic>
      </p:graphicFrame>
    </p:spTree>
    <p:extLst>
      <p:ext uri="{BB962C8B-B14F-4D97-AF65-F5344CB8AC3E}">
        <p14:creationId xmlns:p14="http://schemas.microsoft.com/office/powerpoint/2010/main" val="1044195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Hinweis auf</a:t>
            </a:r>
            <a:br>
              <a:rPr lang="de-CH" dirty="0"/>
            </a:br>
            <a:r>
              <a:rPr lang="de-CH" dirty="0"/>
              <a:t>Spina </a:t>
            </a:r>
            <a:r>
              <a:rPr lang="de-CH" dirty="0" err="1"/>
              <a:t>bifida</a:t>
            </a:r>
            <a:endParaRPr lang="de-CH"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5" t="74203" r="48133" b="3119"/>
          <a:stretch/>
        </p:blipFill>
        <p:spPr bwMode="auto">
          <a:xfrm>
            <a:off x="4860032" y="1689500"/>
            <a:ext cx="3960769" cy="324099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26" t="24671" r="47921" b="53356"/>
          <a:stretch/>
        </p:blipFill>
        <p:spPr bwMode="auto">
          <a:xfrm>
            <a:off x="611560" y="1699736"/>
            <a:ext cx="3883504" cy="324206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Textfeld 2"/>
          <p:cNvSpPr txBox="1"/>
          <p:nvPr/>
        </p:nvSpPr>
        <p:spPr>
          <a:xfrm>
            <a:off x="3059832" y="5301208"/>
            <a:ext cx="3169394" cy="53860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effectLst>
            <a:outerShdw blurRad="50800" dist="38100" dir="2700000" algn="tl" rotWithShape="0">
              <a:prstClr val="black">
                <a:alpha val="40000"/>
              </a:prstClr>
            </a:outerShdw>
          </a:effectLst>
        </p:spPr>
        <p:txBody>
          <a:bodyPr wrap="none" rtlCol="0">
            <a:spAutoFit/>
          </a:bodyPr>
          <a:lstStyle/>
          <a:p>
            <a:r>
              <a:rPr lang="de-CH" sz="2800" dirty="0" smtClean="0"/>
              <a:t>BIP </a:t>
            </a:r>
            <a:r>
              <a:rPr lang="de-CH" sz="2900" dirty="0" smtClean="0"/>
              <a:t>&lt;</a:t>
            </a:r>
            <a:r>
              <a:rPr lang="de-CH" sz="2800" dirty="0" smtClean="0"/>
              <a:t> 5. Perzentile</a:t>
            </a:r>
          </a:p>
        </p:txBody>
      </p:sp>
      <p:sp>
        <p:nvSpPr>
          <p:cNvPr id="4" name="Textfeld 3"/>
          <p:cNvSpPr txBox="1"/>
          <p:nvPr/>
        </p:nvSpPr>
        <p:spPr>
          <a:xfrm>
            <a:off x="1309463" y="1852002"/>
            <a:ext cx="598241" cy="400110"/>
          </a:xfrm>
          <a:prstGeom prst="rect">
            <a:avLst/>
          </a:prstGeom>
          <a:solidFill>
            <a:schemeClr val="bg1"/>
          </a:solidFill>
        </p:spPr>
        <p:txBody>
          <a:bodyPr wrap="none" rtlCol="0">
            <a:spAutoFit/>
          </a:bodyPr>
          <a:lstStyle>
            <a:defPPr>
              <a:defRPr lang="de-DE"/>
            </a:defPPr>
            <a:lvl1pPr>
              <a:defRPr sz="2000"/>
            </a:lvl1pPr>
          </a:lstStyle>
          <a:p>
            <a:r>
              <a:rPr lang="de-CH" dirty="0"/>
              <a:t>BIP</a:t>
            </a:r>
          </a:p>
        </p:txBody>
      </p:sp>
      <p:sp>
        <p:nvSpPr>
          <p:cNvPr id="7" name="Textfeld 6"/>
          <p:cNvSpPr txBox="1"/>
          <p:nvPr/>
        </p:nvSpPr>
        <p:spPr>
          <a:xfrm>
            <a:off x="5508104" y="1847413"/>
            <a:ext cx="2137124" cy="400110"/>
          </a:xfrm>
          <a:prstGeom prst="rect">
            <a:avLst/>
          </a:prstGeom>
          <a:solidFill>
            <a:schemeClr val="bg1"/>
          </a:solidFill>
        </p:spPr>
        <p:txBody>
          <a:bodyPr wrap="none" rtlCol="0">
            <a:spAutoFit/>
          </a:bodyPr>
          <a:lstStyle/>
          <a:p>
            <a:r>
              <a:rPr lang="de-CH" sz="2000" dirty="0" err="1" smtClean="0"/>
              <a:t>Abdomenumfang</a:t>
            </a:r>
            <a:endParaRPr lang="de-CH" sz="2000" dirty="0"/>
          </a:p>
        </p:txBody>
      </p:sp>
    </p:spTree>
    <p:extLst>
      <p:ext uri="{BB962C8B-B14F-4D97-AF65-F5344CB8AC3E}">
        <p14:creationId xmlns:p14="http://schemas.microsoft.com/office/powerpoint/2010/main" val="2402828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Profil </a:t>
            </a:r>
            <a:br>
              <a:rPr lang="de-CH" dirty="0" smtClean="0"/>
            </a:br>
            <a:r>
              <a:rPr lang="de-CH" dirty="0" smtClean="0"/>
              <a:t>Hinweis auf LKG Spalte</a:t>
            </a:r>
            <a:endParaRPr lang="de-CH" dirty="0"/>
          </a:p>
        </p:txBody>
      </p:sp>
      <p:pic>
        <p:nvPicPr>
          <p:cNvPr id="9218" name="Picture 2" descr="Q:\Benutzer\winkleal\Eigene Bilder\Profil als Hinweis auf LKG Spalte.jpg"/>
          <p:cNvPicPr>
            <a:picLocks noChangeAspect="1" noChangeArrowheads="1"/>
          </p:cNvPicPr>
          <p:nvPr/>
        </p:nvPicPr>
        <p:blipFill rotWithShape="1">
          <a:blip r:embed="rId3">
            <a:extLst>
              <a:ext uri="{28A0092B-C50C-407E-A947-70E740481C1C}">
                <a14:useLocalDpi xmlns:a14="http://schemas.microsoft.com/office/drawing/2010/main" val="0"/>
              </a:ext>
            </a:extLst>
          </a:blip>
          <a:srcRect l="37424" t="11542" r="26307" b="49990"/>
          <a:stretch/>
        </p:blipFill>
        <p:spPr bwMode="auto">
          <a:xfrm>
            <a:off x="1331640" y="2142148"/>
            <a:ext cx="4797620" cy="381642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3"/>
          <p:cNvCxnSpPr/>
          <p:nvPr/>
        </p:nvCxnSpPr>
        <p:spPr>
          <a:xfrm flipH="1">
            <a:off x="2325749" y="2816932"/>
            <a:ext cx="590067" cy="2392432"/>
          </a:xfrm>
          <a:prstGeom prst="line">
            <a:avLst/>
          </a:prstGeom>
          <a:ln w="28575">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2771800" y="3115852"/>
            <a:ext cx="670618" cy="24114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1226809" y="1724077"/>
            <a:ext cx="5237331" cy="369332"/>
          </a:xfrm>
          <a:prstGeom prst="rect">
            <a:avLst/>
          </a:prstGeom>
          <a:noFill/>
        </p:spPr>
        <p:txBody>
          <a:bodyPr wrap="none" rtlCol="0">
            <a:spAutoFit/>
          </a:bodyPr>
          <a:lstStyle/>
          <a:p>
            <a:r>
              <a:rPr lang="de-CH" dirty="0" err="1" smtClean="0"/>
              <a:t>Prefrontal</a:t>
            </a:r>
            <a:r>
              <a:rPr lang="de-CH" dirty="0" smtClean="0"/>
              <a:t> </a:t>
            </a:r>
            <a:r>
              <a:rPr lang="de-CH" dirty="0" err="1" smtClean="0"/>
              <a:t>space</a:t>
            </a:r>
            <a:r>
              <a:rPr lang="de-CH" dirty="0" smtClean="0"/>
              <a:t> </a:t>
            </a:r>
            <a:r>
              <a:rPr lang="de-CH" dirty="0" err="1" smtClean="0"/>
              <a:t>distance</a:t>
            </a:r>
            <a:r>
              <a:rPr lang="de-CH" dirty="0"/>
              <a:t> </a:t>
            </a:r>
            <a:r>
              <a:rPr lang="de-CH" dirty="0" smtClean="0"/>
              <a:t>bei grosser LKG Spalte</a:t>
            </a:r>
            <a:endParaRPr lang="de-CH" dirty="0"/>
          </a:p>
        </p:txBody>
      </p:sp>
    </p:spTree>
    <p:extLst>
      <p:ext uri="{BB962C8B-B14F-4D97-AF65-F5344CB8AC3E}">
        <p14:creationId xmlns:p14="http://schemas.microsoft.com/office/powerpoint/2010/main" val="122908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Frühe Echokardiographie</a:t>
            </a:r>
            <a:endParaRPr lang="de-CH" dirty="0"/>
          </a:p>
        </p:txBody>
      </p:sp>
      <p:pic>
        <p:nvPicPr>
          <p:cNvPr id="4" name="Picture 2"/>
          <p:cNvPicPr>
            <a:picLocks noChangeAspect="1" noChangeArrowheads="1"/>
          </p:cNvPicPr>
          <p:nvPr/>
        </p:nvPicPr>
        <p:blipFill rotWithShape="1">
          <a:blip r:embed="rId3" cstate="print"/>
          <a:srcRect l="11495" r="2219" b="13494"/>
          <a:stretch/>
        </p:blipFill>
        <p:spPr bwMode="auto">
          <a:xfrm>
            <a:off x="4067944" y="1929179"/>
            <a:ext cx="4439374" cy="3523476"/>
          </a:xfrm>
          <a:prstGeom prst="rect">
            <a:avLst/>
          </a:prstGeom>
          <a:noFill/>
          <a:ln w="9525">
            <a:noFill/>
            <a:round/>
            <a:headEnd/>
            <a:tailEnd/>
          </a:ln>
        </p:spPr>
      </p:pic>
      <p:sp>
        <p:nvSpPr>
          <p:cNvPr id="5" name="Textfeld 4"/>
          <p:cNvSpPr txBox="1"/>
          <p:nvPr/>
        </p:nvSpPr>
        <p:spPr>
          <a:xfrm rot="19385213">
            <a:off x="4025687" y="3727705"/>
            <a:ext cx="1883691" cy="400110"/>
          </a:xfrm>
          <a:prstGeom prst="rect">
            <a:avLst/>
          </a:prstGeom>
          <a:noFill/>
        </p:spPr>
        <p:txBody>
          <a:bodyPr wrap="square" rtlCol="0">
            <a:spAutoFit/>
          </a:bodyPr>
          <a:lstStyle/>
          <a:p>
            <a:r>
              <a:rPr lang="de-CH" sz="2000" dirty="0" smtClean="0"/>
              <a:t>5% Herzfehler</a:t>
            </a:r>
            <a:endParaRPr lang="de-CH" sz="2000"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02" t="5312" r="6652" b="5844"/>
          <a:stretch/>
        </p:blipFill>
        <p:spPr bwMode="auto">
          <a:xfrm>
            <a:off x="1131919" y="2302661"/>
            <a:ext cx="2050913"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rot="19385213">
            <a:off x="6637574" y="1677232"/>
            <a:ext cx="2143343" cy="400110"/>
          </a:xfrm>
          <a:prstGeom prst="rect">
            <a:avLst/>
          </a:prstGeom>
          <a:noFill/>
        </p:spPr>
        <p:txBody>
          <a:bodyPr wrap="square" rtlCol="0">
            <a:spAutoFit/>
          </a:bodyPr>
          <a:lstStyle/>
          <a:p>
            <a:r>
              <a:rPr lang="de-CH" sz="2000" dirty="0" smtClean="0"/>
              <a:t>13% Herzfehler</a:t>
            </a:r>
            <a:endParaRPr lang="de-CH" sz="2000" dirty="0"/>
          </a:p>
        </p:txBody>
      </p:sp>
      <p:cxnSp>
        <p:nvCxnSpPr>
          <p:cNvPr id="9" name="Gerade Verbindung mit Pfeil 8"/>
          <p:cNvCxnSpPr/>
          <p:nvPr/>
        </p:nvCxnSpPr>
        <p:spPr>
          <a:xfrm>
            <a:off x="4572000" y="4437112"/>
            <a:ext cx="0" cy="3711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8316416" y="1743610"/>
            <a:ext cx="0" cy="3711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549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finger herz nieren_4.jpg"/>
          <p:cNvPicPr>
            <a:picLocks noChangeAspect="1" noChangeArrowheads="1"/>
          </p:cNvPicPr>
          <p:nvPr/>
        </p:nvPicPr>
        <p:blipFill rotWithShape="1">
          <a:blip r:embed="rId3">
            <a:extLst>
              <a:ext uri="{28A0092B-C50C-407E-A947-70E740481C1C}">
                <a14:useLocalDpi xmlns:a14="http://schemas.microsoft.com/office/drawing/2010/main" val="0"/>
              </a:ext>
            </a:extLst>
          </a:blip>
          <a:srcRect l="6767" t="4317" r="20109" b="-443"/>
          <a:stretch/>
        </p:blipFill>
        <p:spPr bwMode="auto">
          <a:xfrm>
            <a:off x="1162023" y="652518"/>
            <a:ext cx="2941906" cy="290047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finger herz nieren_6.jpg"/>
          <p:cNvPicPr>
            <a:picLocks noChangeAspect="1" noChangeArrowheads="1"/>
          </p:cNvPicPr>
          <p:nvPr/>
        </p:nvPicPr>
        <p:blipFill rotWithShape="1">
          <a:blip r:embed="rId4">
            <a:extLst>
              <a:ext uri="{28A0092B-C50C-407E-A947-70E740481C1C}">
                <a14:useLocalDpi xmlns:a14="http://schemas.microsoft.com/office/drawing/2010/main" val="0"/>
              </a:ext>
            </a:extLst>
          </a:blip>
          <a:srcRect l="7762" t="4205" r="15210" b="-1772"/>
          <a:stretch/>
        </p:blipFill>
        <p:spPr bwMode="auto">
          <a:xfrm>
            <a:off x="4153105" y="652518"/>
            <a:ext cx="3063831" cy="2910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finger herz nieren_5.jpg"/>
          <p:cNvPicPr>
            <a:picLocks noChangeAspect="1" noChangeArrowheads="1"/>
          </p:cNvPicPr>
          <p:nvPr/>
        </p:nvPicPr>
        <p:blipFill rotWithShape="1">
          <a:blip r:embed="rId5">
            <a:extLst>
              <a:ext uri="{28A0092B-C50C-407E-A947-70E740481C1C}">
                <a14:useLocalDpi xmlns:a14="http://schemas.microsoft.com/office/drawing/2010/main" val="0"/>
              </a:ext>
            </a:extLst>
          </a:blip>
          <a:srcRect l="7519" t="-34" r="14006" b="1561"/>
          <a:stretch/>
        </p:blipFill>
        <p:spPr bwMode="auto">
          <a:xfrm>
            <a:off x="4166034" y="3552988"/>
            <a:ext cx="3050902" cy="287117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p:nvPr/>
        </p:nvPicPr>
        <p:blipFill rotWithShape="1">
          <a:blip r:embed="rId6"/>
          <a:srcRect l="11051" t="12763" r="22499" b="-213"/>
          <a:stretch/>
        </p:blipFill>
        <p:spPr>
          <a:xfrm>
            <a:off x="1152538" y="3563160"/>
            <a:ext cx="2941906" cy="2871179"/>
          </a:xfrm>
          <a:prstGeom prst="rect">
            <a:avLst/>
          </a:prstGeom>
        </p:spPr>
      </p:pic>
    </p:spTree>
    <p:extLst>
      <p:ext uri="{BB962C8B-B14F-4D97-AF65-F5344CB8AC3E}">
        <p14:creationId xmlns:p14="http://schemas.microsoft.com/office/powerpoint/2010/main" val="3189274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 </a:t>
            </a:r>
            <a:endParaRPr lang="de-CH"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79" t="3924" r="25544" b="14303"/>
          <a:stretch/>
        </p:blipFill>
        <p:spPr bwMode="auto">
          <a:xfrm>
            <a:off x="395536" y="1413002"/>
            <a:ext cx="4079820" cy="437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941" t="3924" r="23767" b="13992"/>
          <a:stretch/>
        </p:blipFill>
        <p:spPr bwMode="auto">
          <a:xfrm>
            <a:off x="4659054" y="1413002"/>
            <a:ext cx="4333624" cy="435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376476" y="4990419"/>
            <a:ext cx="1553630" cy="400110"/>
          </a:xfrm>
          <a:prstGeom prst="rect">
            <a:avLst/>
          </a:prstGeom>
          <a:noFill/>
        </p:spPr>
        <p:txBody>
          <a:bodyPr wrap="none" rtlCol="0">
            <a:spAutoFit/>
          </a:bodyPr>
          <a:lstStyle/>
          <a:p>
            <a:r>
              <a:rPr lang="de-CH" sz="2000" dirty="0" smtClean="0">
                <a:solidFill>
                  <a:srgbClr val="FFFF00"/>
                </a:solidFill>
              </a:rPr>
              <a:t>Magen links</a:t>
            </a:r>
            <a:endParaRPr lang="de-CH" sz="2000" dirty="0">
              <a:solidFill>
                <a:srgbClr val="FFFF00"/>
              </a:solidFill>
            </a:endParaRPr>
          </a:p>
        </p:txBody>
      </p:sp>
      <p:sp>
        <p:nvSpPr>
          <p:cNvPr id="6" name="Textfeld 5"/>
          <p:cNvSpPr txBox="1"/>
          <p:nvPr/>
        </p:nvSpPr>
        <p:spPr>
          <a:xfrm>
            <a:off x="5364088" y="1916832"/>
            <a:ext cx="2271516" cy="400110"/>
          </a:xfrm>
          <a:prstGeom prst="rect">
            <a:avLst/>
          </a:prstGeom>
          <a:noFill/>
        </p:spPr>
        <p:txBody>
          <a:bodyPr wrap="square" rtlCol="0">
            <a:spAutoFit/>
          </a:bodyPr>
          <a:lstStyle/>
          <a:p>
            <a:r>
              <a:rPr lang="de-CH" sz="2000" dirty="0" smtClean="0">
                <a:solidFill>
                  <a:srgbClr val="FFFF00"/>
                </a:solidFill>
              </a:rPr>
              <a:t>Herzspitze rechts</a:t>
            </a:r>
            <a:endParaRPr lang="de-CH" sz="2000" dirty="0">
              <a:solidFill>
                <a:srgbClr val="FFFF00"/>
              </a:solidFill>
            </a:endParaRPr>
          </a:p>
        </p:txBody>
      </p:sp>
      <p:sp>
        <p:nvSpPr>
          <p:cNvPr id="11" name="Titel 1"/>
          <p:cNvSpPr txBox="1">
            <a:spLocks/>
          </p:cNvSpPr>
          <p:nvPr/>
        </p:nvSpPr>
        <p:spPr bwMode="auto">
          <a:xfrm>
            <a:off x="1569654" y="0"/>
            <a:ext cx="52562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36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de-CH" dirty="0" smtClean="0"/>
              <a:t>Situs </a:t>
            </a:r>
            <a:r>
              <a:rPr lang="de-CH" dirty="0" err="1" smtClean="0"/>
              <a:t>inversus</a:t>
            </a:r>
            <a:endParaRPr lang="de-CH" dirty="0"/>
          </a:p>
        </p:txBody>
      </p:sp>
      <p:cxnSp>
        <p:nvCxnSpPr>
          <p:cNvPr id="7" name="Gerade Verbindung mit Pfeil 6"/>
          <p:cNvCxnSpPr/>
          <p:nvPr/>
        </p:nvCxnSpPr>
        <p:spPr>
          <a:xfrm flipV="1">
            <a:off x="1780463" y="4990419"/>
            <a:ext cx="0" cy="57572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a:off x="7380312" y="2493322"/>
            <a:ext cx="0" cy="634543"/>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5406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3200" dirty="0"/>
              <a:t> </a:t>
            </a:r>
            <a:r>
              <a:rPr lang="de-CH" dirty="0" smtClean="0"/>
              <a:t>AV-Kanal, Diastole  </a:t>
            </a:r>
            <a:endParaRPr lang="de-CH" dirty="0"/>
          </a:p>
        </p:txBody>
      </p:sp>
      <p:pic>
        <p:nvPicPr>
          <p:cNvPr id="5" name="Picture 2" descr="D:\avkanal_5.jpg"/>
          <p:cNvPicPr>
            <a:picLocks noChangeAspect="1" noChangeArrowheads="1"/>
          </p:cNvPicPr>
          <p:nvPr/>
        </p:nvPicPr>
        <p:blipFill rotWithShape="1">
          <a:blip r:embed="rId2">
            <a:extLst>
              <a:ext uri="{28A0092B-C50C-407E-A947-70E740481C1C}">
                <a14:useLocalDpi xmlns:a14="http://schemas.microsoft.com/office/drawing/2010/main" val="0"/>
              </a:ext>
            </a:extLst>
          </a:blip>
          <a:srcRect l="8356" r="185" b="18108"/>
          <a:stretch/>
        </p:blipFill>
        <p:spPr bwMode="auto">
          <a:xfrm>
            <a:off x="1243520" y="1412776"/>
            <a:ext cx="6520110" cy="457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02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AV-Kanal, </a:t>
            </a:r>
            <a:r>
              <a:rPr lang="de-CH" dirty="0" smtClean="0"/>
              <a:t>Systole </a:t>
            </a:r>
            <a:endParaRPr lang="de-CH" dirty="0"/>
          </a:p>
        </p:txBody>
      </p:sp>
      <p:pic>
        <p:nvPicPr>
          <p:cNvPr id="7" name="Inhaltsplatzhalter 3" descr="D:\brunner_bruno_9.jpg"/>
          <p:cNvPicPr>
            <a:picLocks noGrp="1"/>
          </p:cNvPicPr>
          <p:nvPr>
            <p:ph idx="1"/>
          </p:nvPr>
        </p:nvPicPr>
        <p:blipFill rotWithShape="1">
          <a:blip r:embed="rId2" cstate="print">
            <a:extLst>
              <a:ext uri="{28A0092B-C50C-407E-A947-70E740481C1C}">
                <a14:useLocalDpi xmlns:a14="http://schemas.microsoft.com/office/drawing/2010/main" val="0"/>
              </a:ext>
            </a:extLst>
          </a:blip>
          <a:srcRect l="2930" t="4289" r="1837"/>
          <a:stretch/>
        </p:blipFill>
        <p:spPr bwMode="auto">
          <a:xfrm>
            <a:off x="1331640" y="1610436"/>
            <a:ext cx="6480720" cy="4410852"/>
          </a:xfrm>
          <a:prstGeom prst="rect">
            <a:avLst/>
          </a:prstGeom>
          <a:noFill/>
          <a:ln>
            <a:noFill/>
          </a:ln>
        </p:spPr>
      </p:pic>
    </p:spTree>
    <p:extLst>
      <p:ext uri="{BB962C8B-B14F-4D97-AF65-F5344CB8AC3E}">
        <p14:creationId xmlns:p14="http://schemas.microsoft.com/office/powerpoint/2010/main" val="3159126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Ausflusstrakte</a:t>
            </a:r>
            <a:endParaRPr lang="de-CH" dirty="0"/>
          </a:p>
        </p:txBody>
      </p:sp>
      <p:pic>
        <p:nvPicPr>
          <p:cNvPr id="4" name="Inhaltsplatzhalter 3"/>
          <p:cNvPicPr>
            <a:picLocks noGrp="1"/>
          </p:cNvPicPr>
          <p:nvPr>
            <p:ph idx="1"/>
          </p:nvPr>
        </p:nvPicPr>
        <p:blipFill rotWithShape="1">
          <a:blip r:embed="rId3"/>
          <a:srcRect l="29224" t="35476" b="237"/>
          <a:stretch/>
        </p:blipFill>
        <p:spPr bwMode="auto">
          <a:xfrm>
            <a:off x="971601" y="1350950"/>
            <a:ext cx="2304256" cy="2438090"/>
          </a:xfrm>
          <a:prstGeom prst="rect">
            <a:avLst/>
          </a:prstGeom>
          <a:ln>
            <a:noFill/>
          </a:ln>
          <a:extLst>
            <a:ext uri="{53640926-AAD7-44D8-BBD7-CCE9431645EC}">
              <a14:shadowObscured xmlns:a14="http://schemas.microsoft.com/office/drawing/2010/main"/>
            </a:ext>
          </a:extLst>
        </p:spPr>
      </p:pic>
      <p:pic>
        <p:nvPicPr>
          <p:cNvPr id="5" name="Grafik 4"/>
          <p:cNvPicPr/>
          <p:nvPr/>
        </p:nvPicPr>
        <p:blipFill rotWithShape="1">
          <a:blip r:embed="rId4"/>
          <a:srcRect l="6894" t="14939" r="72116" b="22281"/>
          <a:stretch/>
        </p:blipFill>
        <p:spPr bwMode="auto">
          <a:xfrm>
            <a:off x="3489271" y="3933056"/>
            <a:ext cx="2306865" cy="2500486"/>
          </a:xfrm>
          <a:prstGeom prst="rect">
            <a:avLst/>
          </a:prstGeom>
          <a:ln>
            <a:noFill/>
          </a:ln>
          <a:extLst>
            <a:ext uri="{53640926-AAD7-44D8-BBD7-CCE9431645EC}">
              <a14:shadowObscured xmlns:a14="http://schemas.microsoft.com/office/drawing/2010/main"/>
            </a:ext>
          </a:extLst>
        </p:spPr>
      </p:pic>
      <p:pic>
        <p:nvPicPr>
          <p:cNvPr id="6" name="Grafik 5"/>
          <p:cNvPicPr/>
          <p:nvPr/>
        </p:nvPicPr>
        <p:blipFill rotWithShape="1">
          <a:blip r:embed="rId5"/>
          <a:srcRect l="2127" t="2032" r="3192" b="2235"/>
          <a:stretch/>
        </p:blipFill>
        <p:spPr bwMode="auto">
          <a:xfrm>
            <a:off x="3419872" y="1371600"/>
            <a:ext cx="2376264" cy="2417440"/>
          </a:xfrm>
          <a:prstGeom prst="rect">
            <a:avLst/>
          </a:prstGeom>
          <a:ln>
            <a:noFill/>
          </a:ln>
          <a:extLst>
            <a:ext uri="{53640926-AAD7-44D8-BBD7-CCE9431645EC}">
              <a14:shadowObscured xmlns:a14="http://schemas.microsoft.com/office/drawing/2010/main"/>
            </a:ext>
          </a:extLst>
        </p:spPr>
      </p:pic>
      <p:pic>
        <p:nvPicPr>
          <p:cNvPr id="7" name="Grafik 6"/>
          <p:cNvPicPr/>
          <p:nvPr/>
        </p:nvPicPr>
        <p:blipFill rotWithShape="1">
          <a:blip r:embed="rId6"/>
          <a:srcRect l="5730"/>
          <a:stretch/>
        </p:blipFill>
        <p:spPr bwMode="auto">
          <a:xfrm>
            <a:off x="5920126" y="1393858"/>
            <a:ext cx="2376264" cy="2395182"/>
          </a:xfrm>
          <a:prstGeom prst="rect">
            <a:avLst/>
          </a:prstGeom>
          <a:ln>
            <a:noFill/>
          </a:ln>
          <a:extLst>
            <a:ext uri="{53640926-AAD7-44D8-BBD7-CCE9431645EC}">
              <a14:shadowObscured xmlns:a14="http://schemas.microsoft.com/office/drawing/2010/main"/>
            </a:ext>
          </a:extLst>
        </p:spPr>
      </p:pic>
      <p:pic>
        <p:nvPicPr>
          <p:cNvPr id="8" name="Grafik 7"/>
          <p:cNvPicPr/>
          <p:nvPr/>
        </p:nvPicPr>
        <p:blipFill rotWithShape="1">
          <a:blip r:embed="rId4"/>
          <a:srcRect l="25741" t="13297" r="54126" b="22280"/>
          <a:stretch/>
        </p:blipFill>
        <p:spPr bwMode="auto">
          <a:xfrm>
            <a:off x="971600" y="3933056"/>
            <a:ext cx="2304256" cy="25004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2987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Checkliste ETT</a:t>
            </a:r>
            <a:endParaRPr lang="de-CH"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87824" y="1484784"/>
            <a:ext cx="308610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849" y="3284983"/>
            <a:ext cx="7101485" cy="726243"/>
          </a:xfrm>
          <a:prstGeom prst="rect">
            <a:avLst/>
          </a:prstGeom>
          <a:noFill/>
          <a:ln>
            <a:noFill/>
          </a:ln>
          <a:effectLst>
            <a:glow rad="101600">
              <a:schemeClr val="accent1">
                <a:satMod val="175000"/>
                <a:alpha val="40000"/>
              </a:schemeClr>
            </a:glo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7237" b="24543"/>
          <a:stretch/>
        </p:blipFill>
        <p:spPr bwMode="auto">
          <a:xfrm>
            <a:off x="983849" y="4293096"/>
            <a:ext cx="7101485" cy="864095"/>
          </a:xfrm>
          <a:prstGeom prst="rect">
            <a:avLst/>
          </a:prstGeom>
          <a:noFill/>
          <a:ln>
            <a:noFill/>
          </a:ln>
          <a:effectLst>
            <a:glow rad="101600">
              <a:srgbClr val="FF0000">
                <a:alpha val="40000"/>
              </a:srgbClr>
            </a:glo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680" y="1700808"/>
            <a:ext cx="2953998" cy="1124744"/>
          </a:xfrm>
          <a:prstGeom prst="rect">
            <a:avLst/>
          </a:prstGeom>
          <a:noFill/>
          <a:ln>
            <a:noFill/>
          </a:ln>
          <a:effectLst>
            <a:glow rad="101600">
              <a:schemeClr val="bg1">
                <a:lumMod val="50000"/>
                <a:alpha val="40000"/>
              </a:schemeClr>
            </a:glo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965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CH" dirty="0" err="1" smtClean="0"/>
              <a:t>Gastroschisis</a:t>
            </a:r>
            <a:r>
              <a:rPr lang="de-CH" dirty="0" smtClean="0"/>
              <a:t>               </a:t>
            </a:r>
            <a:r>
              <a:rPr lang="de-CH" dirty="0" err="1" smtClean="0"/>
              <a:t>Omphalozele</a:t>
            </a:r>
            <a:endParaRPr lang="de-CH" dirty="0"/>
          </a:p>
        </p:txBody>
      </p:sp>
      <p:sp>
        <p:nvSpPr>
          <p:cNvPr id="3" name="Textplatzhalter 2"/>
          <p:cNvSpPr>
            <a:spLocks noGrp="1"/>
          </p:cNvSpPr>
          <p:nvPr>
            <p:ph type="body" sz="quarter" idx="4294967295"/>
          </p:nvPr>
        </p:nvSpPr>
        <p:spPr>
          <a:xfrm>
            <a:off x="467544" y="1052736"/>
            <a:ext cx="8320506" cy="5124450"/>
          </a:xfrm>
          <a:prstGeom prst="rect">
            <a:avLst/>
          </a:prstGeom>
        </p:spPr>
        <p:txBody>
          <a:bodyPr/>
          <a:lstStyle/>
          <a:p>
            <a:pPr marL="0" indent="0">
              <a:buNone/>
            </a:pPr>
            <a:r>
              <a:rPr lang="de-CH" dirty="0"/>
              <a:t> </a:t>
            </a:r>
          </a:p>
        </p:txBody>
      </p:sp>
      <p:pic>
        <p:nvPicPr>
          <p:cNvPr id="4098" name="Picture 2" descr="D:\gastroschisis_3.jpg"/>
          <p:cNvPicPr>
            <a:picLocks noChangeAspect="1" noChangeArrowheads="1"/>
          </p:cNvPicPr>
          <p:nvPr/>
        </p:nvPicPr>
        <p:blipFill rotWithShape="1">
          <a:blip r:embed="rId3">
            <a:extLst>
              <a:ext uri="{28A0092B-C50C-407E-A947-70E740481C1C}">
                <a14:useLocalDpi xmlns:a14="http://schemas.microsoft.com/office/drawing/2010/main" val="0"/>
              </a:ext>
            </a:extLst>
          </a:blip>
          <a:srcRect l="22916" t="-430" r="14543" b="6850"/>
          <a:stretch/>
        </p:blipFill>
        <p:spPr bwMode="auto">
          <a:xfrm>
            <a:off x="179512" y="2276872"/>
            <a:ext cx="2841934" cy="31893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1774131_spuler_Omphalozele - Kopie (97) - Kopie.jpg"/>
          <p:cNvPicPr>
            <a:picLocks noChangeAspect="1" noChangeArrowheads="1"/>
          </p:cNvPicPr>
          <p:nvPr/>
        </p:nvPicPr>
        <p:blipFill rotWithShape="1">
          <a:blip r:embed="rId4">
            <a:extLst>
              <a:ext uri="{28A0092B-C50C-407E-A947-70E740481C1C}">
                <a14:useLocalDpi xmlns:a14="http://schemas.microsoft.com/office/drawing/2010/main" val="0"/>
              </a:ext>
            </a:extLst>
          </a:blip>
          <a:srcRect l="32238" t="6418" r="7820"/>
          <a:stretch/>
        </p:blipFill>
        <p:spPr bwMode="auto">
          <a:xfrm>
            <a:off x="3131840" y="2282624"/>
            <a:ext cx="2860798" cy="31835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Q:\Benutzer\winkleal\Eigene Bilder\1453436.jpg"/>
          <p:cNvPicPr>
            <a:picLocks noChangeAspect="1" noChangeArrowheads="1"/>
          </p:cNvPicPr>
          <p:nvPr/>
        </p:nvPicPr>
        <p:blipFill rotWithShape="1">
          <a:blip r:embed="rId5">
            <a:extLst>
              <a:ext uri="{28A0092B-C50C-407E-A947-70E740481C1C}">
                <a14:useLocalDpi xmlns:a14="http://schemas.microsoft.com/office/drawing/2010/main" val="0"/>
              </a:ext>
            </a:extLst>
          </a:blip>
          <a:srcRect l="33622" t="12196" r="26675" b="24983"/>
          <a:stretch/>
        </p:blipFill>
        <p:spPr bwMode="auto">
          <a:xfrm>
            <a:off x="6108337" y="2276872"/>
            <a:ext cx="2819844" cy="318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323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dirty="0"/>
              <a:t> </a:t>
            </a:r>
            <a:r>
              <a:rPr lang="de-CH" dirty="0" err="1" smtClean="0"/>
              <a:t>Magacystis</a:t>
            </a:r>
            <a:r>
              <a:rPr lang="de-CH" dirty="0" smtClean="0"/>
              <a:t/>
            </a:r>
            <a:br>
              <a:rPr lang="de-CH" dirty="0" smtClean="0"/>
            </a:br>
            <a:r>
              <a:rPr lang="de-CH" dirty="0" smtClean="0"/>
              <a:t>Fussfehlstellung</a:t>
            </a:r>
            <a:endParaRPr lang="de-CH" dirty="0"/>
          </a:p>
        </p:txBody>
      </p:sp>
      <p:sp>
        <p:nvSpPr>
          <p:cNvPr id="4" name="Foliennummernplatzhalter 3"/>
          <p:cNvSpPr>
            <a:spLocks noGrp="1"/>
          </p:cNvSpPr>
          <p:nvPr>
            <p:ph type="sldNum" sz="quarter" idx="4294967295"/>
          </p:nvPr>
        </p:nvSpPr>
        <p:spPr>
          <a:xfrm>
            <a:off x="4394065" y="6408989"/>
            <a:ext cx="339860" cy="365125"/>
          </a:xfrm>
          <a:prstGeom prst="rect">
            <a:avLst/>
          </a:prstGeom>
        </p:spPr>
        <p:txBody>
          <a:bodyPr/>
          <a:lstStyle/>
          <a:p>
            <a:fld id="{9359A386-3586-4893-AB36-92E34C2AF1C6}" type="slidenum">
              <a:rPr lang="de-CH" smtClean="0"/>
              <a:pPr/>
              <a:t>21</a:t>
            </a:fld>
            <a:endParaRPr lang="de-CH"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521" t="11917" r="6941" b="21546"/>
          <a:stretch/>
        </p:blipFill>
        <p:spPr bwMode="auto">
          <a:xfrm rot="10800000">
            <a:off x="140217" y="1965275"/>
            <a:ext cx="4253848" cy="3239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26" t="30859" r="27376" b="14927"/>
          <a:stretch/>
        </p:blipFill>
        <p:spPr bwMode="auto">
          <a:xfrm>
            <a:off x="4556504" y="1965275"/>
            <a:ext cx="4366322" cy="3234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1868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finger herz nieren_9.jpg"/>
          <p:cNvPicPr>
            <a:picLocks noChangeAspect="1" noChangeArrowheads="1"/>
          </p:cNvPicPr>
          <p:nvPr/>
        </p:nvPicPr>
        <p:blipFill rotWithShape="1">
          <a:blip r:embed="rId3">
            <a:extLst>
              <a:ext uri="{28A0092B-C50C-407E-A947-70E740481C1C}">
                <a14:useLocalDpi xmlns:a14="http://schemas.microsoft.com/office/drawing/2010/main" val="0"/>
              </a:ext>
            </a:extLst>
          </a:blip>
          <a:srcRect l="22728" t="17187" r="18822" b="6465"/>
          <a:stretch/>
        </p:blipFill>
        <p:spPr bwMode="auto">
          <a:xfrm>
            <a:off x="899591" y="2047207"/>
            <a:ext cx="3727113" cy="3651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finger herz nieren_12.jpg"/>
          <p:cNvPicPr>
            <a:picLocks noChangeAspect="1" noChangeArrowheads="1"/>
          </p:cNvPicPr>
          <p:nvPr/>
        </p:nvPicPr>
        <p:blipFill rotWithShape="1">
          <a:blip r:embed="rId4">
            <a:extLst>
              <a:ext uri="{28A0092B-C50C-407E-A947-70E740481C1C}">
                <a14:useLocalDpi xmlns:a14="http://schemas.microsoft.com/office/drawing/2010/main" val="0"/>
              </a:ext>
            </a:extLst>
          </a:blip>
          <a:srcRect l="14336" t="14257" r="27744" b="9669"/>
          <a:stretch/>
        </p:blipFill>
        <p:spPr bwMode="auto">
          <a:xfrm>
            <a:off x="4860032" y="2066052"/>
            <a:ext cx="3706587" cy="3651256"/>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de-CH" dirty="0"/>
              <a:t>Nieren</a:t>
            </a:r>
          </a:p>
        </p:txBody>
      </p:sp>
      <p:cxnSp>
        <p:nvCxnSpPr>
          <p:cNvPr id="4" name="Gerade Verbindung mit Pfeil 3"/>
          <p:cNvCxnSpPr/>
          <p:nvPr/>
        </p:nvCxnSpPr>
        <p:spPr>
          <a:xfrm>
            <a:off x="2375756" y="2348880"/>
            <a:ext cx="0" cy="115212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V="1">
            <a:off x="2375756" y="4437112"/>
            <a:ext cx="0" cy="1143744"/>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2627784" y="2924944"/>
            <a:ext cx="288032" cy="720080"/>
          </a:xfrm>
          <a:prstGeom prst="straightConnector1">
            <a:avLst/>
          </a:prstGeom>
          <a:ln w="1905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flipV="1">
            <a:off x="2636168" y="4277319"/>
            <a:ext cx="351656" cy="663849"/>
          </a:xfrm>
          <a:prstGeom prst="straightConnector1">
            <a:avLst/>
          </a:prstGeom>
          <a:ln w="1905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059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Hände, Lippen</a:t>
            </a:r>
            <a:endParaRPr lang="de-CH"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041" t="1188" r="-247" b="12062"/>
          <a:stretch/>
        </p:blipFill>
        <p:spPr bwMode="auto">
          <a:xfrm>
            <a:off x="1408654" y="1340768"/>
            <a:ext cx="2837920" cy="240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E:\finger_2.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76" t="31959" r="39647" b="15444"/>
          <a:stretch/>
        </p:blipFill>
        <p:spPr bwMode="auto">
          <a:xfrm>
            <a:off x="4771249" y="1354184"/>
            <a:ext cx="2854426" cy="23716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977" t="27301" r="24977" b="15639"/>
          <a:stretch/>
        </p:blipFill>
        <p:spPr bwMode="auto">
          <a:xfrm>
            <a:off x="1408654" y="3933056"/>
            <a:ext cx="2854426" cy="247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Gerade Verbindung mit Pfeil 3"/>
          <p:cNvCxnSpPr/>
          <p:nvPr/>
        </p:nvCxnSpPr>
        <p:spPr>
          <a:xfrm flipH="1">
            <a:off x="3203848" y="2204864"/>
            <a:ext cx="486054" cy="7200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flipV="1">
            <a:off x="3689902" y="5885399"/>
            <a:ext cx="324036" cy="11702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3" descr="E:\lippen und NS Indertion_2.jpg"/>
          <p:cNvPicPr>
            <a:picLocks noChangeAspect="1" noChangeArrowheads="1"/>
          </p:cNvPicPr>
          <p:nvPr/>
        </p:nvPicPr>
        <p:blipFill rotWithShape="1">
          <a:blip r:embed="rId5">
            <a:extLst>
              <a:ext uri="{28A0092B-C50C-407E-A947-70E740481C1C}">
                <a14:useLocalDpi xmlns:a14="http://schemas.microsoft.com/office/drawing/2010/main" val="0"/>
              </a:ext>
            </a:extLst>
          </a:blip>
          <a:srcRect l="49526" t="41458" r="21970" b="25352"/>
          <a:stretch/>
        </p:blipFill>
        <p:spPr bwMode="auto">
          <a:xfrm>
            <a:off x="4771250" y="3917622"/>
            <a:ext cx="2854426" cy="2492860"/>
          </a:xfrm>
          <a:prstGeom prst="rect">
            <a:avLst/>
          </a:prstGeom>
          <a:noFill/>
          <a:ln w="9525">
            <a:solidFill>
              <a:schemeClr val="bg1">
                <a:lumMod val="50000"/>
              </a:schemeClr>
            </a:solidFill>
          </a:ln>
          <a:extLst>
            <a:ext uri="{909E8E84-426E-40DD-AFC4-6F175D3DCCD1}">
              <a14:hiddenFill xmlns:a14="http://schemas.microsoft.com/office/drawing/2010/main">
                <a:solidFill>
                  <a:srgbClr val="FFFFFF"/>
                </a:solidFill>
              </a14:hiddenFill>
            </a:ext>
          </a:extLst>
        </p:spPr>
      </p:pic>
      <p:cxnSp>
        <p:nvCxnSpPr>
          <p:cNvPr id="10" name="Gerade Verbindung mit Pfeil 9"/>
          <p:cNvCxnSpPr/>
          <p:nvPr/>
        </p:nvCxnSpPr>
        <p:spPr>
          <a:xfrm flipH="1">
            <a:off x="6757023" y="5292267"/>
            <a:ext cx="864096" cy="21602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a:off x="6588224" y="4797152"/>
            <a:ext cx="864096" cy="21602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6399775" y="4437112"/>
            <a:ext cx="376898" cy="9001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V="1">
            <a:off x="5593366" y="4689068"/>
            <a:ext cx="360040" cy="10801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36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Plazenta</a:t>
            </a:r>
            <a:endParaRPr lang="de-CH" dirty="0"/>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5096" t="24643" r="17445" b="8518"/>
          <a:stretch/>
        </p:blipFill>
        <p:spPr bwMode="auto">
          <a:xfrm>
            <a:off x="4778136" y="1803131"/>
            <a:ext cx="4159317" cy="362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descr="Q:\Benutzer\winkleal\Eigene Bilder\duenne Plazenta2.jpg"/>
          <p:cNvPicPr>
            <a:picLocks noChangeAspect="1" noChangeArrowheads="1"/>
          </p:cNvPicPr>
          <p:nvPr/>
        </p:nvPicPr>
        <p:blipFill rotWithShape="1">
          <a:blip r:embed="rId4">
            <a:extLst>
              <a:ext uri="{28A0092B-C50C-407E-A947-70E740481C1C}">
                <a14:useLocalDpi xmlns:a14="http://schemas.microsoft.com/office/drawing/2010/main" val="0"/>
              </a:ext>
            </a:extLst>
          </a:blip>
          <a:srcRect l="17163" t="6925" r="33731" b="34338"/>
          <a:stretch/>
        </p:blipFill>
        <p:spPr bwMode="auto">
          <a:xfrm>
            <a:off x="420367" y="1801504"/>
            <a:ext cx="4068811" cy="3650100"/>
          </a:xfrm>
          <a:prstGeom prst="rect">
            <a:avLst/>
          </a:prstGeom>
          <a:noFill/>
          <a:extLst>
            <a:ext uri="{909E8E84-426E-40DD-AFC4-6F175D3DCCD1}">
              <a14:hiddenFill xmlns:a14="http://schemas.microsoft.com/office/drawing/2010/main">
                <a:solidFill>
                  <a:srgbClr val="FFFFFF"/>
                </a:solidFill>
              </a14:hiddenFill>
            </a:ext>
          </a:extLst>
        </p:spPr>
      </p:pic>
      <p:sp>
        <p:nvSpPr>
          <p:cNvPr id="7" name="Freihandform 6"/>
          <p:cNvSpPr/>
          <p:nvPr/>
        </p:nvSpPr>
        <p:spPr>
          <a:xfrm>
            <a:off x="382137" y="2795974"/>
            <a:ext cx="3706620" cy="1165329"/>
          </a:xfrm>
          <a:custGeom>
            <a:avLst/>
            <a:gdLst>
              <a:gd name="connsiteX0" fmla="*/ 40944 w 3706620"/>
              <a:gd name="connsiteY0" fmla="*/ 793387 h 1165329"/>
              <a:gd name="connsiteX1" fmla="*/ 191069 w 3706620"/>
              <a:gd name="connsiteY1" fmla="*/ 684205 h 1165329"/>
              <a:gd name="connsiteX2" fmla="*/ 272956 w 3706620"/>
              <a:gd name="connsiteY2" fmla="*/ 656910 h 1165329"/>
              <a:gd name="connsiteX3" fmla="*/ 313899 w 3706620"/>
              <a:gd name="connsiteY3" fmla="*/ 629614 h 1165329"/>
              <a:gd name="connsiteX4" fmla="*/ 395785 w 3706620"/>
              <a:gd name="connsiteY4" fmla="*/ 588671 h 1165329"/>
              <a:gd name="connsiteX5" fmla="*/ 436729 w 3706620"/>
              <a:gd name="connsiteY5" fmla="*/ 547727 h 1165329"/>
              <a:gd name="connsiteX6" fmla="*/ 518615 w 3706620"/>
              <a:gd name="connsiteY6" fmla="*/ 493136 h 1165329"/>
              <a:gd name="connsiteX7" fmla="*/ 559559 w 3706620"/>
              <a:gd name="connsiteY7" fmla="*/ 465841 h 1165329"/>
              <a:gd name="connsiteX8" fmla="*/ 682388 w 3706620"/>
              <a:gd name="connsiteY8" fmla="*/ 370307 h 1165329"/>
              <a:gd name="connsiteX9" fmla="*/ 764275 w 3706620"/>
              <a:gd name="connsiteY9" fmla="*/ 329363 h 1165329"/>
              <a:gd name="connsiteX10" fmla="*/ 805218 w 3706620"/>
              <a:gd name="connsiteY10" fmla="*/ 302068 h 1165329"/>
              <a:gd name="connsiteX11" fmla="*/ 887105 w 3706620"/>
              <a:gd name="connsiteY11" fmla="*/ 274772 h 1165329"/>
              <a:gd name="connsiteX12" fmla="*/ 928048 w 3706620"/>
              <a:gd name="connsiteY12" fmla="*/ 261125 h 1165329"/>
              <a:gd name="connsiteX13" fmla="*/ 996287 w 3706620"/>
              <a:gd name="connsiteY13" fmla="*/ 192886 h 1165329"/>
              <a:gd name="connsiteX14" fmla="*/ 1037230 w 3706620"/>
              <a:gd name="connsiteY14" fmla="*/ 165590 h 1165329"/>
              <a:gd name="connsiteX15" fmla="*/ 1078173 w 3706620"/>
              <a:gd name="connsiteY15" fmla="*/ 124647 h 1165329"/>
              <a:gd name="connsiteX16" fmla="*/ 1160060 w 3706620"/>
              <a:gd name="connsiteY16" fmla="*/ 83704 h 1165329"/>
              <a:gd name="connsiteX17" fmla="*/ 1419367 w 3706620"/>
              <a:gd name="connsiteY17" fmla="*/ 83704 h 1165329"/>
              <a:gd name="connsiteX18" fmla="*/ 1501254 w 3706620"/>
              <a:gd name="connsiteY18" fmla="*/ 56408 h 1165329"/>
              <a:gd name="connsiteX19" fmla="*/ 1542197 w 3706620"/>
              <a:gd name="connsiteY19" fmla="*/ 42760 h 1165329"/>
              <a:gd name="connsiteX20" fmla="*/ 1705970 w 3706620"/>
              <a:gd name="connsiteY20" fmla="*/ 29113 h 1165329"/>
              <a:gd name="connsiteX21" fmla="*/ 1937982 w 3706620"/>
              <a:gd name="connsiteY21" fmla="*/ 15465 h 1165329"/>
              <a:gd name="connsiteX22" fmla="*/ 1978926 w 3706620"/>
              <a:gd name="connsiteY22" fmla="*/ 29113 h 1165329"/>
              <a:gd name="connsiteX23" fmla="*/ 2115403 w 3706620"/>
              <a:gd name="connsiteY23" fmla="*/ 56408 h 1165329"/>
              <a:gd name="connsiteX24" fmla="*/ 2251881 w 3706620"/>
              <a:gd name="connsiteY24" fmla="*/ 97351 h 1165329"/>
              <a:gd name="connsiteX25" fmla="*/ 2511188 w 3706620"/>
              <a:gd name="connsiteY25" fmla="*/ 110999 h 1165329"/>
              <a:gd name="connsiteX26" fmla="*/ 2565779 w 3706620"/>
              <a:gd name="connsiteY26" fmla="*/ 124647 h 1165329"/>
              <a:gd name="connsiteX27" fmla="*/ 2606723 w 3706620"/>
              <a:gd name="connsiteY27" fmla="*/ 138295 h 1165329"/>
              <a:gd name="connsiteX28" fmla="*/ 2756848 w 3706620"/>
              <a:gd name="connsiteY28" fmla="*/ 179238 h 1165329"/>
              <a:gd name="connsiteX29" fmla="*/ 2797791 w 3706620"/>
              <a:gd name="connsiteY29" fmla="*/ 192886 h 1165329"/>
              <a:gd name="connsiteX30" fmla="*/ 2920621 w 3706620"/>
              <a:gd name="connsiteY30" fmla="*/ 247477 h 1165329"/>
              <a:gd name="connsiteX31" fmla="*/ 2961564 w 3706620"/>
              <a:gd name="connsiteY31" fmla="*/ 261125 h 1165329"/>
              <a:gd name="connsiteX32" fmla="*/ 3084394 w 3706620"/>
              <a:gd name="connsiteY32" fmla="*/ 288420 h 1165329"/>
              <a:gd name="connsiteX33" fmla="*/ 3125338 w 3706620"/>
              <a:gd name="connsiteY33" fmla="*/ 302068 h 1165329"/>
              <a:gd name="connsiteX34" fmla="*/ 3166281 w 3706620"/>
              <a:gd name="connsiteY34" fmla="*/ 329363 h 1165329"/>
              <a:gd name="connsiteX35" fmla="*/ 3220872 w 3706620"/>
              <a:gd name="connsiteY35" fmla="*/ 411250 h 1165329"/>
              <a:gd name="connsiteX36" fmla="*/ 3234520 w 3706620"/>
              <a:gd name="connsiteY36" fmla="*/ 452193 h 1165329"/>
              <a:gd name="connsiteX37" fmla="*/ 3275463 w 3706620"/>
              <a:gd name="connsiteY37" fmla="*/ 493136 h 1165329"/>
              <a:gd name="connsiteX38" fmla="*/ 3343702 w 3706620"/>
              <a:gd name="connsiteY38" fmla="*/ 615966 h 1165329"/>
              <a:gd name="connsiteX39" fmla="*/ 3370997 w 3706620"/>
              <a:gd name="connsiteY39" fmla="*/ 656910 h 1165329"/>
              <a:gd name="connsiteX40" fmla="*/ 3411941 w 3706620"/>
              <a:gd name="connsiteY40" fmla="*/ 670557 h 1165329"/>
              <a:gd name="connsiteX41" fmla="*/ 3439236 w 3706620"/>
              <a:gd name="connsiteY41" fmla="*/ 711501 h 1165329"/>
              <a:gd name="connsiteX42" fmla="*/ 3521123 w 3706620"/>
              <a:gd name="connsiteY42" fmla="*/ 766092 h 1165329"/>
              <a:gd name="connsiteX43" fmla="*/ 3548418 w 3706620"/>
              <a:gd name="connsiteY43" fmla="*/ 807035 h 1165329"/>
              <a:gd name="connsiteX44" fmla="*/ 3630305 w 3706620"/>
              <a:gd name="connsiteY44" fmla="*/ 847978 h 1165329"/>
              <a:gd name="connsiteX45" fmla="*/ 3698544 w 3706620"/>
              <a:gd name="connsiteY45" fmla="*/ 1161877 h 1165329"/>
              <a:gd name="connsiteX46" fmla="*/ 3671248 w 3706620"/>
              <a:gd name="connsiteY46" fmla="*/ 1120933 h 1165329"/>
              <a:gd name="connsiteX47" fmla="*/ 3589362 w 3706620"/>
              <a:gd name="connsiteY47" fmla="*/ 1066342 h 1165329"/>
              <a:gd name="connsiteX48" fmla="*/ 3466532 w 3706620"/>
              <a:gd name="connsiteY48" fmla="*/ 984456 h 1165329"/>
              <a:gd name="connsiteX49" fmla="*/ 3343702 w 3706620"/>
              <a:gd name="connsiteY49" fmla="*/ 902569 h 1165329"/>
              <a:gd name="connsiteX50" fmla="*/ 3302759 w 3706620"/>
              <a:gd name="connsiteY50" fmla="*/ 875274 h 1165329"/>
              <a:gd name="connsiteX51" fmla="*/ 3261815 w 3706620"/>
              <a:gd name="connsiteY51" fmla="*/ 847978 h 1165329"/>
              <a:gd name="connsiteX52" fmla="*/ 3179929 w 3706620"/>
              <a:gd name="connsiteY52" fmla="*/ 807035 h 1165329"/>
              <a:gd name="connsiteX53" fmla="*/ 3057099 w 3706620"/>
              <a:gd name="connsiteY53" fmla="*/ 766092 h 1165329"/>
              <a:gd name="connsiteX54" fmla="*/ 2934269 w 3706620"/>
              <a:gd name="connsiteY54" fmla="*/ 725148 h 1165329"/>
              <a:gd name="connsiteX55" fmla="*/ 2893326 w 3706620"/>
              <a:gd name="connsiteY55" fmla="*/ 711501 h 1165329"/>
              <a:gd name="connsiteX56" fmla="*/ 2852382 w 3706620"/>
              <a:gd name="connsiteY56" fmla="*/ 697853 h 1165329"/>
              <a:gd name="connsiteX57" fmla="*/ 2770496 w 3706620"/>
              <a:gd name="connsiteY57" fmla="*/ 643262 h 1165329"/>
              <a:gd name="connsiteX58" fmla="*/ 2729553 w 3706620"/>
              <a:gd name="connsiteY58" fmla="*/ 615966 h 1165329"/>
              <a:gd name="connsiteX59" fmla="*/ 2606723 w 3706620"/>
              <a:gd name="connsiteY59" fmla="*/ 520432 h 1165329"/>
              <a:gd name="connsiteX60" fmla="*/ 2565779 w 3706620"/>
              <a:gd name="connsiteY60" fmla="*/ 493136 h 1165329"/>
              <a:gd name="connsiteX61" fmla="*/ 2429302 w 3706620"/>
              <a:gd name="connsiteY61" fmla="*/ 452193 h 1165329"/>
              <a:gd name="connsiteX62" fmla="*/ 2320120 w 3706620"/>
              <a:gd name="connsiteY62" fmla="*/ 438545 h 1165329"/>
              <a:gd name="connsiteX63" fmla="*/ 2279176 w 3706620"/>
              <a:gd name="connsiteY63" fmla="*/ 424898 h 1165329"/>
              <a:gd name="connsiteX64" fmla="*/ 2060812 w 3706620"/>
              <a:gd name="connsiteY64" fmla="*/ 383954 h 1165329"/>
              <a:gd name="connsiteX65" fmla="*/ 1924335 w 3706620"/>
              <a:gd name="connsiteY65" fmla="*/ 370307 h 1165329"/>
              <a:gd name="connsiteX66" fmla="*/ 1801505 w 3706620"/>
              <a:gd name="connsiteY66" fmla="*/ 356659 h 1165329"/>
              <a:gd name="connsiteX67" fmla="*/ 1542197 w 3706620"/>
              <a:gd name="connsiteY67" fmla="*/ 370307 h 1165329"/>
              <a:gd name="connsiteX68" fmla="*/ 1487606 w 3706620"/>
              <a:gd name="connsiteY68" fmla="*/ 383954 h 1165329"/>
              <a:gd name="connsiteX69" fmla="*/ 996287 w 3706620"/>
              <a:gd name="connsiteY69" fmla="*/ 397602 h 1165329"/>
              <a:gd name="connsiteX70" fmla="*/ 928048 w 3706620"/>
              <a:gd name="connsiteY70" fmla="*/ 411250 h 1165329"/>
              <a:gd name="connsiteX71" fmla="*/ 887105 w 3706620"/>
              <a:gd name="connsiteY71" fmla="*/ 493136 h 1165329"/>
              <a:gd name="connsiteX72" fmla="*/ 846162 w 3706620"/>
              <a:gd name="connsiteY72" fmla="*/ 506784 h 1165329"/>
              <a:gd name="connsiteX73" fmla="*/ 764275 w 3706620"/>
              <a:gd name="connsiteY73" fmla="*/ 547727 h 1165329"/>
              <a:gd name="connsiteX74" fmla="*/ 641445 w 3706620"/>
              <a:gd name="connsiteY74" fmla="*/ 643262 h 1165329"/>
              <a:gd name="connsiteX75" fmla="*/ 600502 w 3706620"/>
              <a:gd name="connsiteY75" fmla="*/ 670557 h 1165329"/>
              <a:gd name="connsiteX76" fmla="*/ 518615 w 3706620"/>
              <a:gd name="connsiteY76" fmla="*/ 752444 h 1165329"/>
              <a:gd name="connsiteX77" fmla="*/ 395785 w 3706620"/>
              <a:gd name="connsiteY77" fmla="*/ 820683 h 1165329"/>
              <a:gd name="connsiteX78" fmla="*/ 354842 w 3706620"/>
              <a:gd name="connsiteY78" fmla="*/ 847978 h 1165329"/>
              <a:gd name="connsiteX79" fmla="*/ 313899 w 3706620"/>
              <a:gd name="connsiteY79" fmla="*/ 875274 h 1165329"/>
              <a:gd name="connsiteX80" fmla="*/ 272956 w 3706620"/>
              <a:gd name="connsiteY80" fmla="*/ 888922 h 1165329"/>
              <a:gd name="connsiteX81" fmla="*/ 232012 w 3706620"/>
              <a:gd name="connsiteY81" fmla="*/ 929865 h 1165329"/>
              <a:gd name="connsiteX82" fmla="*/ 150126 w 3706620"/>
              <a:gd name="connsiteY82" fmla="*/ 984456 h 1165329"/>
              <a:gd name="connsiteX83" fmla="*/ 68239 w 3706620"/>
              <a:gd name="connsiteY83" fmla="*/ 1052695 h 1165329"/>
              <a:gd name="connsiteX84" fmla="*/ 0 w 3706620"/>
              <a:gd name="connsiteY84" fmla="*/ 1107286 h 116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706620" h="1165329">
                <a:moveTo>
                  <a:pt x="40944" y="793387"/>
                </a:moveTo>
                <a:cubicBezTo>
                  <a:pt x="67491" y="772149"/>
                  <a:pt x="160746" y="694312"/>
                  <a:pt x="191069" y="684205"/>
                </a:cubicBezTo>
                <a:lnTo>
                  <a:pt x="272956" y="656910"/>
                </a:lnTo>
                <a:cubicBezTo>
                  <a:pt x="286604" y="647811"/>
                  <a:pt x="299228" y="636950"/>
                  <a:pt x="313899" y="629614"/>
                </a:cubicBezTo>
                <a:cubicBezTo>
                  <a:pt x="375451" y="598837"/>
                  <a:pt x="337117" y="637561"/>
                  <a:pt x="395785" y="588671"/>
                </a:cubicBezTo>
                <a:cubicBezTo>
                  <a:pt x="410613" y="576315"/>
                  <a:pt x="421494" y="559577"/>
                  <a:pt x="436729" y="547727"/>
                </a:cubicBezTo>
                <a:cubicBezTo>
                  <a:pt x="462624" y="527587"/>
                  <a:pt x="491320" y="511333"/>
                  <a:pt x="518615" y="493136"/>
                </a:cubicBezTo>
                <a:cubicBezTo>
                  <a:pt x="532263" y="484037"/>
                  <a:pt x="547961" y="477439"/>
                  <a:pt x="559559" y="465841"/>
                </a:cubicBezTo>
                <a:cubicBezTo>
                  <a:pt x="623698" y="401702"/>
                  <a:pt x="584443" y="435604"/>
                  <a:pt x="682388" y="370307"/>
                </a:cubicBezTo>
                <a:cubicBezTo>
                  <a:pt x="799723" y="292084"/>
                  <a:pt x="651271" y="385865"/>
                  <a:pt x="764275" y="329363"/>
                </a:cubicBezTo>
                <a:cubicBezTo>
                  <a:pt x="778946" y="322028"/>
                  <a:pt x="790229" y="308730"/>
                  <a:pt x="805218" y="302068"/>
                </a:cubicBezTo>
                <a:cubicBezTo>
                  <a:pt x="831510" y="290383"/>
                  <a:pt x="859809" y="283870"/>
                  <a:pt x="887105" y="274772"/>
                </a:cubicBezTo>
                <a:lnTo>
                  <a:pt x="928048" y="261125"/>
                </a:lnTo>
                <a:cubicBezTo>
                  <a:pt x="1037229" y="188336"/>
                  <a:pt x="905302" y="283871"/>
                  <a:pt x="996287" y="192886"/>
                </a:cubicBezTo>
                <a:cubicBezTo>
                  <a:pt x="1007885" y="181288"/>
                  <a:pt x="1024629" y="176091"/>
                  <a:pt x="1037230" y="165590"/>
                </a:cubicBezTo>
                <a:cubicBezTo>
                  <a:pt x="1052057" y="153234"/>
                  <a:pt x="1063346" y="137003"/>
                  <a:pt x="1078173" y="124647"/>
                </a:cubicBezTo>
                <a:cubicBezTo>
                  <a:pt x="1113450" y="95250"/>
                  <a:pt x="1119024" y="97382"/>
                  <a:pt x="1160060" y="83704"/>
                </a:cubicBezTo>
                <a:cubicBezTo>
                  <a:pt x="1278861" y="100675"/>
                  <a:pt x="1276264" y="107554"/>
                  <a:pt x="1419367" y="83704"/>
                </a:cubicBezTo>
                <a:cubicBezTo>
                  <a:pt x="1447748" y="78974"/>
                  <a:pt x="1473958" y="65507"/>
                  <a:pt x="1501254" y="56408"/>
                </a:cubicBezTo>
                <a:cubicBezTo>
                  <a:pt x="1514902" y="51859"/>
                  <a:pt x="1527861" y="43955"/>
                  <a:pt x="1542197" y="42760"/>
                </a:cubicBezTo>
                <a:lnTo>
                  <a:pt x="1705970" y="29113"/>
                </a:lnTo>
                <a:cubicBezTo>
                  <a:pt x="1835526" y="-14073"/>
                  <a:pt x="1759203" y="-788"/>
                  <a:pt x="1937982" y="15465"/>
                </a:cubicBezTo>
                <a:cubicBezTo>
                  <a:pt x="1951630" y="20014"/>
                  <a:pt x="1964882" y="25992"/>
                  <a:pt x="1978926" y="29113"/>
                </a:cubicBezTo>
                <a:cubicBezTo>
                  <a:pt x="2073791" y="50194"/>
                  <a:pt x="2037710" y="33100"/>
                  <a:pt x="2115403" y="56408"/>
                </a:cubicBezTo>
                <a:cubicBezTo>
                  <a:pt x="2133835" y="61938"/>
                  <a:pt x="2222344" y="94783"/>
                  <a:pt x="2251881" y="97351"/>
                </a:cubicBezTo>
                <a:cubicBezTo>
                  <a:pt x="2338111" y="104849"/>
                  <a:pt x="2424752" y="106450"/>
                  <a:pt x="2511188" y="110999"/>
                </a:cubicBezTo>
                <a:cubicBezTo>
                  <a:pt x="2529385" y="115548"/>
                  <a:pt x="2547744" y="119494"/>
                  <a:pt x="2565779" y="124647"/>
                </a:cubicBezTo>
                <a:cubicBezTo>
                  <a:pt x="2579612" y="128599"/>
                  <a:pt x="2592766" y="134806"/>
                  <a:pt x="2606723" y="138295"/>
                </a:cubicBezTo>
                <a:cubicBezTo>
                  <a:pt x="2761042" y="176874"/>
                  <a:pt x="2581181" y="120681"/>
                  <a:pt x="2756848" y="179238"/>
                </a:cubicBezTo>
                <a:cubicBezTo>
                  <a:pt x="2770496" y="183787"/>
                  <a:pt x="2785821" y="184906"/>
                  <a:pt x="2797791" y="192886"/>
                </a:cubicBezTo>
                <a:cubicBezTo>
                  <a:pt x="2862675" y="236140"/>
                  <a:pt x="2823174" y="214994"/>
                  <a:pt x="2920621" y="247477"/>
                </a:cubicBezTo>
                <a:cubicBezTo>
                  <a:pt x="2934269" y="252026"/>
                  <a:pt x="2947457" y="258304"/>
                  <a:pt x="2961564" y="261125"/>
                </a:cubicBezTo>
                <a:cubicBezTo>
                  <a:pt x="3008478" y="270507"/>
                  <a:pt x="3039415" y="275569"/>
                  <a:pt x="3084394" y="288420"/>
                </a:cubicBezTo>
                <a:cubicBezTo>
                  <a:pt x="3098227" y="292372"/>
                  <a:pt x="3112471" y="295634"/>
                  <a:pt x="3125338" y="302068"/>
                </a:cubicBezTo>
                <a:cubicBezTo>
                  <a:pt x="3140009" y="309403"/>
                  <a:pt x="3152633" y="320265"/>
                  <a:pt x="3166281" y="329363"/>
                </a:cubicBezTo>
                <a:cubicBezTo>
                  <a:pt x="3184478" y="356659"/>
                  <a:pt x="3210498" y="380128"/>
                  <a:pt x="3220872" y="411250"/>
                </a:cubicBezTo>
                <a:cubicBezTo>
                  <a:pt x="3225421" y="424898"/>
                  <a:pt x="3226540" y="440223"/>
                  <a:pt x="3234520" y="452193"/>
                </a:cubicBezTo>
                <a:cubicBezTo>
                  <a:pt x="3245226" y="468252"/>
                  <a:pt x="3261815" y="479488"/>
                  <a:pt x="3275463" y="493136"/>
                </a:cubicBezTo>
                <a:cubicBezTo>
                  <a:pt x="3299485" y="565203"/>
                  <a:pt x="3281130" y="522107"/>
                  <a:pt x="3343702" y="615966"/>
                </a:cubicBezTo>
                <a:cubicBezTo>
                  <a:pt x="3352801" y="629614"/>
                  <a:pt x="3355436" y="651723"/>
                  <a:pt x="3370997" y="656910"/>
                </a:cubicBezTo>
                <a:lnTo>
                  <a:pt x="3411941" y="670557"/>
                </a:lnTo>
                <a:cubicBezTo>
                  <a:pt x="3421039" y="684205"/>
                  <a:pt x="3426892" y="700700"/>
                  <a:pt x="3439236" y="711501"/>
                </a:cubicBezTo>
                <a:cubicBezTo>
                  <a:pt x="3463924" y="733104"/>
                  <a:pt x="3521123" y="766092"/>
                  <a:pt x="3521123" y="766092"/>
                </a:cubicBezTo>
                <a:cubicBezTo>
                  <a:pt x="3530221" y="779740"/>
                  <a:pt x="3536820" y="795437"/>
                  <a:pt x="3548418" y="807035"/>
                </a:cubicBezTo>
                <a:cubicBezTo>
                  <a:pt x="3574873" y="833490"/>
                  <a:pt x="3597007" y="836878"/>
                  <a:pt x="3630305" y="847978"/>
                </a:cubicBezTo>
                <a:cubicBezTo>
                  <a:pt x="3714679" y="974540"/>
                  <a:pt x="3714118" y="943840"/>
                  <a:pt x="3698544" y="1161877"/>
                </a:cubicBezTo>
                <a:cubicBezTo>
                  <a:pt x="3697375" y="1178238"/>
                  <a:pt x="3683592" y="1131734"/>
                  <a:pt x="3671248" y="1120933"/>
                </a:cubicBezTo>
                <a:cubicBezTo>
                  <a:pt x="3646560" y="1099331"/>
                  <a:pt x="3616657" y="1084539"/>
                  <a:pt x="3589362" y="1066342"/>
                </a:cubicBezTo>
                <a:lnTo>
                  <a:pt x="3466532" y="984456"/>
                </a:lnTo>
                <a:lnTo>
                  <a:pt x="3343702" y="902569"/>
                </a:lnTo>
                <a:lnTo>
                  <a:pt x="3302759" y="875274"/>
                </a:lnTo>
                <a:cubicBezTo>
                  <a:pt x="3289111" y="866175"/>
                  <a:pt x="3277376" y="853165"/>
                  <a:pt x="3261815" y="847978"/>
                </a:cubicBezTo>
                <a:cubicBezTo>
                  <a:pt x="3112491" y="798202"/>
                  <a:pt x="3338673" y="877588"/>
                  <a:pt x="3179929" y="807035"/>
                </a:cubicBezTo>
                <a:cubicBezTo>
                  <a:pt x="3179907" y="807025"/>
                  <a:pt x="3077582" y="772920"/>
                  <a:pt x="3057099" y="766092"/>
                </a:cubicBezTo>
                <a:lnTo>
                  <a:pt x="2934269" y="725148"/>
                </a:lnTo>
                <a:lnTo>
                  <a:pt x="2893326" y="711501"/>
                </a:lnTo>
                <a:lnTo>
                  <a:pt x="2852382" y="697853"/>
                </a:lnTo>
                <a:lnTo>
                  <a:pt x="2770496" y="643262"/>
                </a:lnTo>
                <a:cubicBezTo>
                  <a:pt x="2756848" y="634163"/>
                  <a:pt x="2741152" y="627564"/>
                  <a:pt x="2729553" y="615966"/>
                </a:cubicBezTo>
                <a:cubicBezTo>
                  <a:pt x="2665412" y="551827"/>
                  <a:pt x="2704668" y="585729"/>
                  <a:pt x="2606723" y="520432"/>
                </a:cubicBezTo>
                <a:cubicBezTo>
                  <a:pt x="2593075" y="511333"/>
                  <a:pt x="2581340" y="498323"/>
                  <a:pt x="2565779" y="493136"/>
                </a:cubicBezTo>
                <a:cubicBezTo>
                  <a:pt x="2529379" y="481003"/>
                  <a:pt x="2470551" y="459068"/>
                  <a:pt x="2429302" y="452193"/>
                </a:cubicBezTo>
                <a:cubicBezTo>
                  <a:pt x="2393124" y="446163"/>
                  <a:pt x="2356514" y="443094"/>
                  <a:pt x="2320120" y="438545"/>
                </a:cubicBezTo>
                <a:cubicBezTo>
                  <a:pt x="2306472" y="433996"/>
                  <a:pt x="2293009" y="428850"/>
                  <a:pt x="2279176" y="424898"/>
                </a:cubicBezTo>
                <a:cubicBezTo>
                  <a:pt x="2208373" y="404669"/>
                  <a:pt x="2133734" y="392533"/>
                  <a:pt x="2060812" y="383954"/>
                </a:cubicBezTo>
                <a:cubicBezTo>
                  <a:pt x="2015406" y="378612"/>
                  <a:pt x="1969803" y="375093"/>
                  <a:pt x="1924335" y="370307"/>
                </a:cubicBezTo>
                <a:lnTo>
                  <a:pt x="1801505" y="356659"/>
                </a:lnTo>
                <a:cubicBezTo>
                  <a:pt x="1715069" y="361208"/>
                  <a:pt x="1628427" y="362809"/>
                  <a:pt x="1542197" y="370307"/>
                </a:cubicBezTo>
                <a:cubicBezTo>
                  <a:pt x="1523511" y="371932"/>
                  <a:pt x="1506340" y="383017"/>
                  <a:pt x="1487606" y="383954"/>
                </a:cubicBezTo>
                <a:cubicBezTo>
                  <a:pt x="1323974" y="392135"/>
                  <a:pt x="1160060" y="393053"/>
                  <a:pt x="996287" y="397602"/>
                </a:cubicBezTo>
                <a:cubicBezTo>
                  <a:pt x="973541" y="402151"/>
                  <a:pt x="948188" y="399741"/>
                  <a:pt x="928048" y="411250"/>
                </a:cubicBezTo>
                <a:cubicBezTo>
                  <a:pt x="868990" y="444998"/>
                  <a:pt x="926799" y="453442"/>
                  <a:pt x="887105" y="493136"/>
                </a:cubicBezTo>
                <a:cubicBezTo>
                  <a:pt x="876933" y="503308"/>
                  <a:pt x="859029" y="500350"/>
                  <a:pt x="846162" y="506784"/>
                </a:cubicBezTo>
                <a:cubicBezTo>
                  <a:pt x="740344" y="559694"/>
                  <a:pt x="867178" y="513428"/>
                  <a:pt x="764275" y="547727"/>
                </a:cubicBezTo>
                <a:cubicBezTo>
                  <a:pt x="557300" y="685712"/>
                  <a:pt x="769731" y="536357"/>
                  <a:pt x="641445" y="643262"/>
                </a:cubicBezTo>
                <a:cubicBezTo>
                  <a:pt x="628844" y="653763"/>
                  <a:pt x="612761" y="659660"/>
                  <a:pt x="600502" y="670557"/>
                </a:cubicBezTo>
                <a:cubicBezTo>
                  <a:pt x="571651" y="696203"/>
                  <a:pt x="555236" y="740237"/>
                  <a:pt x="518615" y="752444"/>
                </a:cubicBezTo>
                <a:cubicBezTo>
                  <a:pt x="446550" y="776466"/>
                  <a:pt x="489642" y="758112"/>
                  <a:pt x="395785" y="820683"/>
                </a:cubicBezTo>
                <a:lnTo>
                  <a:pt x="354842" y="847978"/>
                </a:lnTo>
                <a:cubicBezTo>
                  <a:pt x="341194" y="857077"/>
                  <a:pt x="329460" y="870087"/>
                  <a:pt x="313899" y="875274"/>
                </a:cubicBezTo>
                <a:lnTo>
                  <a:pt x="272956" y="888922"/>
                </a:lnTo>
                <a:cubicBezTo>
                  <a:pt x="259308" y="902570"/>
                  <a:pt x="247247" y="918015"/>
                  <a:pt x="232012" y="929865"/>
                </a:cubicBezTo>
                <a:cubicBezTo>
                  <a:pt x="206117" y="950005"/>
                  <a:pt x="173323" y="961260"/>
                  <a:pt x="150126" y="984456"/>
                </a:cubicBezTo>
                <a:cubicBezTo>
                  <a:pt x="30499" y="1104080"/>
                  <a:pt x="182252" y="957683"/>
                  <a:pt x="68239" y="1052695"/>
                </a:cubicBezTo>
                <a:cubicBezTo>
                  <a:pt x="-3963" y="1112864"/>
                  <a:pt x="57243" y="1078664"/>
                  <a:pt x="0" y="1107286"/>
                </a:cubicBezTo>
              </a:path>
            </a:pathLst>
          </a:custGeom>
          <a:solidFill>
            <a:srgbClr val="FFFF00">
              <a:alpha val="1607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97046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3000" dirty="0" err="1" smtClean="0">
                <a:effectLst>
                  <a:outerShdw blurRad="38100" dist="38100" dir="2700000" algn="tl">
                    <a:srgbClr val="000000">
                      <a:alpha val="43137"/>
                    </a:srgbClr>
                  </a:outerShdw>
                </a:effectLst>
              </a:rPr>
              <a:t>Serummmaker</a:t>
            </a:r>
            <a:r>
              <a:rPr lang="de-CH" sz="3000" dirty="0" smtClean="0">
                <a:effectLst>
                  <a:outerShdw blurRad="38100" dist="38100" dir="2700000" algn="tl">
                    <a:srgbClr val="000000">
                      <a:alpha val="43137"/>
                    </a:srgbClr>
                  </a:outerShdw>
                </a:effectLst>
              </a:rPr>
              <a:t> verändert von</a:t>
            </a:r>
            <a:endParaRPr lang="de-CH" sz="3000" dirty="0">
              <a:effectLst>
                <a:outerShdw blurRad="38100" dist="38100" dir="2700000" algn="tl">
                  <a:srgbClr val="000000">
                    <a:alpha val="43137"/>
                  </a:srgbClr>
                </a:outerShdw>
              </a:effectLst>
            </a:endParaRPr>
          </a:p>
        </p:txBody>
      </p:sp>
      <p:sp>
        <p:nvSpPr>
          <p:cNvPr id="3" name="Inhaltsplatzhalter 2"/>
          <p:cNvSpPr>
            <a:spLocks noGrp="1"/>
          </p:cNvSpPr>
          <p:nvPr>
            <p:ph idx="1"/>
          </p:nvPr>
        </p:nvSpPr>
        <p:spPr>
          <a:xfrm>
            <a:off x="1043608" y="1556791"/>
            <a:ext cx="3168352" cy="38164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outerShdw blurRad="50800" dist="38100" dir="2700000" algn="tl" rotWithShape="0">
              <a:prstClr val="black">
                <a:alpha val="40000"/>
              </a:prstClr>
            </a:outerShdw>
          </a:effectLst>
        </p:spPr>
        <p:txBody>
          <a:bodyPr>
            <a:normAutofit/>
          </a:bodyPr>
          <a:lstStyle/>
          <a:p>
            <a:r>
              <a:rPr lang="en-US" b="1" dirty="0" smtClean="0"/>
              <a:t>PAPP-A</a:t>
            </a:r>
          </a:p>
          <a:p>
            <a:endParaRPr lang="en-US" b="1" dirty="0" smtClean="0"/>
          </a:p>
          <a:p>
            <a:pPr marL="285750" indent="-285750">
              <a:buFont typeface="Wingdings" panose="05000000000000000000" pitchFamily="2" charset="2"/>
              <a:buChar char="§"/>
            </a:pPr>
            <a:r>
              <a:rPr lang="en-US" dirty="0" err="1" smtClean="0"/>
              <a:t>Gestationsalter</a:t>
            </a:r>
            <a:endParaRPr lang="en-US" dirty="0" smtClean="0"/>
          </a:p>
          <a:p>
            <a:pPr marL="285750" indent="-285750">
              <a:buFont typeface="Wingdings" panose="05000000000000000000" pitchFamily="2" charset="2"/>
              <a:buChar char="§"/>
            </a:pPr>
            <a:r>
              <a:rPr lang="en-US" dirty="0" err="1"/>
              <a:t>m</a:t>
            </a:r>
            <a:r>
              <a:rPr lang="en-US" dirty="0" err="1" smtClean="0"/>
              <a:t>ütterliches</a:t>
            </a:r>
            <a:r>
              <a:rPr lang="en-US" dirty="0" smtClean="0"/>
              <a:t> </a:t>
            </a:r>
            <a:r>
              <a:rPr lang="en-US" dirty="0" err="1" smtClean="0"/>
              <a:t>Gewicht</a:t>
            </a:r>
            <a:endParaRPr lang="en-US" dirty="0" smtClean="0"/>
          </a:p>
          <a:p>
            <a:pPr marL="285750" indent="-285750">
              <a:buFont typeface="Wingdings" panose="05000000000000000000" pitchFamily="2" charset="2"/>
              <a:buChar char="§"/>
            </a:pPr>
            <a:r>
              <a:rPr lang="en-US" dirty="0" err="1"/>
              <a:t>m</a:t>
            </a:r>
            <a:r>
              <a:rPr lang="en-US" dirty="0" err="1" smtClean="0"/>
              <a:t>ütterliche</a:t>
            </a:r>
            <a:r>
              <a:rPr lang="en-US" dirty="0" smtClean="0"/>
              <a:t> </a:t>
            </a:r>
            <a:r>
              <a:rPr lang="en-US" dirty="0" err="1" smtClean="0"/>
              <a:t>Grösse</a:t>
            </a:r>
            <a:endParaRPr lang="en-US" dirty="0" smtClean="0"/>
          </a:p>
          <a:p>
            <a:pPr marL="285750" indent="-285750">
              <a:buFont typeface="Wingdings" panose="05000000000000000000" pitchFamily="2" charset="2"/>
              <a:buChar char="§"/>
            </a:pPr>
            <a:r>
              <a:rPr lang="en-US" dirty="0" err="1" smtClean="0"/>
              <a:t>Ethnie</a:t>
            </a:r>
            <a:r>
              <a:rPr lang="en-US" dirty="0" smtClean="0"/>
              <a:t> </a:t>
            </a:r>
          </a:p>
          <a:p>
            <a:pPr marL="285750" indent="-285750">
              <a:buFont typeface="Wingdings" panose="05000000000000000000" pitchFamily="2" charset="2"/>
              <a:buChar char="§"/>
            </a:pPr>
            <a:r>
              <a:rPr lang="en-US" dirty="0" err="1" smtClean="0"/>
              <a:t>Rauchen</a:t>
            </a:r>
            <a:endParaRPr lang="en-US" dirty="0" smtClean="0"/>
          </a:p>
          <a:p>
            <a:pPr marL="285750" indent="-285750">
              <a:buFont typeface="Wingdings" panose="05000000000000000000" pitchFamily="2" charset="2"/>
              <a:buChar char="§"/>
            </a:pPr>
            <a:r>
              <a:rPr lang="en-US" dirty="0" smtClean="0"/>
              <a:t>Diabetes mellitus</a:t>
            </a:r>
          </a:p>
          <a:p>
            <a:pPr marL="285750" indent="-285750">
              <a:buFont typeface="Wingdings" panose="05000000000000000000" pitchFamily="2" charset="2"/>
              <a:buChar char="§"/>
            </a:pPr>
            <a:r>
              <a:rPr lang="en-US" dirty="0" err="1" smtClean="0"/>
              <a:t>Konzeptionsart</a:t>
            </a:r>
            <a:endParaRPr lang="en-US" dirty="0" smtClean="0"/>
          </a:p>
          <a:p>
            <a:pPr marL="285750" indent="-285750">
              <a:buFont typeface="Wingdings" panose="05000000000000000000" pitchFamily="2" charset="2"/>
              <a:buChar char="§"/>
            </a:pPr>
            <a:r>
              <a:rPr lang="en-US" dirty="0" err="1" smtClean="0"/>
              <a:t>St.n</a:t>
            </a:r>
            <a:r>
              <a:rPr lang="en-US" dirty="0" smtClean="0"/>
              <a:t>. PE</a:t>
            </a:r>
          </a:p>
          <a:p>
            <a:pPr marL="285750" indent="-285750">
              <a:buFont typeface="Wingdings" panose="05000000000000000000" pitchFamily="2" charset="2"/>
              <a:buChar char="§"/>
            </a:pPr>
            <a:r>
              <a:rPr lang="en-US" dirty="0" err="1" smtClean="0"/>
              <a:t>Geburtsgewicht</a:t>
            </a:r>
            <a:r>
              <a:rPr lang="en-US" dirty="0" smtClean="0"/>
              <a:t>  Kinder</a:t>
            </a:r>
          </a:p>
        </p:txBody>
      </p:sp>
      <p:sp>
        <p:nvSpPr>
          <p:cNvPr id="4" name="Textfeld 3"/>
          <p:cNvSpPr txBox="1"/>
          <p:nvPr/>
        </p:nvSpPr>
        <p:spPr>
          <a:xfrm>
            <a:off x="5220072" y="5644738"/>
            <a:ext cx="3549048" cy="923330"/>
          </a:xfrm>
          <a:prstGeom prst="rect">
            <a:avLst/>
          </a:prstGeom>
          <a:noFill/>
        </p:spPr>
        <p:txBody>
          <a:bodyPr wrap="none" rtlCol="0">
            <a:spAutoFit/>
          </a:bodyPr>
          <a:lstStyle/>
          <a:p>
            <a:r>
              <a:rPr lang="de-CH" dirty="0"/>
              <a:t>Watt HC et al </a:t>
            </a:r>
            <a:r>
              <a:rPr lang="de-CH" dirty="0" err="1"/>
              <a:t>Prenat</a:t>
            </a:r>
            <a:r>
              <a:rPr lang="de-CH" dirty="0"/>
              <a:t> </a:t>
            </a:r>
            <a:r>
              <a:rPr lang="de-CH" dirty="0" err="1"/>
              <a:t>Diagn</a:t>
            </a:r>
            <a:r>
              <a:rPr lang="de-CH" dirty="0"/>
              <a:t> </a:t>
            </a:r>
            <a:r>
              <a:rPr lang="de-CH" dirty="0" smtClean="0"/>
              <a:t>1996</a:t>
            </a:r>
          </a:p>
          <a:p>
            <a:r>
              <a:rPr lang="de-CH" dirty="0" smtClean="0"/>
              <a:t>Wright D, UOG 2015</a:t>
            </a:r>
          </a:p>
          <a:p>
            <a:r>
              <a:rPr lang="de-CH" dirty="0" smtClean="0"/>
              <a:t>Huang </a:t>
            </a:r>
            <a:r>
              <a:rPr lang="de-CH" dirty="0"/>
              <a:t>T et al </a:t>
            </a:r>
            <a:r>
              <a:rPr lang="de-CH" dirty="0" err="1"/>
              <a:t>Prenat</a:t>
            </a:r>
            <a:r>
              <a:rPr lang="de-CH" dirty="0"/>
              <a:t> </a:t>
            </a:r>
            <a:r>
              <a:rPr lang="de-CH" dirty="0" err="1" smtClean="0"/>
              <a:t>Diagn</a:t>
            </a:r>
            <a:r>
              <a:rPr lang="de-CH" dirty="0" smtClean="0"/>
              <a:t> 2013</a:t>
            </a:r>
            <a:endParaRPr lang="de-CH" dirty="0"/>
          </a:p>
        </p:txBody>
      </p:sp>
      <p:sp>
        <p:nvSpPr>
          <p:cNvPr id="5" name="Inhaltsplatzhalter 2"/>
          <p:cNvSpPr txBox="1">
            <a:spLocks/>
          </p:cNvSpPr>
          <p:nvPr/>
        </p:nvSpPr>
        <p:spPr bwMode="auto">
          <a:xfrm>
            <a:off x="4347031" y="1537032"/>
            <a:ext cx="3171176" cy="383618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normAutofit/>
          </a:bodyPr>
          <a:lstStyle>
            <a:lvl1pPr marL="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2pPr>
            <a:lvl3pPr marL="9144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3pPr>
            <a:lvl4pPr marL="13716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4pPr>
            <a:lvl5pPr marL="18288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err="1" smtClean="0"/>
              <a:t>Freies</a:t>
            </a:r>
            <a:r>
              <a:rPr lang="en-US" b="1" dirty="0" smtClean="0"/>
              <a:t> ß-</a:t>
            </a:r>
            <a:r>
              <a:rPr lang="en-US" b="1" dirty="0" err="1" smtClean="0"/>
              <a:t>hCG</a:t>
            </a:r>
            <a:endParaRPr lang="en-US" b="1" dirty="0" smtClean="0"/>
          </a:p>
          <a:p>
            <a:endParaRPr lang="en-US" b="1" dirty="0" smtClean="0"/>
          </a:p>
          <a:p>
            <a:pPr marL="285750" indent="-285750">
              <a:buFont typeface="Wingdings" panose="05000000000000000000" pitchFamily="2" charset="2"/>
              <a:buChar char="§"/>
            </a:pPr>
            <a:r>
              <a:rPr lang="en-US" dirty="0" err="1"/>
              <a:t>Gestationsalter</a:t>
            </a:r>
            <a:endParaRPr lang="en-US" dirty="0"/>
          </a:p>
          <a:p>
            <a:pPr marL="285750" indent="-285750">
              <a:buFont typeface="Wingdings" panose="05000000000000000000" pitchFamily="2" charset="2"/>
              <a:buChar char="§"/>
            </a:pPr>
            <a:r>
              <a:rPr lang="en-US" dirty="0" err="1"/>
              <a:t>m</a:t>
            </a:r>
            <a:r>
              <a:rPr lang="en-US" dirty="0" err="1" smtClean="0"/>
              <a:t>ütterlichen</a:t>
            </a:r>
            <a:r>
              <a:rPr lang="en-US" dirty="0" smtClean="0"/>
              <a:t> Alter</a:t>
            </a:r>
          </a:p>
          <a:p>
            <a:pPr marL="285750" indent="-285750">
              <a:buFont typeface="Wingdings" panose="05000000000000000000" pitchFamily="2" charset="2"/>
              <a:buChar char="§"/>
            </a:pPr>
            <a:r>
              <a:rPr lang="en-US" dirty="0" err="1" smtClean="0"/>
              <a:t>mütterliches</a:t>
            </a:r>
            <a:r>
              <a:rPr lang="en-US" dirty="0" smtClean="0"/>
              <a:t> </a:t>
            </a:r>
            <a:r>
              <a:rPr lang="en-US" dirty="0" err="1" smtClean="0"/>
              <a:t>Gewicht</a:t>
            </a:r>
            <a:endParaRPr lang="en-US" dirty="0" smtClean="0"/>
          </a:p>
          <a:p>
            <a:pPr marL="285750" indent="-285750">
              <a:buFont typeface="Wingdings" panose="05000000000000000000" pitchFamily="2" charset="2"/>
              <a:buChar char="§"/>
            </a:pPr>
            <a:r>
              <a:rPr lang="en-US" dirty="0" err="1" smtClean="0"/>
              <a:t>Ethnie</a:t>
            </a:r>
            <a:r>
              <a:rPr lang="en-US" dirty="0" smtClean="0"/>
              <a:t> </a:t>
            </a:r>
          </a:p>
          <a:p>
            <a:pPr marL="285750" indent="-285750">
              <a:buFont typeface="Wingdings" panose="05000000000000000000" pitchFamily="2" charset="2"/>
              <a:buChar char="§"/>
            </a:pPr>
            <a:r>
              <a:rPr lang="en-US" dirty="0" err="1" smtClean="0"/>
              <a:t>Rauchen</a:t>
            </a:r>
            <a:endParaRPr lang="en-US" dirty="0" smtClean="0"/>
          </a:p>
          <a:p>
            <a:pPr marL="285750" indent="-285750">
              <a:buFont typeface="Wingdings" panose="05000000000000000000" pitchFamily="2" charset="2"/>
              <a:buChar char="§"/>
            </a:pPr>
            <a:r>
              <a:rPr lang="en-US" dirty="0" smtClean="0"/>
              <a:t>Diabetes mellitus</a:t>
            </a:r>
          </a:p>
          <a:p>
            <a:pPr marL="285750" indent="-285750">
              <a:buFont typeface="Wingdings" panose="05000000000000000000" pitchFamily="2" charset="2"/>
              <a:buChar char="§"/>
            </a:pPr>
            <a:r>
              <a:rPr lang="en-US" dirty="0" err="1" smtClean="0"/>
              <a:t>Konzeptionsart</a:t>
            </a:r>
            <a:endParaRPr lang="en-US" dirty="0" smtClean="0"/>
          </a:p>
          <a:p>
            <a:pPr marL="285750" indent="-285750">
              <a:buFont typeface="Wingdings" panose="05000000000000000000" pitchFamily="2" charset="2"/>
              <a:buChar char="§"/>
            </a:pPr>
            <a:r>
              <a:rPr lang="en-US" dirty="0" err="1" smtClean="0"/>
              <a:t>St.n</a:t>
            </a:r>
            <a:r>
              <a:rPr lang="en-US" dirty="0" smtClean="0"/>
              <a:t>. PE </a:t>
            </a:r>
            <a:r>
              <a:rPr lang="en-US" dirty="0" err="1" smtClean="0"/>
              <a:t>bei</a:t>
            </a:r>
            <a:r>
              <a:rPr lang="en-US" dirty="0" smtClean="0"/>
              <a:t> Mutter</a:t>
            </a:r>
          </a:p>
        </p:txBody>
      </p:sp>
    </p:spTree>
    <p:extLst>
      <p:ext uri="{BB962C8B-B14F-4D97-AF65-F5344CB8AC3E}">
        <p14:creationId xmlns:p14="http://schemas.microsoft.com/office/powerpoint/2010/main" val="1584009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51013" y="1584"/>
            <a:ext cx="5256212" cy="1123158"/>
          </a:xfrm>
        </p:spPr>
        <p:txBody>
          <a:bodyPr/>
          <a:lstStyle/>
          <a:p>
            <a:r>
              <a:rPr lang="de-CH" sz="3300" dirty="0" smtClean="0"/>
              <a:t> Serumbiochemie </a:t>
            </a:r>
            <a:r>
              <a:rPr lang="de-CH" sz="3000" dirty="0" smtClean="0">
                <a:solidFill>
                  <a:schemeClr val="bg2">
                    <a:lumMod val="25000"/>
                  </a:schemeClr>
                </a:solidFill>
                <a:effectLst>
                  <a:outerShdw blurRad="38100" dist="38100" dir="2700000" algn="tl">
                    <a:srgbClr val="000000">
                      <a:alpha val="43137"/>
                    </a:srgbClr>
                  </a:outerShdw>
                </a:effectLst>
              </a:rPr>
              <a:t>ART</a:t>
            </a:r>
            <a:r>
              <a:rPr lang="de-CH" sz="3000" dirty="0" smtClean="0">
                <a:solidFill>
                  <a:schemeClr val="bg2">
                    <a:lumMod val="25000"/>
                  </a:schemeClr>
                </a:solidFill>
              </a:rPr>
              <a:t> </a:t>
            </a:r>
            <a:endParaRPr lang="de-CH" sz="3000" dirty="0">
              <a:solidFill>
                <a:schemeClr val="bg2">
                  <a:lumMod val="25000"/>
                </a:schemeClr>
              </a:solidFill>
            </a:endParaRPr>
          </a:p>
        </p:txBody>
      </p:sp>
      <p:sp>
        <p:nvSpPr>
          <p:cNvPr id="3" name="Inhaltsplatzhalter 2"/>
          <p:cNvSpPr>
            <a:spLocks noGrp="1"/>
          </p:cNvSpPr>
          <p:nvPr>
            <p:ph idx="1"/>
          </p:nvPr>
        </p:nvSpPr>
        <p:spPr>
          <a:xfrm>
            <a:off x="457200" y="1556792"/>
            <a:ext cx="2674640" cy="4569371"/>
          </a:xfrm>
        </p:spPr>
        <p:txBody>
          <a:bodyPr/>
          <a:lstStyle/>
          <a:p>
            <a:r>
              <a:rPr lang="de-CH" sz="2000" dirty="0" smtClean="0"/>
              <a:t>Studie</a:t>
            </a:r>
          </a:p>
          <a:p>
            <a:r>
              <a:rPr lang="de-CH" sz="2000" dirty="0" err="1" smtClean="0"/>
              <a:t>Liaoi</a:t>
            </a:r>
            <a:r>
              <a:rPr lang="de-CH" sz="2000" dirty="0" smtClean="0"/>
              <a:t> et al 2001</a:t>
            </a:r>
          </a:p>
          <a:p>
            <a:r>
              <a:rPr lang="de-CH" sz="2000" dirty="0" err="1" smtClean="0"/>
              <a:t>Orlandi</a:t>
            </a:r>
            <a:r>
              <a:rPr lang="de-CH" sz="2000" dirty="0" smtClean="0"/>
              <a:t> et al 2002</a:t>
            </a:r>
          </a:p>
          <a:p>
            <a:r>
              <a:rPr lang="de-CH" sz="2000" dirty="0" err="1" smtClean="0"/>
              <a:t>Ghisoni</a:t>
            </a:r>
            <a:r>
              <a:rPr lang="de-CH" sz="2000" dirty="0" smtClean="0"/>
              <a:t> et al 2003</a:t>
            </a:r>
          </a:p>
          <a:p>
            <a:r>
              <a:rPr lang="de-CH" sz="2000" dirty="0" err="1" smtClean="0"/>
              <a:t>Bersinger</a:t>
            </a:r>
            <a:r>
              <a:rPr lang="de-CH" sz="2000" dirty="0" smtClean="0"/>
              <a:t> et al 2004</a:t>
            </a:r>
          </a:p>
          <a:p>
            <a:r>
              <a:rPr lang="de-CH" sz="2000" dirty="0" err="1" smtClean="0"/>
              <a:t>Bellver</a:t>
            </a:r>
            <a:r>
              <a:rPr lang="de-CH" sz="2000" dirty="0" smtClean="0"/>
              <a:t> et al 2005</a:t>
            </a:r>
          </a:p>
          <a:p>
            <a:r>
              <a:rPr lang="de-CH" sz="2000" dirty="0" err="1" smtClean="0"/>
              <a:t>Anckaert</a:t>
            </a:r>
            <a:r>
              <a:rPr lang="de-CH" sz="2000" dirty="0" smtClean="0"/>
              <a:t> et al 2008</a:t>
            </a:r>
          </a:p>
          <a:p>
            <a:r>
              <a:rPr lang="de-CH" sz="2000" dirty="0" smtClean="0"/>
              <a:t>Amor et al 2009</a:t>
            </a:r>
          </a:p>
          <a:p>
            <a:r>
              <a:rPr lang="de-CH" sz="2000" dirty="0" err="1" smtClean="0"/>
              <a:t>Gjerris</a:t>
            </a:r>
            <a:r>
              <a:rPr lang="de-CH" sz="2000" dirty="0" smtClean="0"/>
              <a:t> et al 2009</a:t>
            </a:r>
          </a:p>
          <a:p>
            <a:r>
              <a:rPr lang="de-CH" sz="2000" dirty="0" smtClean="0"/>
              <a:t>Bender et al 2010</a:t>
            </a:r>
          </a:p>
          <a:p>
            <a:r>
              <a:rPr lang="de-CH" sz="2000" dirty="0" smtClean="0"/>
              <a:t>Bonne et al 2016</a:t>
            </a:r>
          </a:p>
          <a:p>
            <a:endParaRPr lang="de-CH" dirty="0" smtClean="0"/>
          </a:p>
          <a:p>
            <a:endParaRPr lang="de-CH" dirty="0" smtClean="0"/>
          </a:p>
        </p:txBody>
      </p:sp>
      <p:sp>
        <p:nvSpPr>
          <p:cNvPr id="5" name="Inhaltsplatzhalter 2"/>
          <p:cNvSpPr txBox="1">
            <a:spLocks/>
          </p:cNvSpPr>
          <p:nvPr/>
        </p:nvSpPr>
        <p:spPr bwMode="auto">
          <a:xfrm>
            <a:off x="2843808" y="1556792"/>
            <a:ext cx="1224136" cy="456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2pPr>
            <a:lvl3pPr marL="9144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3pPr>
            <a:lvl4pPr marL="13716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4pPr>
            <a:lvl5pPr marL="18288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2000" dirty="0" smtClean="0"/>
              <a:t>ART (n)</a:t>
            </a:r>
          </a:p>
          <a:p>
            <a:r>
              <a:rPr lang="de-CH" sz="2000" dirty="0"/>
              <a:t>n </a:t>
            </a:r>
            <a:r>
              <a:rPr lang="de-CH" sz="2000" dirty="0" smtClean="0"/>
              <a:t>= 250</a:t>
            </a:r>
          </a:p>
          <a:p>
            <a:r>
              <a:rPr lang="de-CH" sz="2000" dirty="0"/>
              <a:t>n </a:t>
            </a:r>
            <a:r>
              <a:rPr lang="de-CH" sz="2000" dirty="0" smtClean="0"/>
              <a:t>= 74</a:t>
            </a:r>
          </a:p>
          <a:p>
            <a:r>
              <a:rPr lang="de-CH" sz="2000" dirty="0"/>
              <a:t>n </a:t>
            </a:r>
            <a:r>
              <a:rPr lang="de-CH" sz="2000" dirty="0" smtClean="0"/>
              <a:t>= 145</a:t>
            </a:r>
          </a:p>
          <a:p>
            <a:r>
              <a:rPr lang="de-CH" sz="2000" dirty="0"/>
              <a:t>n </a:t>
            </a:r>
            <a:r>
              <a:rPr lang="de-CH" sz="2000" dirty="0" smtClean="0"/>
              <a:t>= 59</a:t>
            </a:r>
            <a:endParaRPr lang="de-CH" sz="2000" dirty="0"/>
          </a:p>
          <a:p>
            <a:r>
              <a:rPr lang="de-CH" sz="2000" dirty="0"/>
              <a:t>n</a:t>
            </a:r>
            <a:r>
              <a:rPr lang="de-CH" sz="2000" dirty="0" smtClean="0"/>
              <a:t> = 269</a:t>
            </a:r>
          </a:p>
          <a:p>
            <a:r>
              <a:rPr lang="de-CH" sz="2000" dirty="0"/>
              <a:t>n = </a:t>
            </a:r>
            <a:r>
              <a:rPr lang="de-CH" sz="2000" dirty="0" smtClean="0"/>
              <a:t>253</a:t>
            </a:r>
          </a:p>
          <a:p>
            <a:r>
              <a:rPr lang="de-CH" sz="2000" dirty="0"/>
              <a:t>n = </a:t>
            </a:r>
            <a:r>
              <a:rPr lang="de-CH" sz="2000" dirty="0" smtClean="0"/>
              <a:t>1919</a:t>
            </a:r>
            <a:endParaRPr lang="de-CH" sz="2000" dirty="0"/>
          </a:p>
          <a:p>
            <a:r>
              <a:rPr lang="de-CH" sz="2000" dirty="0"/>
              <a:t>n </a:t>
            </a:r>
            <a:r>
              <a:rPr lang="de-CH" sz="2000" dirty="0" smtClean="0"/>
              <a:t>= 992</a:t>
            </a:r>
          </a:p>
          <a:p>
            <a:r>
              <a:rPr lang="de-CH" sz="2000" dirty="0"/>
              <a:t>n </a:t>
            </a:r>
            <a:r>
              <a:rPr lang="de-CH" sz="2000" dirty="0" smtClean="0"/>
              <a:t>= 441</a:t>
            </a:r>
          </a:p>
          <a:p>
            <a:r>
              <a:rPr lang="de-CH" sz="2000" dirty="0" smtClean="0"/>
              <a:t>n = 629</a:t>
            </a:r>
          </a:p>
        </p:txBody>
      </p:sp>
      <p:sp>
        <p:nvSpPr>
          <p:cNvPr id="6" name="Inhaltsplatzhalter 2"/>
          <p:cNvSpPr txBox="1">
            <a:spLocks/>
          </p:cNvSpPr>
          <p:nvPr/>
        </p:nvSpPr>
        <p:spPr bwMode="auto">
          <a:xfrm>
            <a:off x="4283968" y="1556789"/>
            <a:ext cx="1656184" cy="456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2pPr>
            <a:lvl3pPr marL="9144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3pPr>
            <a:lvl4pPr marL="13716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4pPr>
            <a:lvl5pPr marL="18288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2000" dirty="0" smtClean="0"/>
              <a:t>PAPP A ↓</a:t>
            </a:r>
          </a:p>
          <a:p>
            <a:r>
              <a:rPr lang="de-CH" sz="2000" dirty="0" err="1"/>
              <a:t>n.s</a:t>
            </a:r>
            <a:r>
              <a:rPr lang="de-CH" sz="2000" dirty="0"/>
              <a:t>.</a:t>
            </a:r>
          </a:p>
          <a:p>
            <a:r>
              <a:rPr lang="de-CH" sz="2000" dirty="0" err="1" smtClean="0"/>
              <a:t>n.s</a:t>
            </a:r>
            <a:r>
              <a:rPr lang="de-CH" sz="2000" dirty="0"/>
              <a:t>.</a:t>
            </a:r>
          </a:p>
          <a:p>
            <a:r>
              <a:rPr lang="de-CH" sz="2000" dirty="0" err="1" smtClean="0"/>
              <a:t>n.s</a:t>
            </a:r>
            <a:r>
              <a:rPr lang="de-CH" sz="2000" dirty="0"/>
              <a:t>.</a:t>
            </a:r>
          </a:p>
          <a:p>
            <a:r>
              <a:rPr lang="de-CH" sz="2000" dirty="0" err="1" smtClean="0"/>
              <a:t>n.s</a:t>
            </a:r>
            <a:r>
              <a:rPr lang="de-CH" sz="2000" dirty="0" smtClean="0"/>
              <a:t>.</a:t>
            </a:r>
            <a:endParaRPr lang="de-CH" sz="2000" dirty="0"/>
          </a:p>
          <a:p>
            <a:r>
              <a:rPr lang="de-CH" sz="2000" b="1" dirty="0" smtClean="0">
                <a:solidFill>
                  <a:srgbClr val="00B050"/>
                </a:solidFill>
              </a:rPr>
              <a:t>p = 0.05</a:t>
            </a:r>
          </a:p>
          <a:p>
            <a:r>
              <a:rPr lang="de-CH" sz="2000" b="1" dirty="0" smtClean="0">
                <a:solidFill>
                  <a:srgbClr val="00B050"/>
                </a:solidFill>
              </a:rPr>
              <a:t>p </a:t>
            </a:r>
            <a:r>
              <a:rPr lang="de-CH" sz="2000" b="1" dirty="0">
                <a:solidFill>
                  <a:srgbClr val="00B050"/>
                </a:solidFill>
              </a:rPr>
              <a:t>= </a:t>
            </a:r>
            <a:r>
              <a:rPr lang="de-CH" sz="2000" b="1" dirty="0" smtClean="0">
                <a:solidFill>
                  <a:srgbClr val="00B050"/>
                </a:solidFill>
              </a:rPr>
              <a:t>0.002</a:t>
            </a:r>
          </a:p>
          <a:p>
            <a:r>
              <a:rPr lang="de-CH" sz="2000" b="1" dirty="0" smtClean="0">
                <a:solidFill>
                  <a:srgbClr val="00B050"/>
                </a:solidFill>
              </a:rPr>
              <a:t>p </a:t>
            </a:r>
            <a:r>
              <a:rPr lang="de-CH" sz="2000" b="1" dirty="0">
                <a:solidFill>
                  <a:srgbClr val="00B050"/>
                </a:solidFill>
              </a:rPr>
              <a:t>= </a:t>
            </a:r>
            <a:r>
              <a:rPr lang="de-CH" sz="2000" b="1" dirty="0" smtClean="0">
                <a:solidFill>
                  <a:srgbClr val="00B050"/>
                </a:solidFill>
              </a:rPr>
              <a:t>0.001</a:t>
            </a:r>
            <a:endParaRPr lang="de-CH" sz="2000" b="1" dirty="0">
              <a:solidFill>
                <a:srgbClr val="00B050"/>
              </a:solidFill>
            </a:endParaRPr>
          </a:p>
          <a:p>
            <a:r>
              <a:rPr lang="de-CH" sz="2000" b="1" dirty="0" smtClean="0">
                <a:solidFill>
                  <a:srgbClr val="00B050"/>
                </a:solidFill>
              </a:rPr>
              <a:t>p = 0.001</a:t>
            </a:r>
          </a:p>
          <a:p>
            <a:r>
              <a:rPr lang="de-CH" sz="2000" b="1" dirty="0" smtClean="0">
                <a:solidFill>
                  <a:srgbClr val="00B050"/>
                </a:solidFill>
              </a:rPr>
              <a:t>p = 0.001</a:t>
            </a:r>
          </a:p>
          <a:p>
            <a:r>
              <a:rPr lang="de-CH" sz="2000" b="1" dirty="0" smtClean="0">
                <a:solidFill>
                  <a:srgbClr val="00B050"/>
                </a:solidFill>
              </a:rPr>
              <a:t>P = 0.001</a:t>
            </a:r>
          </a:p>
        </p:txBody>
      </p:sp>
      <p:sp>
        <p:nvSpPr>
          <p:cNvPr id="7" name="Inhaltsplatzhalter 2"/>
          <p:cNvSpPr txBox="1">
            <a:spLocks/>
          </p:cNvSpPr>
          <p:nvPr/>
        </p:nvSpPr>
        <p:spPr bwMode="auto">
          <a:xfrm>
            <a:off x="5924128" y="1556788"/>
            <a:ext cx="1656184" cy="456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2pPr>
            <a:lvl3pPr marL="9144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3pPr>
            <a:lvl4pPr marL="13716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4pPr>
            <a:lvl5pPr marL="1828800" indent="0" algn="l" rtl="0" eaLnBrk="1" fontAlgn="base" hangingPunct="1">
              <a:spcBef>
                <a:spcPct val="20000"/>
              </a:spcBef>
              <a:spcAft>
                <a:spcPct val="0"/>
              </a:spcAft>
              <a:buFontTx/>
              <a:buNone/>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2000" dirty="0" err="1" smtClean="0"/>
              <a:t>hCG</a:t>
            </a:r>
            <a:r>
              <a:rPr lang="de-CH" sz="2000" dirty="0" smtClean="0"/>
              <a:t> ↑</a:t>
            </a:r>
          </a:p>
          <a:p>
            <a:r>
              <a:rPr lang="de-CH" sz="2000" dirty="0" err="1"/>
              <a:t>n.s</a:t>
            </a:r>
            <a:r>
              <a:rPr lang="de-CH" sz="2000" dirty="0"/>
              <a:t>.</a:t>
            </a:r>
          </a:p>
          <a:p>
            <a:r>
              <a:rPr lang="de-CH" sz="2000" dirty="0" err="1" smtClean="0"/>
              <a:t>n.s</a:t>
            </a:r>
            <a:r>
              <a:rPr lang="de-CH" sz="2000" dirty="0"/>
              <a:t>.</a:t>
            </a:r>
          </a:p>
          <a:p>
            <a:r>
              <a:rPr lang="de-CH" sz="2000" b="1" dirty="0">
                <a:solidFill>
                  <a:srgbClr val="00B050"/>
                </a:solidFill>
              </a:rPr>
              <a:t>p = 0.002</a:t>
            </a:r>
          </a:p>
          <a:p>
            <a:r>
              <a:rPr lang="de-CH" sz="2000" dirty="0" err="1" smtClean="0"/>
              <a:t>n.s</a:t>
            </a:r>
            <a:r>
              <a:rPr lang="de-CH" sz="2000" dirty="0" smtClean="0"/>
              <a:t>.</a:t>
            </a:r>
            <a:endParaRPr lang="de-CH" sz="2000" dirty="0"/>
          </a:p>
          <a:p>
            <a:r>
              <a:rPr lang="de-CH" sz="2000" b="1" dirty="0" smtClean="0">
                <a:solidFill>
                  <a:srgbClr val="00B050"/>
                </a:solidFill>
              </a:rPr>
              <a:t>p = 0.002</a:t>
            </a:r>
          </a:p>
          <a:p>
            <a:r>
              <a:rPr lang="de-CH" sz="2000" b="1" dirty="0" smtClean="0">
                <a:solidFill>
                  <a:srgbClr val="00B050"/>
                </a:solidFill>
              </a:rPr>
              <a:t>p = 0.002</a:t>
            </a:r>
          </a:p>
          <a:p>
            <a:r>
              <a:rPr lang="de-CH" sz="2000" dirty="0" err="1" smtClean="0"/>
              <a:t>n.s</a:t>
            </a:r>
            <a:r>
              <a:rPr lang="de-CH" sz="2000" dirty="0" smtClean="0"/>
              <a:t>.</a:t>
            </a:r>
            <a:endParaRPr lang="de-CH" sz="2000" dirty="0"/>
          </a:p>
          <a:p>
            <a:r>
              <a:rPr lang="de-CH" sz="2000" dirty="0" err="1" smtClean="0"/>
              <a:t>n.s</a:t>
            </a:r>
            <a:r>
              <a:rPr lang="de-CH" sz="2000" dirty="0" smtClean="0"/>
              <a:t>.</a:t>
            </a:r>
          </a:p>
          <a:p>
            <a:r>
              <a:rPr lang="de-CH" sz="2000" b="1" dirty="0">
                <a:solidFill>
                  <a:srgbClr val="00B050"/>
                </a:solidFill>
              </a:rPr>
              <a:t>p = 0.002</a:t>
            </a:r>
          </a:p>
          <a:p>
            <a:r>
              <a:rPr lang="de-CH" sz="2000" dirty="0" err="1" smtClean="0"/>
              <a:t>n.s</a:t>
            </a:r>
            <a:r>
              <a:rPr lang="de-CH" sz="2000" dirty="0" smtClean="0"/>
              <a:t>. </a:t>
            </a:r>
          </a:p>
        </p:txBody>
      </p:sp>
      <p:sp>
        <p:nvSpPr>
          <p:cNvPr id="8" name="Textfeld 7"/>
          <p:cNvSpPr txBox="1"/>
          <p:nvPr/>
        </p:nvSpPr>
        <p:spPr>
          <a:xfrm>
            <a:off x="1979712" y="2852936"/>
            <a:ext cx="5979132" cy="1815882"/>
          </a:xfrm>
          <a:prstGeom prst="rect">
            <a:avLst/>
          </a:prstGeom>
          <a:solidFill>
            <a:schemeClr val="tx2">
              <a:lumMod val="20000"/>
              <a:lumOff val="80000"/>
              <a:alpha val="59000"/>
            </a:schemeClr>
          </a:solidFill>
          <a:ln>
            <a:noFill/>
          </a:ln>
          <a:effectLst>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endParaRPr lang="de-CH" sz="2800" dirty="0" smtClean="0"/>
          </a:p>
          <a:p>
            <a:pPr algn="ctr"/>
            <a:r>
              <a:rPr lang="de-CH" sz="2800" dirty="0" smtClean="0"/>
              <a:t>Auswirkung von ART auf ETT-Kalkulation ist unklar</a:t>
            </a:r>
          </a:p>
          <a:p>
            <a:pPr algn="ctr"/>
            <a:endParaRPr lang="de-CH" sz="2800" dirty="0" smtClean="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30" r="14579"/>
          <a:stretch/>
        </p:blipFill>
        <p:spPr bwMode="auto">
          <a:xfrm>
            <a:off x="-468560" y="-30635"/>
            <a:ext cx="2233757" cy="112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826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102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6666" y="1412776"/>
            <a:ext cx="12333083" cy="4954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756" y="0"/>
            <a:ext cx="5722763" cy="1215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39552" y="2069964"/>
            <a:ext cx="6147813" cy="1902059"/>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eaLnBrk="0" hangingPunct="0">
              <a:spcBef>
                <a:spcPct val="30000"/>
              </a:spcBef>
              <a:defRPr/>
            </a:pPr>
            <a:r>
              <a:rPr lang="de-CH" sz="2400" dirty="0"/>
              <a:t>Kostenlose </a:t>
            </a:r>
            <a:r>
              <a:rPr lang="de-CH" sz="2400" dirty="0" smtClean="0"/>
              <a:t>ETT-Risikoberechnung</a:t>
            </a:r>
          </a:p>
          <a:p>
            <a:pPr algn="ctr" eaLnBrk="0" hangingPunct="0">
              <a:spcBef>
                <a:spcPct val="30000"/>
              </a:spcBef>
              <a:defRPr/>
            </a:pPr>
            <a:r>
              <a:rPr lang="de-CH" sz="2400" dirty="0" smtClean="0"/>
              <a:t>zertifizierter Ärzte durch </a:t>
            </a:r>
            <a:r>
              <a:rPr lang="de-CH" sz="2400" dirty="0"/>
              <a:t>zertifizierte </a:t>
            </a:r>
            <a:r>
              <a:rPr lang="de-CH" sz="2400" dirty="0" smtClean="0"/>
              <a:t>Labore</a:t>
            </a:r>
          </a:p>
          <a:p>
            <a:pPr algn="ctr" eaLnBrk="0" hangingPunct="0">
              <a:spcBef>
                <a:spcPct val="30000"/>
              </a:spcBef>
              <a:defRPr/>
            </a:pPr>
            <a:r>
              <a:rPr lang="de-CH" sz="2400" dirty="0"/>
              <a:t>o</a:t>
            </a:r>
            <a:r>
              <a:rPr lang="de-CH" sz="2400" dirty="0" smtClean="0"/>
              <a:t>hne Serumbiochemie</a:t>
            </a:r>
          </a:p>
          <a:p>
            <a:pPr algn="ctr" eaLnBrk="0" hangingPunct="0">
              <a:spcBef>
                <a:spcPct val="30000"/>
              </a:spcBef>
              <a:defRPr/>
            </a:pPr>
            <a:r>
              <a:rPr lang="de-CH" sz="2400" dirty="0" smtClean="0"/>
              <a:t>nach ART / </a:t>
            </a:r>
            <a:r>
              <a:rPr lang="de-CH" sz="2400" dirty="0"/>
              <a:t>bei Zwillingen </a:t>
            </a:r>
            <a:r>
              <a:rPr lang="de-CH" sz="2400" dirty="0" smtClean="0"/>
              <a:t> </a:t>
            </a:r>
            <a:endParaRPr lang="de-CH" sz="2400" dirty="0"/>
          </a:p>
        </p:txBody>
      </p:sp>
    </p:spTree>
    <p:extLst>
      <p:ext uri="{BB962C8B-B14F-4D97-AF65-F5344CB8AC3E}">
        <p14:creationId xmlns:p14="http://schemas.microsoft.com/office/powerpoint/2010/main" val="2705960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3000" dirty="0" err="1">
                <a:solidFill>
                  <a:schemeClr val="bg2">
                    <a:lumMod val="25000"/>
                  </a:schemeClr>
                </a:solidFill>
                <a:effectLst>
                  <a:outerShdw blurRad="38100" dist="38100" dir="2700000" algn="tl">
                    <a:srgbClr val="000000">
                      <a:alpha val="43137"/>
                    </a:srgbClr>
                  </a:outerShdw>
                </a:effectLst>
              </a:rPr>
              <a:t>Maternale</a:t>
            </a:r>
            <a:r>
              <a:rPr lang="de-CH" sz="3000" dirty="0">
                <a:solidFill>
                  <a:schemeClr val="bg2">
                    <a:lumMod val="25000"/>
                  </a:schemeClr>
                </a:solidFill>
                <a:effectLst>
                  <a:outerShdw blurRad="38100" dist="38100" dir="2700000" algn="tl">
                    <a:srgbClr val="000000">
                      <a:alpha val="43137"/>
                    </a:srgbClr>
                  </a:outerShdw>
                </a:effectLst>
              </a:rPr>
              <a:t> Niereninsuffizienz</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348" y="2440655"/>
            <a:ext cx="4321460"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06612" y="1533901"/>
            <a:ext cx="8293084" cy="400110"/>
          </a:xfrm>
          <a:prstGeom prst="rect">
            <a:avLst/>
          </a:prstGeom>
          <a:solidFill>
            <a:schemeClr val="accent3">
              <a:lumMod val="20000"/>
              <a:lumOff val="80000"/>
              <a:alpha val="59000"/>
            </a:schemeClr>
          </a:solidFill>
          <a:ln>
            <a:noFill/>
          </a:ln>
          <a:effectLst>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defPPr>
              <a:defRPr lang="de-DE"/>
            </a:defPPr>
            <a:lvl1pPr algn="ctr">
              <a:defRPr sz="2800"/>
            </a:lvl1pPr>
          </a:lstStyle>
          <a:p>
            <a:pPr algn="l"/>
            <a:r>
              <a:rPr lang="de-CH" sz="2000" dirty="0" smtClean="0"/>
              <a:t>Freies ß-HCG</a:t>
            </a:r>
            <a:r>
              <a:rPr lang="de-CH" sz="2000" dirty="0"/>
              <a:t> </a:t>
            </a:r>
            <a:r>
              <a:rPr lang="de-CH" sz="2000" dirty="0" smtClean="0"/>
              <a:t>nicht verwertbar bei mütterlicher </a:t>
            </a:r>
            <a:r>
              <a:rPr lang="de-CH" sz="2000" dirty="0" err="1" smtClean="0"/>
              <a:t>Nierenerkankung</a:t>
            </a:r>
            <a:r>
              <a:rPr lang="de-CH" sz="2000" dirty="0"/>
              <a:t> </a:t>
            </a:r>
            <a:endParaRPr lang="de-CH" sz="2000" dirty="0" smtClean="0"/>
          </a:p>
        </p:txBody>
      </p:sp>
      <p:sp>
        <p:nvSpPr>
          <p:cNvPr id="6" name="Textfeld 5"/>
          <p:cNvSpPr txBox="1"/>
          <p:nvPr/>
        </p:nvSpPr>
        <p:spPr>
          <a:xfrm>
            <a:off x="4644008" y="2204864"/>
            <a:ext cx="4432009" cy="3183179"/>
          </a:xfrm>
          <a:prstGeom prst="rect">
            <a:avLst/>
          </a:prstGeom>
          <a:solidFill>
            <a:schemeClr val="accent3">
              <a:lumMod val="20000"/>
              <a:lumOff val="80000"/>
              <a:alpha val="59000"/>
            </a:schemeClr>
          </a:solidFill>
          <a:ln>
            <a:noFill/>
          </a:ln>
          <a:effectLst>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defPPr>
              <a:defRPr lang="de-DE"/>
            </a:defPPr>
            <a:lvl1pPr algn="ctr">
              <a:defRPr sz="2800"/>
            </a:lvl1pPr>
          </a:lstStyle>
          <a:p>
            <a:pPr marL="342900" indent="-342900" algn="l">
              <a:lnSpc>
                <a:spcPct val="150000"/>
              </a:lnSpc>
              <a:buFont typeface="Arial" panose="020B0604020202020204" pitchFamily="34" charset="0"/>
              <a:buChar char="•"/>
            </a:pPr>
            <a:r>
              <a:rPr lang="de-CH" sz="1700" dirty="0" smtClean="0"/>
              <a:t>Primär </a:t>
            </a:r>
            <a:r>
              <a:rPr lang="de-CH" sz="1700" dirty="0" err="1" smtClean="0"/>
              <a:t>glomeruläre</a:t>
            </a:r>
            <a:r>
              <a:rPr lang="de-CH" sz="1700" dirty="0" smtClean="0"/>
              <a:t> Nephropathie</a:t>
            </a:r>
          </a:p>
          <a:p>
            <a:pPr marL="342900" indent="-342900" algn="l">
              <a:lnSpc>
                <a:spcPct val="150000"/>
              </a:lnSpc>
              <a:buFont typeface="Arial" panose="020B0604020202020204" pitchFamily="34" charset="0"/>
              <a:buChar char="•"/>
            </a:pPr>
            <a:r>
              <a:rPr lang="de-CH" sz="1700" dirty="0" smtClean="0"/>
              <a:t>Lupus Nephritis</a:t>
            </a:r>
          </a:p>
          <a:p>
            <a:pPr marL="342900" indent="-342900" algn="l">
              <a:lnSpc>
                <a:spcPct val="150000"/>
              </a:lnSpc>
              <a:buFont typeface="Arial" panose="020B0604020202020204" pitchFamily="34" charset="0"/>
              <a:buChar char="•"/>
            </a:pPr>
            <a:r>
              <a:rPr lang="de-CH" sz="1700" dirty="0" smtClean="0"/>
              <a:t>Diabetische Nephropathie</a:t>
            </a:r>
          </a:p>
          <a:p>
            <a:pPr marL="342900" indent="-342900" algn="l">
              <a:lnSpc>
                <a:spcPct val="150000"/>
              </a:lnSpc>
              <a:buFont typeface="Arial" panose="020B0604020202020204" pitchFamily="34" charset="0"/>
              <a:buChar char="•"/>
            </a:pPr>
            <a:r>
              <a:rPr lang="de-CH" sz="1700" dirty="0" smtClean="0"/>
              <a:t>Post-</a:t>
            </a:r>
            <a:r>
              <a:rPr lang="de-CH" sz="1700" dirty="0" err="1" smtClean="0"/>
              <a:t>Streptokokkoen</a:t>
            </a:r>
            <a:r>
              <a:rPr lang="de-CH" sz="1700" dirty="0" smtClean="0"/>
              <a:t> GN</a:t>
            </a:r>
          </a:p>
          <a:p>
            <a:pPr marL="342900" indent="-342900" algn="l">
              <a:lnSpc>
                <a:spcPct val="150000"/>
              </a:lnSpc>
              <a:buFont typeface="Arial" panose="020B0604020202020204" pitchFamily="34" charset="0"/>
              <a:buChar char="•"/>
            </a:pPr>
            <a:r>
              <a:rPr lang="de-CH" sz="1700" dirty="0" smtClean="0"/>
              <a:t>Kongenitale Nierenfehlbildung</a:t>
            </a:r>
          </a:p>
          <a:p>
            <a:pPr marL="342900" indent="-342900" algn="l">
              <a:lnSpc>
                <a:spcPct val="150000"/>
              </a:lnSpc>
              <a:buFont typeface="Arial" panose="020B0604020202020204" pitchFamily="34" charset="0"/>
              <a:buChar char="•"/>
            </a:pPr>
            <a:r>
              <a:rPr lang="de-CH" sz="1700" dirty="0" smtClean="0"/>
              <a:t>Autosomal dominante Nierenerkrankung</a:t>
            </a:r>
          </a:p>
          <a:p>
            <a:pPr marL="342900" indent="-342900" algn="l">
              <a:lnSpc>
                <a:spcPct val="150000"/>
              </a:lnSpc>
              <a:buFont typeface="Arial" panose="020B0604020202020204" pitchFamily="34" charset="0"/>
              <a:buChar char="•"/>
            </a:pPr>
            <a:r>
              <a:rPr lang="de-CH" sz="1700" dirty="0" smtClean="0"/>
              <a:t>Nierenschaden nach Präeklampsie</a:t>
            </a:r>
          </a:p>
          <a:p>
            <a:pPr marL="342900" indent="-342900" algn="l">
              <a:lnSpc>
                <a:spcPct val="150000"/>
              </a:lnSpc>
              <a:buFont typeface="Arial" panose="020B0604020202020204" pitchFamily="34" charset="0"/>
              <a:buChar char="•"/>
            </a:pPr>
            <a:r>
              <a:rPr lang="de-CH" sz="1700" dirty="0" smtClean="0"/>
              <a:t>u.a.</a:t>
            </a:r>
          </a:p>
        </p:txBody>
      </p:sp>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3" b="1201"/>
          <a:stretch/>
        </p:blipFill>
        <p:spPr bwMode="auto">
          <a:xfrm>
            <a:off x="-23192" y="0"/>
            <a:ext cx="1825824" cy="122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4535344" y="6093296"/>
            <a:ext cx="4041363" cy="584775"/>
          </a:xfrm>
          <a:prstGeom prst="rect">
            <a:avLst/>
          </a:prstGeom>
          <a:noFill/>
        </p:spPr>
        <p:txBody>
          <a:bodyPr wrap="none" rtlCol="0">
            <a:spAutoFit/>
          </a:bodyPr>
          <a:lstStyle/>
          <a:p>
            <a:pPr algn="r"/>
            <a:r>
              <a:rPr lang="de-CH" sz="1600" dirty="0"/>
              <a:t>Valentin M et al. </a:t>
            </a:r>
            <a:r>
              <a:rPr lang="de-CH" sz="1600" dirty="0" err="1"/>
              <a:t>Prenatal</a:t>
            </a:r>
            <a:r>
              <a:rPr lang="de-CH" sz="1600" dirty="0"/>
              <a:t> Diagnosis </a:t>
            </a:r>
            <a:r>
              <a:rPr lang="de-CH" sz="1600" dirty="0" smtClean="0"/>
              <a:t>2016</a:t>
            </a:r>
          </a:p>
          <a:p>
            <a:pPr algn="r"/>
            <a:r>
              <a:rPr lang="de-CH" sz="1600" dirty="0" err="1"/>
              <a:t>Benachi</a:t>
            </a:r>
            <a:r>
              <a:rPr lang="de-CH" sz="1600" dirty="0"/>
              <a:t> et al. Am J </a:t>
            </a:r>
            <a:r>
              <a:rPr lang="de-CH" sz="1600" dirty="0" err="1"/>
              <a:t>Obstet</a:t>
            </a:r>
            <a:r>
              <a:rPr lang="de-CH" sz="1600" dirty="0"/>
              <a:t> </a:t>
            </a:r>
            <a:r>
              <a:rPr lang="de-CH" sz="1600" dirty="0" err="1"/>
              <a:t>Gynaecol</a:t>
            </a:r>
            <a:r>
              <a:rPr lang="de-CH" sz="1600" dirty="0"/>
              <a:t> </a:t>
            </a:r>
            <a:r>
              <a:rPr lang="de-CH" sz="1600" dirty="0" smtClean="0"/>
              <a:t>2010</a:t>
            </a:r>
            <a:endParaRPr lang="de-CH" sz="1600" dirty="0"/>
          </a:p>
        </p:txBody>
      </p:sp>
    </p:spTree>
    <p:extLst>
      <p:ext uri="{BB962C8B-B14F-4D97-AF65-F5344CB8AC3E}">
        <p14:creationId xmlns:p14="http://schemas.microsoft.com/office/powerpoint/2010/main" val="305427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47" y="1124744"/>
            <a:ext cx="1904800" cy="860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4445228" y="1953758"/>
            <a:ext cx="3511997" cy="707886"/>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de-DE"/>
            </a:defPPr>
            <a:lvl1pPr algn="ctr"/>
          </a:lstStyle>
          <a:p>
            <a:r>
              <a:rPr lang="de-CH" sz="2000" dirty="0"/>
              <a:t>Analysegerät zertifiziert </a:t>
            </a:r>
          </a:p>
          <a:p>
            <a:r>
              <a:rPr lang="de-CH" sz="2000" dirty="0"/>
              <a:t>durch FMF London </a:t>
            </a:r>
          </a:p>
        </p:txBody>
      </p:sp>
      <p:sp>
        <p:nvSpPr>
          <p:cNvPr id="8" name="Textfeld 7"/>
          <p:cNvSpPr txBox="1"/>
          <p:nvPr/>
        </p:nvSpPr>
        <p:spPr>
          <a:xfrm>
            <a:off x="4437397" y="2924944"/>
            <a:ext cx="3527658" cy="707886"/>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de-DE"/>
            </a:defPPr>
            <a:lvl1pPr algn="ctr">
              <a:defRPr>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de-CH" sz="2000" dirty="0"/>
              <a:t>Externe Qualitätskontrolle nach internationalen Laborstandards</a:t>
            </a:r>
          </a:p>
        </p:txBody>
      </p:sp>
      <p:sp>
        <p:nvSpPr>
          <p:cNvPr id="5" name="Textfeld 4"/>
          <p:cNvSpPr txBox="1"/>
          <p:nvPr/>
        </p:nvSpPr>
        <p:spPr>
          <a:xfrm>
            <a:off x="769150" y="4141643"/>
            <a:ext cx="3287095" cy="1231106"/>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de-DE"/>
            </a:defPPr>
            <a:lvl1pPr algn="ctr">
              <a:defRPr>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de-CH" sz="2000" dirty="0"/>
              <a:t>Laborleitung FAMH </a:t>
            </a:r>
          </a:p>
          <a:p>
            <a:r>
              <a:rPr lang="de-CH" dirty="0"/>
              <a:t>Klinische </a:t>
            </a:r>
            <a:r>
              <a:rPr lang="de-CH" dirty="0" smtClean="0"/>
              <a:t>Chemie </a:t>
            </a:r>
            <a:endParaRPr lang="de-CH" dirty="0"/>
          </a:p>
          <a:p>
            <a:r>
              <a:rPr lang="de-CH" dirty="0"/>
              <a:t>Klinische Immunologie </a:t>
            </a:r>
            <a:endParaRPr lang="de-CH" dirty="0" smtClean="0"/>
          </a:p>
          <a:p>
            <a:r>
              <a:rPr lang="de-CH" dirty="0" smtClean="0"/>
              <a:t>oder Medizinische </a:t>
            </a:r>
            <a:r>
              <a:rPr lang="de-CH" dirty="0"/>
              <a:t>Genetik</a:t>
            </a:r>
          </a:p>
        </p:txBody>
      </p:sp>
      <p:sp>
        <p:nvSpPr>
          <p:cNvPr id="7" name="Textfeld 6"/>
          <p:cNvSpPr txBox="1"/>
          <p:nvPr/>
        </p:nvSpPr>
        <p:spPr>
          <a:xfrm>
            <a:off x="1383814" y="2924944"/>
            <a:ext cx="2647666" cy="98488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de-DE"/>
            </a:defPPr>
            <a:lvl1pPr algn="ctr">
              <a:defRPr>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de-CH" sz="2000" dirty="0" smtClean="0"/>
              <a:t>Anerkannte </a:t>
            </a:r>
            <a:r>
              <a:rPr lang="de-CH" dirty="0" smtClean="0"/>
              <a:t>Software: </a:t>
            </a:r>
            <a:r>
              <a:rPr lang="de-CH" sz="2000" dirty="0" err="1" smtClean="0"/>
              <a:t>FastScreen</a:t>
            </a:r>
            <a:r>
              <a:rPr lang="de-CH" sz="2000" dirty="0" smtClean="0"/>
              <a:t> (FMF-D</a:t>
            </a:r>
            <a:r>
              <a:rPr lang="de-CH" dirty="0" smtClean="0"/>
              <a:t>) oder FMF-London)</a:t>
            </a:r>
            <a:endParaRPr lang="de-CH" dirty="0"/>
          </a:p>
        </p:txBody>
      </p:sp>
      <p:sp>
        <p:nvSpPr>
          <p:cNvPr id="11" name="Textfeld 10"/>
          <p:cNvSpPr txBox="1"/>
          <p:nvPr/>
        </p:nvSpPr>
        <p:spPr>
          <a:xfrm>
            <a:off x="4481462" y="3963651"/>
            <a:ext cx="3749744" cy="1015663"/>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de-DE"/>
            </a:defPPr>
            <a:lvl1pPr algn="ctr">
              <a:defRPr>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de-CH" sz="2000" dirty="0"/>
              <a:t>Anforderungsschein standardisiert</a:t>
            </a:r>
          </a:p>
          <a:p>
            <a:r>
              <a:rPr lang="de-CH" sz="2000" dirty="0"/>
              <a:t>Befundmitteilung standardisiert und innert 2 Tagen</a:t>
            </a:r>
          </a:p>
        </p:txBody>
      </p:sp>
      <p:sp>
        <p:nvSpPr>
          <p:cNvPr id="9" name="Textfeld 8"/>
          <p:cNvSpPr txBox="1"/>
          <p:nvPr/>
        </p:nvSpPr>
        <p:spPr>
          <a:xfrm>
            <a:off x="395537" y="2182518"/>
            <a:ext cx="3635944" cy="40011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de-DE"/>
            </a:defPPr>
            <a:lvl1pPr algn="ctr">
              <a:defRPr>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de-CH" sz="2000" dirty="0"/>
              <a:t>Mindestens </a:t>
            </a:r>
            <a:r>
              <a:rPr lang="de-CH" sz="2000" dirty="0" smtClean="0"/>
              <a:t>300 </a:t>
            </a:r>
            <a:r>
              <a:rPr lang="de-CH" sz="2000" dirty="0"/>
              <a:t>Analysen / Jahr</a:t>
            </a:r>
          </a:p>
        </p:txBody>
      </p:sp>
      <p:sp>
        <p:nvSpPr>
          <p:cNvPr id="12" name="Textfeld 11"/>
          <p:cNvSpPr txBox="1"/>
          <p:nvPr/>
        </p:nvSpPr>
        <p:spPr>
          <a:xfrm>
            <a:off x="4479647" y="5270703"/>
            <a:ext cx="3683445" cy="40011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de-DE"/>
            </a:defPPr>
            <a:lvl1pPr algn="ctr">
              <a:defRPr>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de-CH" sz="2000" dirty="0"/>
              <a:t>Zertifizierung gilt für 2 Jahre</a:t>
            </a:r>
          </a:p>
        </p:txBody>
      </p:sp>
      <p:sp>
        <p:nvSpPr>
          <p:cNvPr id="13" name="Titel 12"/>
          <p:cNvSpPr>
            <a:spLocks noGrp="1"/>
          </p:cNvSpPr>
          <p:nvPr>
            <p:ph type="title"/>
          </p:nvPr>
        </p:nvSpPr>
        <p:spPr>
          <a:xfrm>
            <a:off x="-1777502" y="-2467694"/>
            <a:ext cx="4150216" cy="598451"/>
          </a:xfrm>
        </p:spPr>
        <p:txBody>
          <a:bodyPr/>
          <a:lstStyle/>
          <a:p>
            <a:r>
              <a:rPr lang="de-CH" sz="3000" dirty="0" smtClean="0">
                <a:solidFill>
                  <a:schemeClr val="bg2">
                    <a:lumMod val="25000"/>
                  </a:schemeClr>
                </a:solidFill>
                <a:effectLst>
                  <a:outerShdw blurRad="38100" dist="38100" dir="2700000" algn="tl">
                    <a:srgbClr val="000000">
                      <a:alpha val="43137"/>
                    </a:srgbClr>
                  </a:outerShdw>
                </a:effectLst>
              </a:rPr>
              <a:t>Laborzertifizierung</a:t>
            </a:r>
            <a:endParaRPr lang="de-CH" sz="3000" dirty="0">
              <a:solidFill>
                <a:schemeClr val="bg2">
                  <a:lumMod val="25000"/>
                </a:schemeClr>
              </a:solidFill>
              <a:effectLst>
                <a:outerShdw blurRad="38100" dist="38100" dir="2700000" algn="tl">
                  <a:srgbClr val="000000">
                    <a:alpha val="43137"/>
                  </a:srgbClr>
                </a:outerShdw>
              </a:effectLst>
            </a:endParaRPr>
          </a:p>
        </p:txBody>
      </p:sp>
      <p:sp>
        <p:nvSpPr>
          <p:cNvPr id="14" name="Titel 1"/>
          <p:cNvSpPr txBox="1">
            <a:spLocks/>
          </p:cNvSpPr>
          <p:nvPr/>
        </p:nvSpPr>
        <p:spPr bwMode="auto">
          <a:xfrm>
            <a:off x="1979712" y="-34022"/>
            <a:ext cx="52562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36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de-CH" dirty="0" smtClean="0"/>
              <a:t>Qualitätssicherung</a:t>
            </a:r>
          </a:p>
          <a:p>
            <a:r>
              <a:rPr lang="de-CH" dirty="0" smtClean="0"/>
              <a:t>Labore</a:t>
            </a:r>
            <a:endParaRPr lang="de-CH" dirty="0"/>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28" t="8119" r="2408"/>
          <a:stretch/>
        </p:blipFill>
        <p:spPr bwMode="auto">
          <a:xfrm>
            <a:off x="787" y="0"/>
            <a:ext cx="2482981" cy="11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9947" y="843756"/>
            <a:ext cx="12954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516216" y="6237312"/>
            <a:ext cx="1864678" cy="369332"/>
          </a:xfrm>
          <a:prstGeom prst="rect">
            <a:avLst/>
          </a:prstGeom>
          <a:noFill/>
        </p:spPr>
        <p:txBody>
          <a:bodyPr wrap="none" rtlCol="0">
            <a:spAutoFit/>
          </a:bodyPr>
          <a:lstStyle/>
          <a:p>
            <a:r>
              <a:rPr lang="de-CH" dirty="0"/>
              <a:t>www.sgumgg.ch</a:t>
            </a:r>
          </a:p>
        </p:txBody>
      </p:sp>
    </p:spTree>
    <p:extLst>
      <p:ext uri="{BB962C8B-B14F-4D97-AF65-F5344CB8AC3E}">
        <p14:creationId xmlns:p14="http://schemas.microsoft.com/office/powerpoint/2010/main" val="167551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5" grpId="0" animBg="1"/>
      <p:bldP spid="7" grpId="0" animBg="1"/>
      <p:bldP spid="11" grpId="0" animBg="1"/>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800" dirty="0" smtClean="0"/>
              <a:t>Erst(er)</a:t>
            </a:r>
            <a:r>
              <a:rPr lang="de-CH" sz="2800" strike="sngStrike" dirty="0" err="1" smtClean="0"/>
              <a:t>trimester</a:t>
            </a:r>
            <a:r>
              <a:rPr lang="de-CH" sz="2800" strike="sngStrike" dirty="0" smtClean="0"/>
              <a:t> </a:t>
            </a:r>
            <a:r>
              <a:rPr lang="de-CH" sz="2800" dirty="0" smtClean="0"/>
              <a:t>Fehlbildungsultraschall</a:t>
            </a:r>
            <a:endParaRPr lang="de-CH" sz="2800" dirty="0"/>
          </a:p>
        </p:txBody>
      </p:sp>
      <p:graphicFrame>
        <p:nvGraphicFramePr>
          <p:cNvPr id="5" name="Tabelle 4"/>
          <p:cNvGraphicFramePr>
            <a:graphicFrameLocks noGrp="1"/>
          </p:cNvGraphicFramePr>
          <p:nvPr>
            <p:extLst>
              <p:ext uri="{D42A27DB-BD31-4B8C-83A1-F6EECF244321}">
                <p14:modId xmlns:p14="http://schemas.microsoft.com/office/powerpoint/2010/main" val="2896785584"/>
              </p:ext>
            </p:extLst>
          </p:nvPr>
        </p:nvGraphicFramePr>
        <p:xfrm>
          <a:off x="347952" y="1484784"/>
          <a:ext cx="8424936" cy="458997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79912"/>
                <a:gridCol w="2980343"/>
                <a:gridCol w="3664681"/>
              </a:tblGrid>
              <a:tr h="415331">
                <a:tc>
                  <a:txBody>
                    <a:bodyPr/>
                    <a:lstStyle/>
                    <a:p>
                      <a:pPr algn="l"/>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solidFill>
                            <a:schemeClr val="bg2">
                              <a:lumMod val="25000"/>
                            </a:schemeClr>
                          </a:solidFill>
                          <a:effectLst>
                            <a:outerShdw blurRad="38100" dist="38100" dir="2700000" algn="tl">
                              <a:srgbClr val="000000">
                                <a:alpha val="43137"/>
                              </a:srgbClr>
                            </a:outerShdw>
                          </a:effectLst>
                        </a:rPr>
                        <a:t>Standard</a:t>
                      </a:r>
                      <a:endParaRPr lang="de-CH" sz="2200" dirty="0">
                        <a:solidFill>
                          <a:schemeClr val="bg2">
                            <a:lumMod val="25000"/>
                          </a:schemeClr>
                        </a:solidFill>
                        <a:effectLst>
                          <a:outerShdw blurRad="38100" dist="38100" dir="2700000" algn="tl">
                            <a:srgbClr val="000000">
                              <a:alpha val="43137"/>
                            </a:srgbClr>
                          </a:outerShdw>
                        </a:effectLst>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solidFill>
                            <a:schemeClr val="bg2">
                              <a:lumMod val="25000"/>
                            </a:schemeClr>
                          </a:solidFill>
                          <a:effectLst>
                            <a:outerShdw blurRad="38100" dist="38100" dir="2700000" algn="tl">
                              <a:srgbClr val="000000">
                                <a:alpha val="43137"/>
                              </a:srgbClr>
                            </a:outerShdw>
                          </a:effectLst>
                        </a:rPr>
                        <a:t>optional</a:t>
                      </a:r>
                      <a:endParaRPr lang="de-CH" sz="2200" dirty="0">
                        <a:solidFill>
                          <a:schemeClr val="bg2">
                            <a:lumMod val="25000"/>
                          </a:schemeClr>
                        </a:solidFill>
                        <a:effectLst>
                          <a:outerShdw blurRad="38100" dist="38100" dir="2700000" algn="tl">
                            <a:srgbClr val="000000">
                              <a:alpha val="43137"/>
                            </a:srgbClr>
                          </a:outerShdw>
                        </a:effectLst>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415331">
                <a:tc>
                  <a:txBody>
                    <a:bodyPr/>
                    <a:lstStyle/>
                    <a:p>
                      <a:pPr algn="l"/>
                      <a:r>
                        <a:rPr lang="de-CH" sz="2200" dirty="0" smtClean="0"/>
                        <a:t>Kopf</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Kalotte,</a:t>
                      </a:r>
                      <a:r>
                        <a:rPr lang="de-CH" sz="2200" baseline="0" dirty="0" smtClean="0"/>
                        <a:t> </a:t>
                      </a:r>
                      <a:r>
                        <a:rPr lang="de-CH" sz="2200" baseline="0" dirty="0" err="1" smtClean="0"/>
                        <a:t>Falx</a:t>
                      </a:r>
                      <a:r>
                        <a:rPr lang="de-CH" sz="2200" baseline="0" dirty="0" smtClean="0"/>
                        <a:t>, Plexus</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IT, Hirnstamm</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423613">
                <a:tc>
                  <a:txBody>
                    <a:bodyPr/>
                    <a:lstStyle/>
                    <a:p>
                      <a:pPr algn="l"/>
                      <a:r>
                        <a:rPr lang="de-CH" sz="2200" dirty="0" smtClean="0"/>
                        <a:t>Gesicht</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Profil</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2200" dirty="0" smtClean="0"/>
                        <a:t>Augen,</a:t>
                      </a:r>
                      <a:r>
                        <a:rPr lang="de-CH" sz="2200" baseline="0" dirty="0" smtClean="0"/>
                        <a:t> Nasenknochen, Lippen</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443096">
                <a:tc>
                  <a:txBody>
                    <a:bodyPr/>
                    <a:lstStyle/>
                    <a:p>
                      <a:pPr algn="l"/>
                      <a:r>
                        <a:rPr lang="de-CH" sz="2200" dirty="0" smtClean="0"/>
                        <a:t>Wirbelsäule</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Kontur longitudinal</a:t>
                      </a:r>
                      <a:r>
                        <a:rPr lang="de-CH" sz="2200" baseline="0" dirty="0" smtClean="0"/>
                        <a:t>, axial</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432048">
                <a:tc>
                  <a:txBody>
                    <a:bodyPr/>
                    <a:lstStyle/>
                    <a:p>
                      <a:pPr algn="l"/>
                      <a:r>
                        <a:rPr lang="de-CH" sz="2200" dirty="0" smtClean="0"/>
                        <a:t>Herz, Thorax</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err="1" smtClean="0"/>
                        <a:t>Levokardie</a:t>
                      </a:r>
                      <a:r>
                        <a:rPr lang="de-CH" sz="2200" dirty="0" smtClean="0"/>
                        <a:t>,</a:t>
                      </a:r>
                      <a:r>
                        <a:rPr lang="de-CH" sz="2200" baseline="0" dirty="0" smtClean="0"/>
                        <a:t> </a:t>
                      </a:r>
                      <a:r>
                        <a:rPr lang="de-CH" sz="2200" dirty="0" smtClean="0"/>
                        <a:t>4KB, Lunge</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Ausflusstrakte</a:t>
                      </a:r>
                      <a:r>
                        <a:rPr lang="de-CH" sz="2200" baseline="0" dirty="0" smtClean="0"/>
                        <a:t> (Farbe), 3GB</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478006">
                <a:tc>
                  <a:txBody>
                    <a:bodyPr/>
                    <a:lstStyle/>
                    <a:p>
                      <a:pPr algn="l"/>
                      <a:r>
                        <a:rPr lang="de-CH" sz="2200" dirty="0" smtClean="0"/>
                        <a:t>Abdomen</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Magen,</a:t>
                      </a:r>
                      <a:r>
                        <a:rPr lang="de-CH" sz="2200" baseline="0" dirty="0" smtClean="0"/>
                        <a:t> </a:t>
                      </a:r>
                      <a:r>
                        <a:rPr lang="de-CH" sz="2200" dirty="0" smtClean="0"/>
                        <a:t>Bauchwand</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Diaphragma,</a:t>
                      </a:r>
                      <a:r>
                        <a:rPr lang="de-CH" sz="2200" baseline="0" dirty="0" smtClean="0"/>
                        <a:t>  </a:t>
                      </a:r>
                      <a:r>
                        <a:rPr lang="de-CH" sz="2200" dirty="0" err="1" smtClean="0"/>
                        <a:t>Umbilicalarterien</a:t>
                      </a:r>
                      <a:endParaRPr lang="de-CH" sz="2200" dirty="0" smtClean="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674122">
                <a:tc>
                  <a:txBody>
                    <a:bodyPr/>
                    <a:lstStyle/>
                    <a:p>
                      <a:pPr algn="l"/>
                      <a:r>
                        <a:rPr lang="de-CH" sz="2200" dirty="0" smtClean="0"/>
                        <a:t>Extremitäten</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Arme, Beine</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Distale</a:t>
                      </a:r>
                      <a:r>
                        <a:rPr lang="de-CH" sz="2200" baseline="0" dirty="0" smtClean="0"/>
                        <a:t> Röhrenknochen</a:t>
                      </a:r>
                    </a:p>
                    <a:p>
                      <a:pPr algn="l"/>
                      <a:r>
                        <a:rPr lang="de-CH" sz="2200" baseline="0" dirty="0" smtClean="0"/>
                        <a:t>Hände, Füsse</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415331">
                <a:tc>
                  <a:txBody>
                    <a:bodyPr/>
                    <a:lstStyle/>
                    <a:p>
                      <a:pPr algn="l"/>
                      <a:r>
                        <a:rPr lang="de-CH" sz="2200" dirty="0" smtClean="0"/>
                        <a:t>Urogenital</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Harnblase</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Nieren</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483952">
                <a:tc>
                  <a:txBody>
                    <a:bodyPr/>
                    <a:lstStyle/>
                    <a:p>
                      <a:pPr algn="l"/>
                      <a:r>
                        <a:rPr lang="de-CH" sz="2200" dirty="0" smtClean="0"/>
                        <a:t>Plazenta</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Textur, Grösse</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r>
                        <a:rPr lang="de-CH" sz="2200" dirty="0" smtClean="0"/>
                        <a:t>Position, NS-Insertion</a:t>
                      </a:r>
                      <a:endParaRPr lang="de-CH" sz="220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sp>
        <p:nvSpPr>
          <p:cNvPr id="6" name="Textfeld 5"/>
          <p:cNvSpPr txBox="1"/>
          <p:nvPr/>
        </p:nvSpPr>
        <p:spPr>
          <a:xfrm>
            <a:off x="4560420" y="6359121"/>
            <a:ext cx="4142994" cy="369332"/>
          </a:xfrm>
          <a:prstGeom prst="rect">
            <a:avLst/>
          </a:prstGeom>
          <a:noFill/>
        </p:spPr>
        <p:txBody>
          <a:bodyPr wrap="none" rtlCol="0">
            <a:spAutoFit/>
          </a:bodyPr>
          <a:lstStyle/>
          <a:p>
            <a:pPr algn="r"/>
            <a:r>
              <a:rPr lang="de-CH" dirty="0" err="1" smtClean="0"/>
              <a:t>UiM</a:t>
            </a:r>
            <a:r>
              <a:rPr lang="de-CH" dirty="0" smtClean="0"/>
              <a:t> 2016, UOG 2013, SGUMGG 2011</a:t>
            </a:r>
            <a:endParaRPr lang="de-CH" dirty="0"/>
          </a:p>
        </p:txBody>
      </p:sp>
    </p:spTree>
    <p:extLst>
      <p:ext uri="{BB962C8B-B14F-4D97-AF65-F5344CB8AC3E}">
        <p14:creationId xmlns:p14="http://schemas.microsoft.com/office/powerpoint/2010/main" val="1514814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34022"/>
            <a:ext cx="5256212" cy="1143000"/>
          </a:xfrm>
        </p:spPr>
        <p:txBody>
          <a:bodyPr/>
          <a:lstStyle/>
          <a:p>
            <a:r>
              <a:rPr lang="de-CH" dirty="0" smtClean="0"/>
              <a:t>Qualitätssicherung</a:t>
            </a:r>
            <a:br>
              <a:rPr lang="de-CH" dirty="0" smtClean="0"/>
            </a:br>
            <a:r>
              <a:rPr lang="de-CH" dirty="0" smtClean="0"/>
              <a:t>Ultraschall</a:t>
            </a:r>
            <a:endParaRPr lang="de-CH" dirty="0"/>
          </a:p>
        </p:txBody>
      </p:sp>
      <p:pic>
        <p:nvPicPr>
          <p:cNvPr id="4" name="Picture 2"/>
          <p:cNvPicPr>
            <a:picLocks noChangeAspect="1" noChangeArrowheads="1"/>
          </p:cNvPicPr>
          <p:nvPr/>
        </p:nvPicPr>
        <p:blipFill rotWithShape="1">
          <a:blip r:embed="rId3" cstate="print"/>
          <a:srcRect t="4361"/>
          <a:stretch/>
        </p:blipFill>
        <p:spPr bwMode="auto">
          <a:xfrm>
            <a:off x="724824" y="1484784"/>
            <a:ext cx="2623039" cy="4320480"/>
          </a:xfrm>
          <a:prstGeom prst="rect">
            <a:avLst/>
          </a:prstGeom>
          <a:noFill/>
          <a:ln w="9525">
            <a:noFill/>
            <a:round/>
            <a:headEnd/>
            <a:tailEnd/>
          </a:ln>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28" t="8119" r="2408"/>
          <a:stretch/>
        </p:blipFill>
        <p:spPr bwMode="auto">
          <a:xfrm>
            <a:off x="787" y="0"/>
            <a:ext cx="2482981" cy="11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print"/>
          <a:srcRect l="3048" b="34505"/>
          <a:stretch/>
        </p:blipFill>
        <p:spPr bwMode="auto">
          <a:xfrm>
            <a:off x="4067944" y="1484784"/>
            <a:ext cx="4655206" cy="4320480"/>
          </a:xfrm>
          <a:prstGeom prst="rect">
            <a:avLst/>
          </a:prstGeom>
          <a:noFill/>
          <a:ln w="9525">
            <a:noFill/>
            <a:round/>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734060" y="6172176"/>
            <a:ext cx="2672526" cy="369332"/>
          </a:xfrm>
          <a:prstGeom prst="rect">
            <a:avLst/>
          </a:prstGeom>
          <a:noFill/>
        </p:spPr>
        <p:txBody>
          <a:bodyPr wrap="none" rtlCol="0">
            <a:spAutoFit/>
          </a:bodyPr>
          <a:lstStyle/>
          <a:p>
            <a:r>
              <a:rPr lang="de-CH" dirty="0" smtClean="0"/>
              <a:t>Abele H et al UOG 2010</a:t>
            </a:r>
            <a:endParaRPr lang="de-CH" dirty="0"/>
          </a:p>
        </p:txBody>
      </p:sp>
      <p:cxnSp>
        <p:nvCxnSpPr>
          <p:cNvPr id="9" name="Gerade Verbindung mit Pfeil 8"/>
          <p:cNvCxnSpPr/>
          <p:nvPr/>
        </p:nvCxnSpPr>
        <p:spPr>
          <a:xfrm flipH="1">
            <a:off x="5364088" y="3789040"/>
            <a:ext cx="288032" cy="14401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100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34022"/>
            <a:ext cx="5256212" cy="1143000"/>
          </a:xfrm>
        </p:spPr>
        <p:txBody>
          <a:bodyPr/>
          <a:lstStyle/>
          <a:p>
            <a:r>
              <a:rPr lang="de-CH" sz="3200" dirty="0" smtClean="0"/>
              <a:t>Beurteilungskriterien</a:t>
            </a:r>
            <a:br>
              <a:rPr lang="de-CH" sz="3200" dirty="0" smtClean="0"/>
            </a:br>
            <a:r>
              <a:rPr lang="de-CH" sz="3200" dirty="0" smtClean="0"/>
              <a:t>SGUMGG</a:t>
            </a:r>
            <a:endParaRPr lang="de-CH" sz="3200" dirty="0"/>
          </a:p>
        </p:txBody>
      </p:sp>
      <p:sp>
        <p:nvSpPr>
          <p:cNvPr id="3" name="Inhaltsplatzhalter 2"/>
          <p:cNvSpPr>
            <a:spLocks noGrp="1"/>
          </p:cNvSpPr>
          <p:nvPr>
            <p:ph idx="1"/>
          </p:nvPr>
        </p:nvSpPr>
        <p:spPr/>
        <p:txBody>
          <a:bodyPr/>
          <a:lstStyle/>
          <a:p>
            <a:endParaRPr lang="de-CH" dirty="0"/>
          </a:p>
          <a:p>
            <a:endParaRPr lang="de-CH"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28" t="8119" r="2408"/>
          <a:stretch/>
        </p:blipFill>
        <p:spPr bwMode="auto">
          <a:xfrm>
            <a:off x="787" y="0"/>
            <a:ext cx="2482981" cy="11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nhaltsplatzhalter 2"/>
          <p:cNvSpPr txBox="1">
            <a:spLocks/>
          </p:cNvSpPr>
          <p:nvPr/>
        </p:nvSpPr>
        <p:spPr bwMode="auto">
          <a:xfrm>
            <a:off x="1648645" y="1916832"/>
            <a:ext cx="4464496" cy="2554545"/>
          </a:xfrm>
          <a:prstGeom prst="rect">
            <a:avLst/>
          </a:prstGeom>
          <a:ln>
            <a:noFill/>
          </a:ln>
          <a:extLst/>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de-DE"/>
            </a:defPPr>
            <a:lvl1pPr algn="ctr">
              <a:defRPr sz="2000">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de-CH" sz="3200" dirty="0"/>
              <a:t>Sagittale Schnittführung</a:t>
            </a:r>
          </a:p>
          <a:p>
            <a:r>
              <a:rPr lang="de-CH" sz="3200" dirty="0"/>
              <a:t>Vergrösserung</a:t>
            </a:r>
          </a:p>
          <a:p>
            <a:r>
              <a:rPr lang="de-CH" sz="3200" dirty="0"/>
              <a:t>Neutrale Haltung</a:t>
            </a:r>
          </a:p>
          <a:p>
            <a:r>
              <a:rPr lang="de-CH" sz="3200" dirty="0" err="1"/>
              <a:t>Calliper</a:t>
            </a:r>
            <a:r>
              <a:rPr lang="de-CH" sz="3200" dirty="0"/>
              <a:t>-Setzung</a:t>
            </a:r>
          </a:p>
          <a:p>
            <a:r>
              <a:rPr lang="de-CH" sz="3200" dirty="0"/>
              <a:t>Dünne </a:t>
            </a:r>
            <a:r>
              <a:rPr lang="de-CH" sz="3200" dirty="0" err="1"/>
              <a:t>Nuchalmembran</a:t>
            </a:r>
            <a:endParaRPr lang="de-CH" sz="3200"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4437222"/>
            <a:ext cx="2489091" cy="11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880893" y="6309320"/>
            <a:ext cx="5263107" cy="369332"/>
          </a:xfrm>
          <a:prstGeom prst="rect">
            <a:avLst/>
          </a:prstGeom>
          <a:noFill/>
        </p:spPr>
        <p:txBody>
          <a:bodyPr wrap="none" rtlCol="0">
            <a:spAutoFit/>
          </a:bodyPr>
          <a:lstStyle/>
          <a:p>
            <a:r>
              <a:rPr lang="de-CH" dirty="0"/>
              <a:t>http://www.sgumgg.ch/ETT/NT_Kriterien_FMF.pdf</a:t>
            </a:r>
          </a:p>
        </p:txBody>
      </p:sp>
      <p:sp>
        <p:nvSpPr>
          <p:cNvPr id="9" name="Textfeld 8"/>
          <p:cNvSpPr txBox="1"/>
          <p:nvPr/>
        </p:nvSpPr>
        <p:spPr>
          <a:xfrm>
            <a:off x="251520" y="4719812"/>
            <a:ext cx="3262432" cy="1785104"/>
          </a:xfrm>
          <a:prstGeom prst="rect">
            <a:avLst/>
          </a:prstGeom>
          <a:noFill/>
        </p:spPr>
        <p:txBody>
          <a:bodyPr wrap="none" rtlCol="0">
            <a:spAutoFit/>
          </a:bodyPr>
          <a:lstStyle/>
          <a:p>
            <a:pPr>
              <a:buFontTx/>
              <a:buNone/>
            </a:pPr>
            <a:r>
              <a:rPr lang="de-DE" altLang="de-DE" sz="2200" dirty="0" smtClean="0"/>
              <a:t>Beispiel:</a:t>
            </a:r>
          </a:p>
          <a:p>
            <a:pPr>
              <a:buFontTx/>
              <a:buNone/>
            </a:pPr>
            <a:r>
              <a:rPr lang="de-DE" altLang="de-DE" sz="2200" dirty="0" smtClean="0"/>
              <a:t>37 </a:t>
            </a:r>
            <a:r>
              <a:rPr lang="de-DE" altLang="de-DE" sz="2200" dirty="0"/>
              <a:t>jährige Patientin, </a:t>
            </a:r>
            <a:endParaRPr lang="de-DE" altLang="de-DE" sz="2200" dirty="0" smtClean="0"/>
          </a:p>
          <a:p>
            <a:pPr>
              <a:buFontTx/>
              <a:buNone/>
            </a:pPr>
            <a:r>
              <a:rPr lang="de-DE" altLang="de-DE" sz="2200" dirty="0" smtClean="0"/>
              <a:t>Hintergrundrisiko </a:t>
            </a:r>
            <a:r>
              <a:rPr lang="de-DE" altLang="de-DE" sz="2200" dirty="0"/>
              <a:t>1 </a:t>
            </a:r>
            <a:r>
              <a:rPr lang="de-DE" altLang="de-DE" sz="2200" dirty="0" smtClean="0"/>
              <a:t>: 144</a:t>
            </a:r>
          </a:p>
          <a:p>
            <a:pPr>
              <a:buFontTx/>
              <a:buNone/>
            </a:pPr>
            <a:r>
              <a:rPr lang="de-DE" altLang="de-DE" sz="2200" dirty="0" smtClean="0"/>
              <a:t>NT 2,5 → 1: 68</a:t>
            </a:r>
          </a:p>
          <a:p>
            <a:pPr>
              <a:buFontTx/>
              <a:buNone/>
            </a:pPr>
            <a:r>
              <a:rPr lang="de-DE" altLang="de-DE" sz="2200" dirty="0" smtClean="0"/>
              <a:t>NT </a:t>
            </a:r>
            <a:r>
              <a:rPr lang="de-DE" altLang="de-DE" sz="2200" dirty="0"/>
              <a:t>2,0 → 1: </a:t>
            </a:r>
            <a:r>
              <a:rPr lang="de-DE" altLang="de-DE" sz="2200" dirty="0" smtClean="0"/>
              <a:t>274</a:t>
            </a:r>
            <a:endParaRPr lang="de-DE" altLang="de-DE" sz="2200" dirty="0"/>
          </a:p>
        </p:txBody>
      </p:sp>
    </p:spTree>
    <p:extLst>
      <p:ext uri="{BB962C8B-B14F-4D97-AF65-F5344CB8AC3E}">
        <p14:creationId xmlns:p14="http://schemas.microsoft.com/office/powerpoint/2010/main" val="13208454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bgerundetes Rechteck 6"/>
          <p:cNvSpPr/>
          <p:nvPr/>
        </p:nvSpPr>
        <p:spPr>
          <a:xfrm>
            <a:off x="427425" y="1484784"/>
            <a:ext cx="4112686" cy="1309801"/>
          </a:xfrm>
          <a:prstGeom prst="roundRect">
            <a:avLst/>
          </a:prstGeom>
          <a:solidFill>
            <a:schemeClr val="tx2">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2800" b="1" dirty="0" smtClean="0">
                <a:solidFill>
                  <a:schemeClr val="tx1">
                    <a:lumMod val="85000"/>
                    <a:lumOff val="15000"/>
                  </a:schemeClr>
                </a:solidFill>
              </a:rPr>
              <a:t>FAST SCREEN</a:t>
            </a:r>
          </a:p>
        </p:txBody>
      </p:sp>
      <p:sp>
        <p:nvSpPr>
          <p:cNvPr id="8" name="Abgerundetes Rechteck 7"/>
          <p:cNvSpPr/>
          <p:nvPr/>
        </p:nvSpPr>
        <p:spPr>
          <a:xfrm>
            <a:off x="427425" y="4077072"/>
            <a:ext cx="2600518" cy="1390482"/>
          </a:xfrm>
          <a:prstGeom prst="roundRect">
            <a:avLst/>
          </a:prstGeom>
          <a:solidFill>
            <a:schemeClr val="tx2">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altLang="de-DE" sz="2800" b="1" dirty="0"/>
              <a:t>PRISCA</a:t>
            </a:r>
          </a:p>
          <a:p>
            <a:pPr lvl="1"/>
            <a:r>
              <a:rPr lang="de-DE" altLang="de-DE" sz="2800" b="1" dirty="0" smtClean="0"/>
              <a:t>Internet</a:t>
            </a:r>
            <a:endParaRPr lang="de-DE" altLang="de-DE" sz="2800" b="1" dirty="0"/>
          </a:p>
        </p:txBody>
      </p:sp>
      <p:sp>
        <p:nvSpPr>
          <p:cNvPr id="10" name="Abgerundetes Rechteck 9"/>
          <p:cNvSpPr/>
          <p:nvPr/>
        </p:nvSpPr>
        <p:spPr>
          <a:xfrm>
            <a:off x="2483768" y="2553980"/>
            <a:ext cx="6120680" cy="1307067"/>
          </a:xfrm>
          <a:prstGeom prst="roundRect">
            <a:avLst/>
          </a:prstGeom>
          <a:solidFill>
            <a:schemeClr val="tx2">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CH" b="1" dirty="0" smtClean="0">
                <a:solidFill>
                  <a:schemeClr val="tx1">
                    <a:lumMod val="85000"/>
                    <a:lumOff val="15000"/>
                  </a:schemeClr>
                </a:solidFill>
              </a:rPr>
              <a:t>Software zertifiziert</a:t>
            </a:r>
          </a:p>
          <a:p>
            <a:r>
              <a:rPr lang="de-CH" b="1" dirty="0" smtClean="0">
                <a:solidFill>
                  <a:schemeClr val="tx1">
                    <a:lumMod val="85000"/>
                    <a:lumOff val="15000"/>
                  </a:schemeClr>
                </a:solidFill>
              </a:rPr>
              <a:t>wird zertifizierten Untersuchern zur Verfügung gestellt</a:t>
            </a:r>
            <a:endParaRPr lang="de-CH" b="1" dirty="0">
              <a:solidFill>
                <a:schemeClr val="tx1">
                  <a:lumMod val="85000"/>
                  <a:lumOff val="15000"/>
                </a:schemeClr>
              </a:solidFill>
            </a:endParaRPr>
          </a:p>
          <a:p>
            <a:r>
              <a:rPr lang="de-CH" b="1" dirty="0">
                <a:solidFill>
                  <a:schemeClr val="tx1">
                    <a:lumMod val="85000"/>
                    <a:lumOff val="15000"/>
                  </a:schemeClr>
                </a:solidFill>
              </a:rPr>
              <a:t>Erstes Screening </a:t>
            </a:r>
            <a:r>
              <a:rPr lang="de-CH" b="1" dirty="0" smtClean="0">
                <a:solidFill>
                  <a:schemeClr val="tx1">
                    <a:lumMod val="85000"/>
                    <a:lumOff val="15000"/>
                  </a:schemeClr>
                </a:solidFill>
              </a:rPr>
              <a:t>und NIPT wird erstattet</a:t>
            </a:r>
            <a:endParaRPr lang="de-CH" b="1" dirty="0">
              <a:solidFill>
                <a:schemeClr val="tx1">
                  <a:lumMod val="85000"/>
                  <a:lumOff val="15000"/>
                </a:schemeClr>
              </a:solidFill>
            </a:endParaRPr>
          </a:p>
        </p:txBody>
      </p:sp>
      <p:sp>
        <p:nvSpPr>
          <p:cNvPr id="12" name="Abgerundetes Rechteck 11"/>
          <p:cNvSpPr/>
          <p:nvPr/>
        </p:nvSpPr>
        <p:spPr>
          <a:xfrm>
            <a:off x="2401943" y="4556289"/>
            <a:ext cx="6284329" cy="1462373"/>
          </a:xfrm>
          <a:prstGeom prst="roundRect">
            <a:avLst/>
          </a:prstGeom>
          <a:solidFill>
            <a:schemeClr val="tx2">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CH" b="1" dirty="0">
                <a:solidFill>
                  <a:schemeClr val="bg1"/>
                </a:solidFill>
              </a:rPr>
              <a:t>K</a:t>
            </a:r>
            <a:r>
              <a:rPr lang="de-CH" b="1" dirty="0" smtClean="0">
                <a:solidFill>
                  <a:schemeClr val="bg1"/>
                </a:solidFill>
              </a:rPr>
              <a:t>ein </a:t>
            </a:r>
            <a:r>
              <a:rPr lang="de-CH" b="1" dirty="0">
                <a:solidFill>
                  <a:schemeClr val="bg1"/>
                </a:solidFill>
              </a:rPr>
              <a:t>Audit</a:t>
            </a:r>
          </a:p>
          <a:p>
            <a:r>
              <a:rPr lang="de-CH" b="1" dirty="0">
                <a:solidFill>
                  <a:schemeClr val="bg1"/>
                </a:solidFill>
              </a:rPr>
              <a:t>Erstes Screening </a:t>
            </a:r>
            <a:r>
              <a:rPr lang="de-CH" b="1" dirty="0" smtClean="0">
                <a:solidFill>
                  <a:schemeClr val="bg1"/>
                </a:solidFill>
              </a:rPr>
              <a:t> und NIPT nicht erstattungsfähig</a:t>
            </a:r>
            <a:endParaRPr lang="de-CH" b="1" dirty="0">
              <a:solidFill>
                <a:schemeClr val="bg1"/>
              </a:solidFill>
            </a:endParaRPr>
          </a:p>
        </p:txBody>
      </p:sp>
      <p:sp>
        <p:nvSpPr>
          <p:cNvPr id="11" name="Titel 1"/>
          <p:cNvSpPr txBox="1">
            <a:spLocks/>
          </p:cNvSpPr>
          <p:nvPr/>
        </p:nvSpPr>
        <p:spPr bwMode="auto">
          <a:xfrm>
            <a:off x="1979712" y="-34022"/>
            <a:ext cx="52562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36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de-CH" dirty="0" smtClean="0"/>
              <a:t>Qualitätssicherung</a:t>
            </a:r>
            <a:br>
              <a:rPr lang="de-CH" dirty="0" smtClean="0"/>
            </a:br>
            <a:r>
              <a:rPr lang="de-CH" dirty="0" smtClean="0"/>
              <a:t>Software</a:t>
            </a:r>
            <a:endParaRPr lang="de-CH" dirty="0"/>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28" t="8119" r="2408"/>
          <a:stretch/>
        </p:blipFill>
        <p:spPr bwMode="auto">
          <a:xfrm>
            <a:off x="787" y="0"/>
            <a:ext cx="2482981" cy="11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62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Lernkurve - Google-Suche - Google Chrome"/>
          <p:cNvPicPr>
            <a:picLocks noGrp="1" noChangeAspect="1"/>
          </p:cNvPicPr>
          <p:nvPr>
            <p:ph idx="1"/>
          </p:nvPr>
        </p:nvPicPr>
        <p:blipFill rotWithShape="1">
          <a:blip r:embed="rId3">
            <a:extLst>
              <a:ext uri="{28A0092B-C50C-407E-A947-70E740481C1C}">
                <a14:useLocalDpi xmlns:a14="http://schemas.microsoft.com/office/drawing/2010/main" val="0"/>
              </a:ext>
            </a:extLst>
          </a:blip>
          <a:srcRect l="11716" t="34791" r="49776" b="11210"/>
          <a:stretch/>
        </p:blipFill>
        <p:spPr>
          <a:xfrm>
            <a:off x="8325" y="1484784"/>
            <a:ext cx="5333789" cy="4568825"/>
          </a:xfrm>
          <a:prstGeom prst="rect">
            <a:avLst/>
          </a:prstGeom>
        </p:spPr>
      </p:pic>
      <p:pic>
        <p:nvPicPr>
          <p:cNvPr id="5" name="Grafik 4" descr="Stoppuhr-Männchen Lizenzfreie Stockfotografie - Bild: 29779247 - Google Chrome"/>
          <p:cNvPicPr>
            <a:picLocks noChangeAspect="1"/>
          </p:cNvPicPr>
          <p:nvPr/>
        </p:nvPicPr>
        <p:blipFill rotWithShape="1">
          <a:blip r:embed="rId4">
            <a:extLst>
              <a:ext uri="{28A0092B-C50C-407E-A947-70E740481C1C}">
                <a14:useLocalDpi xmlns:a14="http://schemas.microsoft.com/office/drawing/2010/main" val="0"/>
              </a:ext>
            </a:extLst>
          </a:blip>
          <a:srcRect l="29552" t="19052" r="30895" b="28171"/>
          <a:stretch/>
        </p:blipFill>
        <p:spPr>
          <a:xfrm>
            <a:off x="5867121" y="2564904"/>
            <a:ext cx="3246975" cy="2646592"/>
          </a:xfrm>
          <a:prstGeom prst="rect">
            <a:avLst/>
          </a:prstGeom>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128" t="8119" r="2408"/>
          <a:stretch/>
        </p:blipFill>
        <p:spPr bwMode="auto">
          <a:xfrm>
            <a:off x="787" y="0"/>
            <a:ext cx="2482981" cy="11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1"/>
          <p:cNvSpPr>
            <a:spLocks noGrp="1"/>
          </p:cNvSpPr>
          <p:nvPr>
            <p:ph type="title"/>
          </p:nvPr>
        </p:nvSpPr>
        <p:spPr>
          <a:xfrm>
            <a:off x="1979712" y="-34022"/>
            <a:ext cx="5256212" cy="1143000"/>
          </a:xfrm>
        </p:spPr>
        <p:txBody>
          <a:bodyPr/>
          <a:lstStyle/>
          <a:p>
            <a:r>
              <a:rPr lang="de-CH" dirty="0" smtClean="0"/>
              <a:t>Qualitätssicherung</a:t>
            </a:r>
            <a:br>
              <a:rPr lang="de-CH" dirty="0" smtClean="0"/>
            </a:br>
            <a:r>
              <a:rPr lang="de-CH" dirty="0" smtClean="0"/>
              <a:t>Ultraschall</a:t>
            </a:r>
            <a:endParaRPr lang="de-CH" dirty="0"/>
          </a:p>
        </p:txBody>
      </p:sp>
    </p:spTree>
    <p:extLst>
      <p:ext uri="{BB962C8B-B14F-4D97-AF65-F5344CB8AC3E}">
        <p14:creationId xmlns:p14="http://schemas.microsoft.com/office/powerpoint/2010/main" val="394764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3400" dirty="0" smtClean="0"/>
              <a:t>Hinweis auf </a:t>
            </a:r>
            <a:br>
              <a:rPr lang="de-CH" sz="3400" dirty="0" smtClean="0"/>
            </a:br>
            <a:r>
              <a:rPr lang="de-CH" sz="3400" dirty="0" smtClean="0"/>
              <a:t>LKG-Spalten</a:t>
            </a:r>
            <a:endParaRPr lang="de-CH" sz="3400" dirty="0"/>
          </a:p>
        </p:txBody>
      </p:sp>
      <p:sp>
        <p:nvSpPr>
          <p:cNvPr id="4" name="Textfeld 3"/>
          <p:cNvSpPr txBox="1"/>
          <p:nvPr/>
        </p:nvSpPr>
        <p:spPr>
          <a:xfrm>
            <a:off x="4211960" y="6412686"/>
            <a:ext cx="3070071" cy="369332"/>
          </a:xfrm>
          <a:prstGeom prst="rect">
            <a:avLst/>
          </a:prstGeom>
          <a:noFill/>
        </p:spPr>
        <p:txBody>
          <a:bodyPr wrap="none" rtlCol="0">
            <a:spAutoFit/>
          </a:bodyPr>
          <a:lstStyle/>
          <a:p>
            <a:r>
              <a:rPr lang="de-CH" dirty="0"/>
              <a:t> </a:t>
            </a:r>
            <a:r>
              <a:rPr lang="de-CH" dirty="0" err="1"/>
              <a:t>Chaoui</a:t>
            </a:r>
            <a:r>
              <a:rPr lang="de-CH" dirty="0"/>
              <a:t> </a:t>
            </a:r>
            <a:r>
              <a:rPr lang="de-CH" dirty="0" smtClean="0"/>
              <a:t> R et al 2015 UOG  </a:t>
            </a:r>
            <a:endParaRPr lang="de-CH"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602" t="12074" r="1370" b="9831"/>
          <a:stretch/>
        </p:blipFill>
        <p:spPr bwMode="auto">
          <a:xfrm>
            <a:off x="1882197" y="1196752"/>
            <a:ext cx="5382542" cy="5016414"/>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Pfeil nach rechts 7"/>
          <p:cNvSpPr/>
          <p:nvPr/>
        </p:nvSpPr>
        <p:spPr>
          <a:xfrm rot="1768581">
            <a:off x="4672638" y="2896060"/>
            <a:ext cx="1161243" cy="410308"/>
          </a:xfrm>
          <a:prstGeom prst="rightArrow">
            <a:avLst>
              <a:gd name="adj1" fmla="val 50000"/>
              <a:gd name="adj2" fmla="val 10232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448799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3400" dirty="0"/>
              <a:t>Hinweis auf </a:t>
            </a:r>
            <a:br>
              <a:rPr lang="de-CH" sz="3400" dirty="0"/>
            </a:br>
            <a:r>
              <a:rPr lang="de-CH" sz="3400" dirty="0"/>
              <a:t>LKG-Spalten</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572" b="50000"/>
          <a:stretch/>
        </p:blipFill>
        <p:spPr bwMode="auto">
          <a:xfrm>
            <a:off x="899592" y="1632730"/>
            <a:ext cx="3521674" cy="370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5780822" y="6410924"/>
            <a:ext cx="3070071" cy="369332"/>
          </a:xfrm>
          <a:prstGeom prst="rect">
            <a:avLst/>
          </a:prstGeom>
          <a:noFill/>
        </p:spPr>
        <p:txBody>
          <a:bodyPr wrap="none" rtlCol="0">
            <a:spAutoFit/>
          </a:bodyPr>
          <a:lstStyle/>
          <a:p>
            <a:r>
              <a:rPr lang="de-CH" dirty="0"/>
              <a:t> </a:t>
            </a:r>
            <a:r>
              <a:rPr lang="de-CH" dirty="0" err="1"/>
              <a:t>Chaoui</a:t>
            </a:r>
            <a:r>
              <a:rPr lang="de-CH" dirty="0"/>
              <a:t> </a:t>
            </a:r>
            <a:r>
              <a:rPr lang="de-CH" dirty="0" smtClean="0"/>
              <a:t> R et al 2015 UOG  </a:t>
            </a:r>
            <a:endParaRPr lang="de-CH"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58" t="50000" r="33221"/>
          <a:stretch/>
        </p:blipFill>
        <p:spPr bwMode="auto">
          <a:xfrm>
            <a:off x="4716016" y="1628800"/>
            <a:ext cx="3499879" cy="370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3118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Hinweis auf </a:t>
            </a:r>
            <a:br>
              <a:rPr lang="de-CH" dirty="0"/>
            </a:br>
            <a:r>
              <a:rPr lang="de-CH" dirty="0" err="1" smtClean="0"/>
              <a:t>Ventrikulomegalie</a:t>
            </a:r>
            <a:endParaRPr lang="de-CH"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61685"/>
            <a:ext cx="7042325" cy="520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920942" y="6484619"/>
            <a:ext cx="6070893" cy="369332"/>
          </a:xfrm>
          <a:prstGeom prst="rect">
            <a:avLst/>
          </a:prstGeom>
          <a:noFill/>
        </p:spPr>
        <p:txBody>
          <a:bodyPr wrap="none" rtlCol="0">
            <a:spAutoFit/>
          </a:bodyPr>
          <a:lstStyle/>
          <a:p>
            <a:r>
              <a:rPr lang="de-CH" dirty="0" smtClean="0"/>
              <a:t>Manegold-Brauer G et al 2016 BMC </a:t>
            </a:r>
            <a:r>
              <a:rPr lang="de-CH" dirty="0" err="1" smtClean="0"/>
              <a:t>Pregnancy</a:t>
            </a:r>
            <a:r>
              <a:rPr lang="de-CH" dirty="0" smtClean="0"/>
              <a:t> </a:t>
            </a:r>
            <a:r>
              <a:rPr lang="de-CH" dirty="0" err="1" smtClean="0"/>
              <a:t>Childbirth</a:t>
            </a:r>
            <a:endParaRPr lang="de-CH" dirty="0"/>
          </a:p>
        </p:txBody>
      </p:sp>
    </p:spTree>
    <p:extLst>
      <p:ext uri="{BB962C8B-B14F-4D97-AF65-F5344CB8AC3E}">
        <p14:creationId xmlns:p14="http://schemas.microsoft.com/office/powerpoint/2010/main" val="2705251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Butterfly?</a:t>
            </a:r>
            <a:r>
              <a:rPr lang="de-CH" dirty="0" smtClean="0"/>
              <a:t/>
            </a:r>
            <a:br>
              <a:rPr lang="de-CH" dirty="0" smtClean="0"/>
            </a:br>
            <a:r>
              <a:rPr lang="de-CH" dirty="0" err="1" smtClean="0">
                <a:ea typeface="ＭＳ Ｐゴシック" charset="0"/>
              </a:rPr>
              <a:t>Ventrikulomegalie</a:t>
            </a:r>
            <a:r>
              <a:rPr lang="de-CH" dirty="0" smtClean="0">
                <a:ea typeface="ＭＳ Ｐゴシック" charset="0"/>
              </a:rPr>
              <a:t>!</a:t>
            </a:r>
            <a:endParaRPr lang="de-CH" dirty="0"/>
          </a:p>
        </p:txBody>
      </p:sp>
      <p:pic>
        <p:nvPicPr>
          <p:cNvPr id="5" name="Picture 2" descr="Q:\Benutzer\winkleal\Eigene Bilder\Lippen.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4507" t="15124" r="32734" b="27562"/>
          <a:stretch/>
        </p:blipFill>
        <p:spPr bwMode="auto">
          <a:xfrm rot="2490336">
            <a:off x="4676056" y="1805343"/>
            <a:ext cx="3970773" cy="399184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Q:\Benutzer\winkleal\Eigene Bilder\fruehe_Ventrikulomegalie.jpg"/>
          <p:cNvPicPr>
            <a:picLocks noChangeAspect="1" noChangeArrowheads="1"/>
          </p:cNvPicPr>
          <p:nvPr/>
        </p:nvPicPr>
        <p:blipFill rotWithShape="1">
          <a:blip r:embed="rId4">
            <a:extLst>
              <a:ext uri="{28A0092B-C50C-407E-A947-70E740481C1C}">
                <a14:useLocalDpi xmlns:a14="http://schemas.microsoft.com/office/drawing/2010/main" val="0"/>
              </a:ext>
            </a:extLst>
          </a:blip>
          <a:srcRect l="28806" t="1" r="25463" b="40537"/>
          <a:stretch/>
        </p:blipFill>
        <p:spPr bwMode="auto">
          <a:xfrm>
            <a:off x="645294" y="1916832"/>
            <a:ext cx="4181643" cy="4077953"/>
          </a:xfrm>
          <a:prstGeom prst="rect">
            <a:avLst/>
          </a:prstGeom>
          <a:noFill/>
          <a:extLst>
            <a:ext uri="{909E8E84-426E-40DD-AFC4-6F175D3DCCD1}">
              <a14:hiddenFill xmlns:a14="http://schemas.microsoft.com/office/drawing/2010/main">
                <a:solidFill>
                  <a:srgbClr val="FFFFFF"/>
                </a:solidFill>
              </a14:hiddenFill>
            </a:ext>
          </a:extLst>
        </p:spPr>
      </p:pic>
      <p:sp>
        <p:nvSpPr>
          <p:cNvPr id="6" name="Freihandform 5"/>
          <p:cNvSpPr/>
          <p:nvPr/>
        </p:nvSpPr>
        <p:spPr>
          <a:xfrm>
            <a:off x="1841453" y="2996952"/>
            <a:ext cx="772510" cy="1466850"/>
          </a:xfrm>
          <a:custGeom>
            <a:avLst/>
            <a:gdLst>
              <a:gd name="connsiteX0" fmla="*/ 362606 w 772510"/>
              <a:gd name="connsiteY0" fmla="*/ 32188 h 1466850"/>
              <a:gd name="connsiteX1" fmla="*/ 283779 w 772510"/>
              <a:gd name="connsiteY1" fmla="*/ 657 h 1466850"/>
              <a:gd name="connsiteX2" fmla="*/ 220717 w 772510"/>
              <a:gd name="connsiteY2" fmla="*/ 16422 h 1466850"/>
              <a:gd name="connsiteX3" fmla="*/ 141889 w 772510"/>
              <a:gd name="connsiteY3" fmla="*/ 158312 h 1466850"/>
              <a:gd name="connsiteX4" fmla="*/ 126124 w 772510"/>
              <a:gd name="connsiteY4" fmla="*/ 489388 h 1466850"/>
              <a:gd name="connsiteX5" fmla="*/ 110358 w 772510"/>
              <a:gd name="connsiteY5" fmla="*/ 552450 h 1466850"/>
              <a:gd name="connsiteX6" fmla="*/ 94593 w 772510"/>
              <a:gd name="connsiteY6" fmla="*/ 631277 h 1466850"/>
              <a:gd name="connsiteX7" fmla="*/ 63062 w 772510"/>
              <a:gd name="connsiteY7" fmla="*/ 820463 h 1466850"/>
              <a:gd name="connsiteX8" fmla="*/ 15765 w 772510"/>
              <a:gd name="connsiteY8" fmla="*/ 962353 h 1466850"/>
              <a:gd name="connsiteX9" fmla="*/ 0 w 772510"/>
              <a:gd name="connsiteY9" fmla="*/ 1009650 h 1466850"/>
              <a:gd name="connsiteX10" fmla="*/ 31531 w 772510"/>
              <a:gd name="connsiteY10" fmla="*/ 1293429 h 1466850"/>
              <a:gd name="connsiteX11" fmla="*/ 47296 w 772510"/>
              <a:gd name="connsiteY11" fmla="*/ 1356491 h 1466850"/>
              <a:gd name="connsiteX12" fmla="*/ 94593 w 772510"/>
              <a:gd name="connsiteY12" fmla="*/ 1372257 h 1466850"/>
              <a:gd name="connsiteX13" fmla="*/ 141889 w 772510"/>
              <a:gd name="connsiteY13" fmla="*/ 1419553 h 1466850"/>
              <a:gd name="connsiteX14" fmla="*/ 299544 w 772510"/>
              <a:gd name="connsiteY14" fmla="*/ 1466850 h 1466850"/>
              <a:gd name="connsiteX15" fmla="*/ 409903 w 772510"/>
              <a:gd name="connsiteY15" fmla="*/ 1451084 h 1466850"/>
              <a:gd name="connsiteX16" fmla="*/ 457200 w 772510"/>
              <a:gd name="connsiteY16" fmla="*/ 1435319 h 1466850"/>
              <a:gd name="connsiteX17" fmla="*/ 472965 w 772510"/>
              <a:gd name="connsiteY17" fmla="*/ 1388022 h 1466850"/>
              <a:gd name="connsiteX18" fmla="*/ 504496 w 772510"/>
              <a:gd name="connsiteY18" fmla="*/ 1340726 h 1466850"/>
              <a:gd name="connsiteX19" fmla="*/ 536027 w 772510"/>
              <a:gd name="connsiteY19" fmla="*/ 1214601 h 1466850"/>
              <a:gd name="connsiteX20" fmla="*/ 551793 w 772510"/>
              <a:gd name="connsiteY20" fmla="*/ 1167305 h 1466850"/>
              <a:gd name="connsiteX21" fmla="*/ 583324 w 772510"/>
              <a:gd name="connsiteY21" fmla="*/ 1025415 h 1466850"/>
              <a:gd name="connsiteX22" fmla="*/ 599089 w 772510"/>
              <a:gd name="connsiteY22" fmla="*/ 978119 h 1466850"/>
              <a:gd name="connsiteX23" fmla="*/ 662151 w 772510"/>
              <a:gd name="connsiteY23" fmla="*/ 883526 h 1466850"/>
              <a:gd name="connsiteX24" fmla="*/ 693682 w 772510"/>
              <a:gd name="connsiteY24" fmla="*/ 836229 h 1466850"/>
              <a:gd name="connsiteX25" fmla="*/ 772510 w 772510"/>
              <a:gd name="connsiteY25" fmla="*/ 741636 h 1466850"/>
              <a:gd name="connsiteX26" fmla="*/ 756744 w 772510"/>
              <a:gd name="connsiteY26" fmla="*/ 505153 h 1466850"/>
              <a:gd name="connsiteX27" fmla="*/ 740979 w 772510"/>
              <a:gd name="connsiteY27" fmla="*/ 426326 h 1466850"/>
              <a:gd name="connsiteX28" fmla="*/ 709448 w 772510"/>
              <a:gd name="connsiteY28" fmla="*/ 268670 h 1466850"/>
              <a:gd name="connsiteX29" fmla="*/ 677917 w 772510"/>
              <a:gd name="connsiteY29" fmla="*/ 126781 h 1466850"/>
              <a:gd name="connsiteX30" fmla="*/ 646386 w 772510"/>
              <a:gd name="connsiteY30" fmla="*/ 79484 h 1466850"/>
              <a:gd name="connsiteX31" fmla="*/ 599089 w 772510"/>
              <a:gd name="connsiteY31" fmla="*/ 63719 h 1466850"/>
              <a:gd name="connsiteX32" fmla="*/ 252248 w 772510"/>
              <a:gd name="connsiteY32" fmla="*/ 32188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2510" h="1466850">
                <a:moveTo>
                  <a:pt x="362606" y="32188"/>
                </a:moveTo>
                <a:cubicBezTo>
                  <a:pt x="336330" y="21678"/>
                  <a:pt x="311906" y="3782"/>
                  <a:pt x="283779" y="657"/>
                </a:cubicBezTo>
                <a:cubicBezTo>
                  <a:pt x="262244" y="-1736"/>
                  <a:pt x="237024" y="2154"/>
                  <a:pt x="220717" y="16422"/>
                </a:cubicBezTo>
                <a:cubicBezTo>
                  <a:pt x="169696" y="61065"/>
                  <a:pt x="160316" y="103033"/>
                  <a:pt x="141889" y="158312"/>
                </a:cubicBezTo>
                <a:cubicBezTo>
                  <a:pt x="136634" y="268671"/>
                  <a:pt x="134935" y="379256"/>
                  <a:pt x="126124" y="489388"/>
                </a:cubicBezTo>
                <a:cubicBezTo>
                  <a:pt x="124396" y="510987"/>
                  <a:pt x="115058" y="531298"/>
                  <a:pt x="110358" y="552450"/>
                </a:cubicBezTo>
                <a:cubicBezTo>
                  <a:pt x="104545" y="578608"/>
                  <a:pt x="99250" y="604889"/>
                  <a:pt x="94593" y="631277"/>
                </a:cubicBezTo>
                <a:cubicBezTo>
                  <a:pt x="83483" y="694236"/>
                  <a:pt x="83279" y="759812"/>
                  <a:pt x="63062" y="820463"/>
                </a:cubicBezTo>
                <a:lnTo>
                  <a:pt x="15765" y="962353"/>
                </a:lnTo>
                <a:lnTo>
                  <a:pt x="0" y="1009650"/>
                </a:lnTo>
                <a:cubicBezTo>
                  <a:pt x="25294" y="1389070"/>
                  <a:pt x="-10990" y="1144604"/>
                  <a:pt x="31531" y="1293429"/>
                </a:cubicBezTo>
                <a:cubicBezTo>
                  <a:pt x="37484" y="1314263"/>
                  <a:pt x="33760" y="1339571"/>
                  <a:pt x="47296" y="1356491"/>
                </a:cubicBezTo>
                <a:cubicBezTo>
                  <a:pt x="57677" y="1369468"/>
                  <a:pt x="78827" y="1367002"/>
                  <a:pt x="94593" y="1372257"/>
                </a:cubicBezTo>
                <a:cubicBezTo>
                  <a:pt x="110358" y="1388022"/>
                  <a:pt x="122399" y="1408725"/>
                  <a:pt x="141889" y="1419553"/>
                </a:cubicBezTo>
                <a:cubicBezTo>
                  <a:pt x="173291" y="1436999"/>
                  <a:pt x="258834" y="1456672"/>
                  <a:pt x="299544" y="1466850"/>
                </a:cubicBezTo>
                <a:cubicBezTo>
                  <a:pt x="336330" y="1461595"/>
                  <a:pt x="373465" y="1458372"/>
                  <a:pt x="409903" y="1451084"/>
                </a:cubicBezTo>
                <a:cubicBezTo>
                  <a:pt x="426199" y="1447825"/>
                  <a:pt x="445449" y="1447070"/>
                  <a:pt x="457200" y="1435319"/>
                </a:cubicBezTo>
                <a:cubicBezTo>
                  <a:pt x="468951" y="1423568"/>
                  <a:pt x="465533" y="1402886"/>
                  <a:pt x="472965" y="1388022"/>
                </a:cubicBezTo>
                <a:cubicBezTo>
                  <a:pt x="481439" y="1371075"/>
                  <a:pt x="496022" y="1357673"/>
                  <a:pt x="504496" y="1340726"/>
                </a:cubicBezTo>
                <a:cubicBezTo>
                  <a:pt x="522517" y="1304685"/>
                  <a:pt x="527031" y="1250585"/>
                  <a:pt x="536027" y="1214601"/>
                </a:cubicBezTo>
                <a:cubicBezTo>
                  <a:pt x="540058" y="1198479"/>
                  <a:pt x="547762" y="1183427"/>
                  <a:pt x="551793" y="1167305"/>
                </a:cubicBezTo>
                <a:cubicBezTo>
                  <a:pt x="584314" y="1037223"/>
                  <a:pt x="550946" y="1138737"/>
                  <a:pt x="583324" y="1025415"/>
                </a:cubicBezTo>
                <a:cubicBezTo>
                  <a:pt x="587889" y="1009436"/>
                  <a:pt x="591019" y="992646"/>
                  <a:pt x="599089" y="978119"/>
                </a:cubicBezTo>
                <a:cubicBezTo>
                  <a:pt x="617493" y="944992"/>
                  <a:pt x="641130" y="915057"/>
                  <a:pt x="662151" y="883526"/>
                </a:cubicBezTo>
                <a:cubicBezTo>
                  <a:pt x="672661" y="867760"/>
                  <a:pt x="680284" y="849627"/>
                  <a:pt x="693682" y="836229"/>
                </a:cubicBezTo>
                <a:cubicBezTo>
                  <a:pt x="754377" y="775534"/>
                  <a:pt x="728611" y="807483"/>
                  <a:pt x="772510" y="741636"/>
                </a:cubicBezTo>
                <a:cubicBezTo>
                  <a:pt x="767255" y="662808"/>
                  <a:pt x="764605" y="583764"/>
                  <a:pt x="756744" y="505153"/>
                </a:cubicBezTo>
                <a:cubicBezTo>
                  <a:pt x="754078" y="478490"/>
                  <a:pt x="745772" y="452690"/>
                  <a:pt x="740979" y="426326"/>
                </a:cubicBezTo>
                <a:cubicBezTo>
                  <a:pt x="694647" y="171501"/>
                  <a:pt x="751269" y="456865"/>
                  <a:pt x="709448" y="268670"/>
                </a:cubicBezTo>
                <a:cubicBezTo>
                  <a:pt x="705996" y="253137"/>
                  <a:pt x="686787" y="147478"/>
                  <a:pt x="677917" y="126781"/>
                </a:cubicBezTo>
                <a:cubicBezTo>
                  <a:pt x="670453" y="109365"/>
                  <a:pt x="661182" y="91321"/>
                  <a:pt x="646386" y="79484"/>
                </a:cubicBezTo>
                <a:cubicBezTo>
                  <a:pt x="633409" y="69103"/>
                  <a:pt x="614855" y="68974"/>
                  <a:pt x="599089" y="63719"/>
                </a:cubicBezTo>
                <a:cubicBezTo>
                  <a:pt x="468714" y="-23198"/>
                  <a:pt x="570741" y="32188"/>
                  <a:pt x="252248" y="32188"/>
                </a:cubicBez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Freihandform 8"/>
          <p:cNvSpPr/>
          <p:nvPr/>
        </p:nvSpPr>
        <p:spPr>
          <a:xfrm>
            <a:off x="5626132" y="2333297"/>
            <a:ext cx="948089" cy="2380593"/>
          </a:xfrm>
          <a:custGeom>
            <a:avLst/>
            <a:gdLst>
              <a:gd name="connsiteX0" fmla="*/ 553951 w 948089"/>
              <a:gd name="connsiteY0" fmla="*/ 15765 h 2380593"/>
              <a:gd name="connsiteX1" fmla="*/ 396296 w 948089"/>
              <a:gd name="connsiteY1" fmla="*/ 78827 h 2380593"/>
              <a:gd name="connsiteX2" fmla="*/ 301702 w 948089"/>
              <a:gd name="connsiteY2" fmla="*/ 110358 h 2380593"/>
              <a:gd name="connsiteX3" fmla="*/ 254406 w 948089"/>
              <a:gd name="connsiteY3" fmla="*/ 126124 h 2380593"/>
              <a:gd name="connsiteX4" fmla="*/ 175578 w 948089"/>
              <a:gd name="connsiteY4" fmla="*/ 189186 h 2380593"/>
              <a:gd name="connsiteX5" fmla="*/ 96751 w 948089"/>
              <a:gd name="connsiteY5" fmla="*/ 252248 h 2380593"/>
              <a:gd name="connsiteX6" fmla="*/ 17923 w 948089"/>
              <a:gd name="connsiteY6" fmla="*/ 394137 h 2380593"/>
              <a:gd name="connsiteX7" fmla="*/ 2158 w 948089"/>
              <a:gd name="connsiteY7" fmla="*/ 457200 h 2380593"/>
              <a:gd name="connsiteX8" fmla="*/ 33689 w 948089"/>
              <a:gd name="connsiteY8" fmla="*/ 756744 h 2380593"/>
              <a:gd name="connsiteX9" fmla="*/ 65220 w 948089"/>
              <a:gd name="connsiteY9" fmla="*/ 804041 h 2380593"/>
              <a:gd name="connsiteX10" fmla="*/ 112516 w 948089"/>
              <a:gd name="connsiteY10" fmla="*/ 945931 h 2380593"/>
              <a:gd name="connsiteX11" fmla="*/ 128282 w 948089"/>
              <a:gd name="connsiteY11" fmla="*/ 993227 h 2380593"/>
              <a:gd name="connsiteX12" fmla="*/ 128282 w 948089"/>
              <a:gd name="connsiteY12" fmla="*/ 1340069 h 2380593"/>
              <a:gd name="connsiteX13" fmla="*/ 96751 w 948089"/>
              <a:gd name="connsiteY13" fmla="*/ 1434662 h 2380593"/>
              <a:gd name="connsiteX14" fmla="*/ 33689 w 948089"/>
              <a:gd name="connsiteY14" fmla="*/ 1576551 h 2380593"/>
              <a:gd name="connsiteX15" fmla="*/ 17923 w 948089"/>
              <a:gd name="connsiteY15" fmla="*/ 1623848 h 2380593"/>
              <a:gd name="connsiteX16" fmla="*/ 17923 w 948089"/>
              <a:gd name="connsiteY16" fmla="*/ 2081048 h 2380593"/>
              <a:gd name="connsiteX17" fmla="*/ 49454 w 948089"/>
              <a:gd name="connsiteY17" fmla="*/ 2175641 h 2380593"/>
              <a:gd name="connsiteX18" fmla="*/ 65220 w 948089"/>
              <a:gd name="connsiteY18" fmla="*/ 2222937 h 2380593"/>
              <a:gd name="connsiteX19" fmla="*/ 96751 w 948089"/>
              <a:gd name="connsiteY19" fmla="*/ 2270234 h 2380593"/>
              <a:gd name="connsiteX20" fmla="*/ 144047 w 948089"/>
              <a:gd name="connsiteY20" fmla="*/ 2286000 h 2380593"/>
              <a:gd name="connsiteX21" fmla="*/ 238640 w 948089"/>
              <a:gd name="connsiteY21" fmla="*/ 2349062 h 2380593"/>
              <a:gd name="connsiteX22" fmla="*/ 285937 w 948089"/>
              <a:gd name="connsiteY22" fmla="*/ 2380593 h 2380593"/>
              <a:gd name="connsiteX23" fmla="*/ 412061 w 948089"/>
              <a:gd name="connsiteY23" fmla="*/ 2349062 h 2380593"/>
              <a:gd name="connsiteX24" fmla="*/ 459358 w 948089"/>
              <a:gd name="connsiteY24" fmla="*/ 2317531 h 2380593"/>
              <a:gd name="connsiteX25" fmla="*/ 490889 w 948089"/>
              <a:gd name="connsiteY25" fmla="*/ 2270234 h 2380593"/>
              <a:gd name="connsiteX26" fmla="*/ 538185 w 948089"/>
              <a:gd name="connsiteY26" fmla="*/ 2254469 h 2380593"/>
              <a:gd name="connsiteX27" fmla="*/ 553951 w 948089"/>
              <a:gd name="connsiteY27" fmla="*/ 2207172 h 2380593"/>
              <a:gd name="connsiteX28" fmla="*/ 601247 w 948089"/>
              <a:gd name="connsiteY28" fmla="*/ 2175641 h 2380593"/>
              <a:gd name="connsiteX29" fmla="*/ 664309 w 948089"/>
              <a:gd name="connsiteY29" fmla="*/ 2081048 h 2380593"/>
              <a:gd name="connsiteX30" fmla="*/ 680075 w 948089"/>
              <a:gd name="connsiteY30" fmla="*/ 2033751 h 2380593"/>
              <a:gd name="connsiteX31" fmla="*/ 727371 w 948089"/>
              <a:gd name="connsiteY31" fmla="*/ 1986455 h 2380593"/>
              <a:gd name="connsiteX32" fmla="*/ 774668 w 948089"/>
              <a:gd name="connsiteY32" fmla="*/ 1844565 h 2380593"/>
              <a:gd name="connsiteX33" fmla="*/ 806199 w 948089"/>
              <a:gd name="connsiteY33" fmla="*/ 1749972 h 2380593"/>
              <a:gd name="connsiteX34" fmla="*/ 821965 w 948089"/>
              <a:gd name="connsiteY34" fmla="*/ 1686910 h 2380593"/>
              <a:gd name="connsiteX35" fmla="*/ 853496 w 948089"/>
              <a:gd name="connsiteY35" fmla="*/ 1403131 h 2380593"/>
              <a:gd name="connsiteX36" fmla="*/ 869261 w 948089"/>
              <a:gd name="connsiteY36" fmla="*/ 1355834 h 2380593"/>
              <a:gd name="connsiteX37" fmla="*/ 885027 w 948089"/>
              <a:gd name="connsiteY37" fmla="*/ 1119351 h 2380593"/>
              <a:gd name="connsiteX38" fmla="*/ 932323 w 948089"/>
              <a:gd name="connsiteY38" fmla="*/ 756744 h 2380593"/>
              <a:gd name="connsiteX39" fmla="*/ 948089 w 948089"/>
              <a:gd name="connsiteY39" fmla="*/ 315310 h 2380593"/>
              <a:gd name="connsiteX40" fmla="*/ 900792 w 948089"/>
              <a:gd name="connsiteY40" fmla="*/ 141889 h 2380593"/>
              <a:gd name="connsiteX41" fmla="*/ 853496 w 948089"/>
              <a:gd name="connsiteY41" fmla="*/ 126124 h 2380593"/>
              <a:gd name="connsiteX42" fmla="*/ 774668 w 948089"/>
              <a:gd name="connsiteY42" fmla="*/ 63062 h 2380593"/>
              <a:gd name="connsiteX43" fmla="*/ 695840 w 948089"/>
              <a:gd name="connsiteY43" fmla="*/ 0 h 2380593"/>
              <a:gd name="connsiteX44" fmla="*/ 522420 w 948089"/>
              <a:gd name="connsiteY44" fmla="*/ 47296 h 2380593"/>
              <a:gd name="connsiteX45" fmla="*/ 506654 w 948089"/>
              <a:gd name="connsiteY45" fmla="*/ 63062 h 238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8089" h="2380593">
                <a:moveTo>
                  <a:pt x="553951" y="15765"/>
                </a:moveTo>
                <a:cubicBezTo>
                  <a:pt x="424478" y="93449"/>
                  <a:pt x="529365" y="42536"/>
                  <a:pt x="396296" y="78827"/>
                </a:cubicBezTo>
                <a:cubicBezTo>
                  <a:pt x="364230" y="87572"/>
                  <a:pt x="333233" y="99847"/>
                  <a:pt x="301702" y="110358"/>
                </a:cubicBezTo>
                <a:lnTo>
                  <a:pt x="254406" y="126124"/>
                </a:lnTo>
                <a:cubicBezTo>
                  <a:pt x="164044" y="261666"/>
                  <a:pt x="284365" y="102157"/>
                  <a:pt x="175578" y="189186"/>
                </a:cubicBezTo>
                <a:cubicBezTo>
                  <a:pt x="73703" y="270685"/>
                  <a:pt x="215633" y="212619"/>
                  <a:pt x="96751" y="252248"/>
                </a:cubicBezTo>
                <a:cubicBezTo>
                  <a:pt x="40295" y="336931"/>
                  <a:pt x="38734" y="321299"/>
                  <a:pt x="17923" y="394137"/>
                </a:cubicBezTo>
                <a:cubicBezTo>
                  <a:pt x="11970" y="414971"/>
                  <a:pt x="7413" y="436179"/>
                  <a:pt x="2158" y="457200"/>
                </a:cubicBezTo>
                <a:cubicBezTo>
                  <a:pt x="3605" y="480358"/>
                  <a:pt x="-5690" y="677986"/>
                  <a:pt x="33689" y="756744"/>
                </a:cubicBezTo>
                <a:cubicBezTo>
                  <a:pt x="42163" y="773691"/>
                  <a:pt x="54710" y="788275"/>
                  <a:pt x="65220" y="804041"/>
                </a:cubicBezTo>
                <a:lnTo>
                  <a:pt x="112516" y="945931"/>
                </a:lnTo>
                <a:lnTo>
                  <a:pt x="128282" y="993227"/>
                </a:lnTo>
                <a:cubicBezTo>
                  <a:pt x="150317" y="1147481"/>
                  <a:pt x="156940" y="1139460"/>
                  <a:pt x="128282" y="1340069"/>
                </a:cubicBezTo>
                <a:cubicBezTo>
                  <a:pt x="123582" y="1372972"/>
                  <a:pt x="115187" y="1407008"/>
                  <a:pt x="96751" y="1434662"/>
                </a:cubicBezTo>
                <a:cubicBezTo>
                  <a:pt x="46783" y="1509613"/>
                  <a:pt x="71212" y="1463982"/>
                  <a:pt x="33689" y="1576551"/>
                </a:cubicBezTo>
                <a:lnTo>
                  <a:pt x="17923" y="1623848"/>
                </a:lnTo>
                <a:cubicBezTo>
                  <a:pt x="-297" y="1824274"/>
                  <a:pt x="-11054" y="1849231"/>
                  <a:pt x="17923" y="2081048"/>
                </a:cubicBezTo>
                <a:cubicBezTo>
                  <a:pt x="22045" y="2114028"/>
                  <a:pt x="38944" y="2144110"/>
                  <a:pt x="49454" y="2175641"/>
                </a:cubicBezTo>
                <a:cubicBezTo>
                  <a:pt x="54709" y="2191406"/>
                  <a:pt x="56002" y="2209110"/>
                  <a:pt x="65220" y="2222937"/>
                </a:cubicBezTo>
                <a:cubicBezTo>
                  <a:pt x="75730" y="2238703"/>
                  <a:pt x="81955" y="2258397"/>
                  <a:pt x="96751" y="2270234"/>
                </a:cubicBezTo>
                <a:cubicBezTo>
                  <a:pt x="109728" y="2280615"/>
                  <a:pt x="129520" y="2277929"/>
                  <a:pt x="144047" y="2286000"/>
                </a:cubicBezTo>
                <a:cubicBezTo>
                  <a:pt x="177174" y="2304404"/>
                  <a:pt x="207109" y="2328041"/>
                  <a:pt x="238640" y="2349062"/>
                </a:cubicBezTo>
                <a:lnTo>
                  <a:pt x="285937" y="2380593"/>
                </a:lnTo>
                <a:cubicBezTo>
                  <a:pt x="315915" y="2374597"/>
                  <a:pt x="379744" y="2365220"/>
                  <a:pt x="412061" y="2349062"/>
                </a:cubicBezTo>
                <a:cubicBezTo>
                  <a:pt x="429009" y="2340588"/>
                  <a:pt x="443592" y="2328041"/>
                  <a:pt x="459358" y="2317531"/>
                </a:cubicBezTo>
                <a:cubicBezTo>
                  <a:pt x="469868" y="2301765"/>
                  <a:pt x="476093" y="2282071"/>
                  <a:pt x="490889" y="2270234"/>
                </a:cubicBezTo>
                <a:cubicBezTo>
                  <a:pt x="503866" y="2259853"/>
                  <a:pt x="526434" y="2266220"/>
                  <a:pt x="538185" y="2254469"/>
                </a:cubicBezTo>
                <a:cubicBezTo>
                  <a:pt x="549936" y="2242718"/>
                  <a:pt x="543570" y="2220149"/>
                  <a:pt x="553951" y="2207172"/>
                </a:cubicBezTo>
                <a:cubicBezTo>
                  <a:pt x="565787" y="2192376"/>
                  <a:pt x="585482" y="2186151"/>
                  <a:pt x="601247" y="2175641"/>
                </a:cubicBezTo>
                <a:cubicBezTo>
                  <a:pt x="622268" y="2144110"/>
                  <a:pt x="652325" y="2116999"/>
                  <a:pt x="664309" y="2081048"/>
                </a:cubicBezTo>
                <a:cubicBezTo>
                  <a:pt x="669564" y="2065282"/>
                  <a:pt x="670857" y="2047578"/>
                  <a:pt x="680075" y="2033751"/>
                </a:cubicBezTo>
                <a:cubicBezTo>
                  <a:pt x="692442" y="2015200"/>
                  <a:pt x="711606" y="2002220"/>
                  <a:pt x="727371" y="1986455"/>
                </a:cubicBezTo>
                <a:lnTo>
                  <a:pt x="774668" y="1844565"/>
                </a:lnTo>
                <a:lnTo>
                  <a:pt x="806199" y="1749972"/>
                </a:lnTo>
                <a:lnTo>
                  <a:pt x="821965" y="1686910"/>
                </a:lnTo>
                <a:cubicBezTo>
                  <a:pt x="830025" y="1590183"/>
                  <a:pt x="832559" y="1497346"/>
                  <a:pt x="853496" y="1403131"/>
                </a:cubicBezTo>
                <a:cubicBezTo>
                  <a:pt x="857101" y="1386908"/>
                  <a:pt x="864006" y="1371600"/>
                  <a:pt x="869261" y="1355834"/>
                </a:cubicBezTo>
                <a:cubicBezTo>
                  <a:pt x="874516" y="1277006"/>
                  <a:pt x="878280" y="1198065"/>
                  <a:pt x="885027" y="1119351"/>
                </a:cubicBezTo>
                <a:cubicBezTo>
                  <a:pt x="911830" y="806650"/>
                  <a:pt x="884161" y="901236"/>
                  <a:pt x="932323" y="756744"/>
                </a:cubicBezTo>
                <a:cubicBezTo>
                  <a:pt x="937578" y="609599"/>
                  <a:pt x="948089" y="462548"/>
                  <a:pt x="948089" y="315310"/>
                </a:cubicBezTo>
                <a:cubicBezTo>
                  <a:pt x="948089" y="271018"/>
                  <a:pt x="947723" y="179434"/>
                  <a:pt x="900792" y="141889"/>
                </a:cubicBezTo>
                <a:cubicBezTo>
                  <a:pt x="887815" y="131508"/>
                  <a:pt x="869261" y="131379"/>
                  <a:pt x="853496" y="126124"/>
                </a:cubicBezTo>
                <a:cubicBezTo>
                  <a:pt x="763132" y="-9423"/>
                  <a:pt x="883455" y="150091"/>
                  <a:pt x="774668" y="63062"/>
                </a:cubicBezTo>
                <a:cubicBezTo>
                  <a:pt x="672794" y="-18436"/>
                  <a:pt x="814722" y="39626"/>
                  <a:pt x="695840" y="0"/>
                </a:cubicBezTo>
                <a:cubicBezTo>
                  <a:pt x="575526" y="15039"/>
                  <a:pt x="593962" y="-6361"/>
                  <a:pt x="522420" y="47296"/>
                </a:cubicBezTo>
                <a:cubicBezTo>
                  <a:pt x="516474" y="51755"/>
                  <a:pt x="511909" y="57807"/>
                  <a:pt x="506654" y="63062"/>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0243" name="Picture 3" descr="Q:\Benutzer\winkleal\Eigene Bilder\Butterfly4.jpg"/>
          <p:cNvPicPr>
            <a:picLocks noChangeAspect="1" noChangeArrowheads="1"/>
          </p:cNvPicPr>
          <p:nvPr/>
        </p:nvPicPr>
        <p:blipFill rotWithShape="1">
          <a:blip r:embed="rId5">
            <a:extLst>
              <a:ext uri="{28A0092B-C50C-407E-A947-70E740481C1C}">
                <a14:useLocalDpi xmlns:a14="http://schemas.microsoft.com/office/drawing/2010/main" val="0"/>
              </a:ext>
            </a:extLst>
          </a:blip>
          <a:srcRect l="22089" t="53" r="26712" b="27232"/>
          <a:stretch/>
        </p:blipFill>
        <p:spPr bwMode="auto">
          <a:xfrm>
            <a:off x="5000964" y="1956741"/>
            <a:ext cx="3828332" cy="407795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 Verbindung mit Pfeil 10"/>
          <p:cNvCxnSpPr/>
          <p:nvPr/>
        </p:nvCxnSpPr>
        <p:spPr>
          <a:xfrm flipH="1">
            <a:off x="6444208" y="3955808"/>
            <a:ext cx="1296144"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3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3000" dirty="0" err="1" smtClean="0"/>
              <a:t>Vermis</a:t>
            </a:r>
            <a:r>
              <a:rPr lang="de-CH" sz="3000" dirty="0" smtClean="0"/>
              <a:t> und Corpus </a:t>
            </a:r>
            <a:r>
              <a:rPr lang="de-CH" sz="3000" dirty="0" err="1" smtClean="0"/>
              <a:t>callosum</a:t>
            </a:r>
            <a:endParaRPr lang="de-CH" sz="30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988840"/>
            <a:ext cx="3852235" cy="297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293250" y="5066105"/>
            <a:ext cx="3749744" cy="369332"/>
          </a:xfrm>
          <a:prstGeom prst="rect">
            <a:avLst/>
          </a:prstGeom>
        </p:spPr>
        <p:txBody>
          <a:bodyPr wrap="none">
            <a:spAutoFit/>
          </a:bodyPr>
          <a:lstStyle/>
          <a:p>
            <a:r>
              <a:rPr lang="de-CH" dirty="0"/>
              <a:t>Altmann R et al </a:t>
            </a:r>
            <a:r>
              <a:rPr lang="de-CH" dirty="0" err="1"/>
              <a:t>Prenat</a:t>
            </a:r>
            <a:r>
              <a:rPr lang="de-CH" dirty="0"/>
              <a:t> </a:t>
            </a:r>
            <a:r>
              <a:rPr lang="de-CH" dirty="0" err="1"/>
              <a:t>Diagn</a:t>
            </a:r>
            <a:r>
              <a:rPr lang="de-CH" dirty="0"/>
              <a:t> 2016</a:t>
            </a:r>
          </a:p>
        </p:txBody>
      </p:sp>
      <p:pic>
        <p:nvPicPr>
          <p:cNvPr id="7" name="Inhaltsplatzhalter 3"/>
          <p:cNvPicPr>
            <a:picLocks noGrp="1" noChangeAspect="1"/>
          </p:cNvPicPr>
          <p:nvPr>
            <p:ph idx="1"/>
          </p:nvPr>
        </p:nvPicPr>
        <p:blipFill rotWithShape="1">
          <a:blip r:embed="rId4"/>
          <a:srcRect l="53033" t="6299" b="5275"/>
          <a:stretch/>
        </p:blipFill>
        <p:spPr>
          <a:xfrm>
            <a:off x="4788024" y="1927988"/>
            <a:ext cx="3456384" cy="3096344"/>
          </a:xfrm>
          <a:prstGeom prst="rect">
            <a:avLst/>
          </a:prstGeom>
        </p:spPr>
      </p:pic>
      <p:sp>
        <p:nvSpPr>
          <p:cNvPr id="8" name="Textfeld 7"/>
          <p:cNvSpPr txBox="1"/>
          <p:nvPr/>
        </p:nvSpPr>
        <p:spPr>
          <a:xfrm>
            <a:off x="4788024" y="5109834"/>
            <a:ext cx="3912289" cy="369332"/>
          </a:xfrm>
          <a:prstGeom prst="rect">
            <a:avLst/>
          </a:prstGeom>
          <a:noFill/>
        </p:spPr>
        <p:txBody>
          <a:bodyPr wrap="none" rtlCol="0">
            <a:spAutoFit/>
          </a:bodyPr>
          <a:lstStyle/>
          <a:p>
            <a:r>
              <a:rPr lang="de-CH" dirty="0" smtClean="0"/>
              <a:t>Lachmann R 2013 Fetal  </a:t>
            </a:r>
            <a:r>
              <a:rPr lang="de-CH" dirty="0" err="1" smtClean="0"/>
              <a:t>Diagn</a:t>
            </a:r>
            <a:r>
              <a:rPr lang="de-CH" dirty="0" smtClean="0"/>
              <a:t> </a:t>
            </a:r>
            <a:r>
              <a:rPr lang="de-CH" dirty="0" err="1" smtClean="0"/>
              <a:t>Ther</a:t>
            </a:r>
            <a:endParaRPr lang="de-CH" dirty="0"/>
          </a:p>
        </p:txBody>
      </p:sp>
    </p:spTree>
    <p:extLst>
      <p:ext uri="{BB962C8B-B14F-4D97-AF65-F5344CB8AC3E}">
        <p14:creationId xmlns:p14="http://schemas.microsoft.com/office/powerpoint/2010/main" val="1289346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sz="6000" baseline="12000" dirty="0">
                <a:solidFill>
                  <a:srgbClr val="0070C0"/>
                </a:solidFill>
                <a:effectLst>
                  <a:outerShdw blurRad="38100" dist="38100" dir="2700000" algn="tl">
                    <a:srgbClr val="000000">
                      <a:alpha val="43137"/>
                    </a:srgbClr>
                  </a:outerShdw>
                </a:effectLst>
                <a:latin typeface="Constantia" panose="02030602050306030303" pitchFamily="18" charset="0"/>
              </a:rPr>
              <a:t>M</a:t>
            </a:r>
            <a:r>
              <a:rPr lang="de-CH" sz="6000" baseline="12000" dirty="0">
                <a:solidFill>
                  <a:srgbClr val="0070C0"/>
                </a:solidFill>
                <a:effectLst>
                  <a:outerShdw blurRad="38100" dist="38100" dir="2700000" algn="tl">
                    <a:srgbClr val="000000">
                      <a:alpha val="43137"/>
                    </a:srgbClr>
                  </a:outerShdw>
                </a:effectLst>
                <a:latin typeface="Constantia" panose="02030602050306030303" pitchFamily="18" charset="0"/>
              </a:rPr>
              <a:t>ore </a:t>
            </a:r>
            <a:r>
              <a:rPr lang="de-CH" sz="6000" baseline="12000" dirty="0" err="1">
                <a:solidFill>
                  <a:srgbClr val="0070C0"/>
                </a:solidFill>
                <a:effectLst>
                  <a:outerShdw blurRad="38100" dist="38100" dir="2700000" algn="tl">
                    <a:srgbClr val="000000">
                      <a:alpha val="43137"/>
                    </a:srgbClr>
                  </a:outerShdw>
                </a:effectLst>
                <a:latin typeface="Constantia" panose="02030602050306030303" pitchFamily="18" charset="0"/>
              </a:rPr>
              <a:t>than</a:t>
            </a:r>
            <a:r>
              <a:rPr lang="de-CH" sz="6000" baseline="12000" dirty="0">
                <a:solidFill>
                  <a:srgbClr val="0070C0"/>
                </a:solidFill>
                <a:effectLst>
                  <a:outerShdw blurRad="38100" dist="38100" dir="2700000" algn="tl">
                    <a:srgbClr val="000000">
                      <a:alpha val="43137"/>
                    </a:srgbClr>
                  </a:outerShdw>
                </a:effectLst>
                <a:latin typeface="Constantia" panose="02030602050306030303" pitchFamily="18" charset="0"/>
              </a:rPr>
              <a:t> just </a:t>
            </a:r>
            <a:r>
              <a:rPr lang="de-CH" sz="6000" baseline="12000" dirty="0" smtClean="0">
                <a:solidFill>
                  <a:srgbClr val="0070C0"/>
                </a:solidFill>
                <a:effectLst>
                  <a:outerShdw blurRad="38100" dist="38100" dir="2700000" algn="tl">
                    <a:srgbClr val="000000">
                      <a:alpha val="43137"/>
                    </a:srgbClr>
                  </a:outerShdw>
                </a:effectLst>
                <a:latin typeface="Constantia" panose="02030602050306030303" pitchFamily="18" charset="0"/>
              </a:rPr>
              <a:t>NT</a:t>
            </a:r>
            <a:endParaRPr lang="de-CH" sz="6000"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7704" y="1625978"/>
            <a:ext cx="308610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3735449" y="2708920"/>
            <a:ext cx="3315868" cy="1938992"/>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de-CH" sz="2400" dirty="0" smtClean="0"/>
              <a:t>Hinweise auf </a:t>
            </a:r>
          </a:p>
          <a:p>
            <a:r>
              <a:rPr lang="de-CH" sz="2400" dirty="0" smtClean="0"/>
              <a:t>→ Spina </a:t>
            </a:r>
            <a:r>
              <a:rPr lang="de-CH" sz="2400" dirty="0" err="1" smtClean="0"/>
              <a:t>bifida</a:t>
            </a:r>
            <a:endParaRPr lang="de-CH" sz="2400" dirty="0" smtClean="0"/>
          </a:p>
          <a:p>
            <a:r>
              <a:rPr lang="de-CH" sz="2400" dirty="0"/>
              <a:t>→ </a:t>
            </a:r>
            <a:r>
              <a:rPr lang="de-CH" sz="2400" dirty="0" smtClean="0"/>
              <a:t>Dandy-Walker</a:t>
            </a:r>
          </a:p>
          <a:p>
            <a:r>
              <a:rPr lang="de-CH" sz="2400" dirty="0"/>
              <a:t>→</a:t>
            </a:r>
            <a:r>
              <a:rPr lang="de-CH" sz="2400" dirty="0" smtClean="0"/>
              <a:t> </a:t>
            </a:r>
            <a:r>
              <a:rPr lang="de-CH" sz="2400" dirty="0" err="1" smtClean="0"/>
              <a:t>Ventrikulomegalie</a:t>
            </a:r>
            <a:endParaRPr lang="de-CH" sz="2400" dirty="0" smtClean="0"/>
          </a:p>
          <a:p>
            <a:r>
              <a:rPr lang="de-CH" sz="2400" dirty="0"/>
              <a:t>→ </a:t>
            </a:r>
            <a:r>
              <a:rPr lang="de-CH" sz="2400" dirty="0" smtClean="0"/>
              <a:t>LKG-Spalte </a:t>
            </a:r>
            <a:endParaRPr lang="de-CH" sz="2400" dirty="0"/>
          </a:p>
        </p:txBody>
      </p:sp>
      <p:sp>
        <p:nvSpPr>
          <p:cNvPr id="9" name="Textfeld 8"/>
          <p:cNvSpPr txBox="1"/>
          <p:nvPr/>
        </p:nvSpPr>
        <p:spPr>
          <a:xfrm>
            <a:off x="428816" y="1556792"/>
            <a:ext cx="5511336" cy="830997"/>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de-CH" sz="2400" dirty="0" smtClean="0"/>
              <a:t>Checkliste dem 2. Screening ähnlich.</a:t>
            </a:r>
          </a:p>
          <a:p>
            <a:r>
              <a:rPr lang="de-CH" sz="2400" dirty="0" smtClean="0"/>
              <a:t>Optionale Checkliste wird grösser!</a:t>
            </a:r>
            <a:endParaRPr lang="de-CH" sz="2400" dirty="0"/>
          </a:p>
        </p:txBody>
      </p:sp>
      <p:sp>
        <p:nvSpPr>
          <p:cNvPr id="10" name="Textfeld 9"/>
          <p:cNvSpPr txBox="1"/>
          <p:nvPr/>
        </p:nvSpPr>
        <p:spPr>
          <a:xfrm>
            <a:off x="2411760" y="4782343"/>
            <a:ext cx="6191574" cy="461665"/>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de-CH" sz="2400" dirty="0" smtClean="0"/>
              <a:t>Nicht </a:t>
            </a:r>
            <a:r>
              <a:rPr lang="de-CH" sz="2400" dirty="0" err="1" smtClean="0"/>
              <a:t>chromosomal</a:t>
            </a:r>
            <a:r>
              <a:rPr lang="de-CH" sz="2400" dirty="0" smtClean="0"/>
              <a:t> bedingte Fehlbildungen</a:t>
            </a:r>
            <a:endParaRPr lang="de-CH" sz="2400" dirty="0"/>
          </a:p>
        </p:txBody>
      </p:sp>
      <p:sp>
        <p:nvSpPr>
          <p:cNvPr id="8" name="Textfeld 7"/>
          <p:cNvSpPr txBox="1"/>
          <p:nvPr/>
        </p:nvSpPr>
        <p:spPr>
          <a:xfrm>
            <a:off x="736730" y="5875285"/>
            <a:ext cx="7847758" cy="584775"/>
          </a:xfrm>
          <a:prstGeom prst="rect">
            <a:avLst/>
          </a:prstGeom>
          <a:noFill/>
        </p:spPr>
        <p:txBody>
          <a:bodyPr wrap="square" rtlCol="0">
            <a:spAutoFit/>
          </a:bodyPr>
          <a:lstStyle/>
          <a:p>
            <a:r>
              <a:rPr lang="de-CH" sz="3200" dirty="0" smtClean="0">
                <a:solidFill>
                  <a:schemeClr val="bg2">
                    <a:lumMod val="25000"/>
                  </a:schemeClr>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Vielen Dank für Ihre Aufmerksamkeit</a:t>
            </a:r>
            <a:r>
              <a:rPr lang="de-CH" sz="3200" dirty="0" smtClean="0">
                <a:solidFill>
                  <a:schemeClr val="bg2">
                    <a:lumMod val="25000"/>
                  </a:schemeClr>
                </a:solidFill>
                <a:effectLst>
                  <a:outerShdw blurRad="38100" dist="38100" dir="2700000" algn="tl">
                    <a:srgbClr val="000000">
                      <a:alpha val="43137"/>
                    </a:srgbClr>
                  </a:outerShdw>
                </a:effectLst>
              </a:rPr>
              <a:t>! </a:t>
            </a:r>
            <a:endParaRPr lang="de-CH" sz="3200" dirty="0">
              <a:solidFill>
                <a:schemeClr val="bg2">
                  <a:lumMod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476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Kopfform, Plexus</a:t>
            </a:r>
            <a:endParaRPr lang="de-CH" dirty="0"/>
          </a:p>
        </p:txBody>
      </p:sp>
      <p:sp>
        <p:nvSpPr>
          <p:cNvPr id="4" name="Foliennummernplatzhalter 3"/>
          <p:cNvSpPr>
            <a:spLocks noGrp="1"/>
          </p:cNvSpPr>
          <p:nvPr>
            <p:ph type="sldNum" sz="quarter" idx="4294967295"/>
          </p:nvPr>
        </p:nvSpPr>
        <p:spPr>
          <a:xfrm>
            <a:off x="4394065" y="6408989"/>
            <a:ext cx="339860" cy="365125"/>
          </a:xfrm>
          <a:prstGeom prst="rect">
            <a:avLst/>
          </a:prstGeom>
        </p:spPr>
        <p:txBody>
          <a:bodyPr/>
          <a:lstStyle/>
          <a:p>
            <a:fld id="{9359A386-3586-4893-AB36-92E34C2AF1C6}" type="slidenum">
              <a:rPr lang="de-CH" smtClean="0"/>
              <a:pPr/>
              <a:t>4</a:t>
            </a:fld>
            <a:endParaRPr lang="de-CH"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749" t="242" r="5880" b="-242"/>
          <a:stretch/>
        </p:blipFill>
        <p:spPr bwMode="auto">
          <a:xfrm>
            <a:off x="539552" y="1906166"/>
            <a:ext cx="3841948" cy="3310972"/>
          </a:xfrm>
          <a:prstGeom prst="rect">
            <a:avLst/>
          </a:prstGeom>
          <a:solidFill>
            <a:srgbClr val="FFFF00">
              <a:alpha val="21176"/>
            </a:srgbClr>
          </a:solidFill>
          <a:ln>
            <a:noFill/>
          </a:ln>
          <a:extLst/>
        </p:spPr>
      </p:pic>
      <p:pic>
        <p:nvPicPr>
          <p:cNvPr id="8" name="Inhaltsplatzhalter 3"/>
          <p:cNvPicPr>
            <a:picLocks noGrp="1"/>
          </p:cNvPicPr>
          <p:nvPr>
            <p:ph idx="1"/>
          </p:nvPr>
        </p:nvPicPr>
        <p:blipFill rotWithShape="1">
          <a:blip r:embed="rId4"/>
          <a:srcRect l="22437" t="10355" r="19616" b="22136"/>
          <a:stretch/>
        </p:blipFill>
        <p:spPr>
          <a:xfrm>
            <a:off x="4788024" y="1906166"/>
            <a:ext cx="3816424" cy="3310972"/>
          </a:xfrm>
          <a:prstGeom prst="rect">
            <a:avLst/>
          </a:prstGeom>
        </p:spPr>
      </p:pic>
      <p:sp>
        <p:nvSpPr>
          <p:cNvPr id="7" name="Freihandform 6"/>
          <p:cNvSpPr/>
          <p:nvPr/>
        </p:nvSpPr>
        <p:spPr>
          <a:xfrm>
            <a:off x="1029256" y="3597215"/>
            <a:ext cx="1273997" cy="715993"/>
          </a:xfrm>
          <a:custGeom>
            <a:avLst/>
            <a:gdLst>
              <a:gd name="connsiteX0" fmla="*/ 394102 w 1273997"/>
              <a:gd name="connsiteY0" fmla="*/ 8627 h 715993"/>
              <a:gd name="connsiteX1" fmla="*/ 307838 w 1273997"/>
              <a:gd name="connsiteY1" fmla="*/ 34506 h 715993"/>
              <a:gd name="connsiteX2" fmla="*/ 256080 w 1273997"/>
              <a:gd name="connsiteY2" fmla="*/ 51759 h 715993"/>
              <a:gd name="connsiteX3" fmla="*/ 161189 w 1273997"/>
              <a:gd name="connsiteY3" fmla="*/ 69011 h 715993"/>
              <a:gd name="connsiteX4" fmla="*/ 135310 w 1273997"/>
              <a:gd name="connsiteY4" fmla="*/ 86264 h 715993"/>
              <a:gd name="connsiteX5" fmla="*/ 109431 w 1273997"/>
              <a:gd name="connsiteY5" fmla="*/ 94891 h 715993"/>
              <a:gd name="connsiteX6" fmla="*/ 83552 w 1273997"/>
              <a:gd name="connsiteY6" fmla="*/ 120770 h 715993"/>
              <a:gd name="connsiteX7" fmla="*/ 57672 w 1273997"/>
              <a:gd name="connsiteY7" fmla="*/ 138023 h 715993"/>
              <a:gd name="connsiteX8" fmla="*/ 31793 w 1273997"/>
              <a:gd name="connsiteY8" fmla="*/ 189781 h 715993"/>
              <a:gd name="connsiteX9" fmla="*/ 14540 w 1273997"/>
              <a:gd name="connsiteY9" fmla="*/ 215660 h 715993"/>
              <a:gd name="connsiteX10" fmla="*/ 14540 w 1273997"/>
              <a:gd name="connsiteY10" fmla="*/ 448574 h 715993"/>
              <a:gd name="connsiteX11" fmla="*/ 23167 w 1273997"/>
              <a:gd name="connsiteY11" fmla="*/ 474453 h 715993"/>
              <a:gd name="connsiteX12" fmla="*/ 57672 w 1273997"/>
              <a:gd name="connsiteY12" fmla="*/ 526211 h 715993"/>
              <a:gd name="connsiteX13" fmla="*/ 83552 w 1273997"/>
              <a:gd name="connsiteY13" fmla="*/ 577970 h 715993"/>
              <a:gd name="connsiteX14" fmla="*/ 135310 w 1273997"/>
              <a:gd name="connsiteY14" fmla="*/ 612476 h 715993"/>
              <a:gd name="connsiteX15" fmla="*/ 161189 w 1273997"/>
              <a:gd name="connsiteY15" fmla="*/ 629728 h 715993"/>
              <a:gd name="connsiteX16" fmla="*/ 238827 w 1273997"/>
              <a:gd name="connsiteY16" fmla="*/ 646981 h 715993"/>
              <a:gd name="connsiteX17" fmla="*/ 316465 w 1273997"/>
              <a:gd name="connsiteY17" fmla="*/ 672860 h 715993"/>
              <a:gd name="connsiteX18" fmla="*/ 368223 w 1273997"/>
              <a:gd name="connsiteY18" fmla="*/ 690113 h 715993"/>
              <a:gd name="connsiteX19" fmla="*/ 411355 w 1273997"/>
              <a:gd name="connsiteY19" fmla="*/ 698740 h 715993"/>
              <a:gd name="connsiteX20" fmla="*/ 463114 w 1273997"/>
              <a:gd name="connsiteY20" fmla="*/ 715993 h 715993"/>
              <a:gd name="connsiteX21" fmla="*/ 842676 w 1273997"/>
              <a:gd name="connsiteY21" fmla="*/ 707366 h 715993"/>
              <a:gd name="connsiteX22" fmla="*/ 920314 w 1273997"/>
              <a:gd name="connsiteY22" fmla="*/ 672860 h 715993"/>
              <a:gd name="connsiteX23" fmla="*/ 989325 w 1273997"/>
              <a:gd name="connsiteY23" fmla="*/ 655608 h 715993"/>
              <a:gd name="connsiteX24" fmla="*/ 1075589 w 1273997"/>
              <a:gd name="connsiteY24" fmla="*/ 638355 h 715993"/>
              <a:gd name="connsiteX25" fmla="*/ 1101469 w 1273997"/>
              <a:gd name="connsiteY25" fmla="*/ 629728 h 715993"/>
              <a:gd name="connsiteX26" fmla="*/ 1144601 w 1273997"/>
              <a:gd name="connsiteY26" fmla="*/ 621102 h 715993"/>
              <a:gd name="connsiteX27" fmla="*/ 1170480 w 1273997"/>
              <a:gd name="connsiteY27" fmla="*/ 603849 h 715993"/>
              <a:gd name="connsiteX28" fmla="*/ 1222238 w 1273997"/>
              <a:gd name="connsiteY28" fmla="*/ 586596 h 715993"/>
              <a:gd name="connsiteX29" fmla="*/ 1256744 w 1273997"/>
              <a:gd name="connsiteY29" fmla="*/ 534838 h 715993"/>
              <a:gd name="connsiteX30" fmla="*/ 1273997 w 1273997"/>
              <a:gd name="connsiteY30" fmla="*/ 508959 h 715993"/>
              <a:gd name="connsiteX31" fmla="*/ 1239491 w 1273997"/>
              <a:gd name="connsiteY31" fmla="*/ 431321 h 715993"/>
              <a:gd name="connsiteX32" fmla="*/ 1187733 w 1273997"/>
              <a:gd name="connsiteY32" fmla="*/ 414068 h 715993"/>
              <a:gd name="connsiteX33" fmla="*/ 1161853 w 1273997"/>
              <a:gd name="connsiteY33" fmla="*/ 405442 h 715993"/>
              <a:gd name="connsiteX34" fmla="*/ 1110095 w 1273997"/>
              <a:gd name="connsiteY34" fmla="*/ 379562 h 715993"/>
              <a:gd name="connsiteX35" fmla="*/ 1084216 w 1273997"/>
              <a:gd name="connsiteY35" fmla="*/ 362310 h 715993"/>
              <a:gd name="connsiteX36" fmla="*/ 1058336 w 1273997"/>
              <a:gd name="connsiteY36" fmla="*/ 353683 h 715993"/>
              <a:gd name="connsiteX37" fmla="*/ 1006578 w 1273997"/>
              <a:gd name="connsiteY37" fmla="*/ 310551 h 715993"/>
              <a:gd name="connsiteX38" fmla="*/ 980699 w 1273997"/>
              <a:gd name="connsiteY38" fmla="*/ 301925 h 715993"/>
              <a:gd name="connsiteX39" fmla="*/ 877182 w 1273997"/>
              <a:gd name="connsiteY39" fmla="*/ 250166 h 715993"/>
              <a:gd name="connsiteX40" fmla="*/ 825423 w 1273997"/>
              <a:gd name="connsiteY40" fmla="*/ 224287 h 715993"/>
              <a:gd name="connsiteX41" fmla="*/ 790918 w 1273997"/>
              <a:gd name="connsiteY41" fmla="*/ 198408 h 715993"/>
              <a:gd name="connsiteX42" fmla="*/ 756412 w 1273997"/>
              <a:gd name="connsiteY42" fmla="*/ 181155 h 715993"/>
              <a:gd name="connsiteX43" fmla="*/ 730533 w 1273997"/>
              <a:gd name="connsiteY43" fmla="*/ 155276 h 715993"/>
              <a:gd name="connsiteX44" fmla="*/ 670148 w 1273997"/>
              <a:gd name="connsiteY44" fmla="*/ 120770 h 715993"/>
              <a:gd name="connsiteX45" fmla="*/ 627016 w 1273997"/>
              <a:gd name="connsiteY45" fmla="*/ 112143 h 715993"/>
              <a:gd name="connsiteX46" fmla="*/ 592510 w 1273997"/>
              <a:gd name="connsiteY46" fmla="*/ 103517 h 715993"/>
              <a:gd name="connsiteX47" fmla="*/ 497619 w 1273997"/>
              <a:gd name="connsiteY47" fmla="*/ 77638 h 715993"/>
              <a:gd name="connsiteX48" fmla="*/ 419982 w 1273997"/>
              <a:gd name="connsiteY48" fmla="*/ 51759 h 715993"/>
              <a:gd name="connsiteX49" fmla="*/ 394102 w 1273997"/>
              <a:gd name="connsiteY49" fmla="*/ 43132 h 715993"/>
              <a:gd name="connsiteX50" fmla="*/ 350970 w 1273997"/>
              <a:gd name="connsiteY50" fmla="*/ 25879 h 715993"/>
              <a:gd name="connsiteX51" fmla="*/ 281959 w 1273997"/>
              <a:gd name="connsiteY51" fmla="*/ 8627 h 715993"/>
              <a:gd name="connsiteX52" fmla="*/ 256080 w 1273997"/>
              <a:gd name="connsiteY52" fmla="*/ 0 h 71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73997" h="715993">
                <a:moveTo>
                  <a:pt x="394102" y="8627"/>
                </a:moveTo>
                <a:lnTo>
                  <a:pt x="307838" y="34506"/>
                </a:lnTo>
                <a:cubicBezTo>
                  <a:pt x="290480" y="39930"/>
                  <a:pt x="274019" y="48769"/>
                  <a:pt x="256080" y="51759"/>
                </a:cubicBezTo>
                <a:cubicBezTo>
                  <a:pt x="189858" y="62795"/>
                  <a:pt x="221472" y="56955"/>
                  <a:pt x="161189" y="69011"/>
                </a:cubicBezTo>
                <a:cubicBezTo>
                  <a:pt x="152563" y="74762"/>
                  <a:pt x="144583" y="81627"/>
                  <a:pt x="135310" y="86264"/>
                </a:cubicBezTo>
                <a:cubicBezTo>
                  <a:pt x="127177" y="90331"/>
                  <a:pt x="116997" y="89847"/>
                  <a:pt x="109431" y="94891"/>
                </a:cubicBezTo>
                <a:cubicBezTo>
                  <a:pt x="99280" y="101658"/>
                  <a:pt x="92924" y="112960"/>
                  <a:pt x="83552" y="120770"/>
                </a:cubicBezTo>
                <a:cubicBezTo>
                  <a:pt x="75587" y="127407"/>
                  <a:pt x="66299" y="132272"/>
                  <a:pt x="57672" y="138023"/>
                </a:cubicBezTo>
                <a:cubicBezTo>
                  <a:pt x="8227" y="212189"/>
                  <a:pt x="67508" y="118352"/>
                  <a:pt x="31793" y="189781"/>
                </a:cubicBezTo>
                <a:cubicBezTo>
                  <a:pt x="27156" y="199054"/>
                  <a:pt x="20291" y="207034"/>
                  <a:pt x="14540" y="215660"/>
                </a:cubicBezTo>
                <a:cubicBezTo>
                  <a:pt x="-9177" y="310535"/>
                  <a:pt x="21" y="259833"/>
                  <a:pt x="14540" y="448574"/>
                </a:cubicBezTo>
                <a:cubicBezTo>
                  <a:pt x="15237" y="457640"/>
                  <a:pt x="18751" y="466504"/>
                  <a:pt x="23167" y="474453"/>
                </a:cubicBezTo>
                <a:cubicBezTo>
                  <a:pt x="33237" y="492579"/>
                  <a:pt x="51115" y="506540"/>
                  <a:pt x="57672" y="526211"/>
                </a:cubicBezTo>
                <a:cubicBezTo>
                  <a:pt x="63826" y="544671"/>
                  <a:pt x="67813" y="564198"/>
                  <a:pt x="83552" y="577970"/>
                </a:cubicBezTo>
                <a:cubicBezTo>
                  <a:pt x="99157" y="591624"/>
                  <a:pt x="118057" y="600974"/>
                  <a:pt x="135310" y="612476"/>
                </a:cubicBezTo>
                <a:cubicBezTo>
                  <a:pt x="143936" y="618227"/>
                  <a:pt x="151354" y="626449"/>
                  <a:pt x="161189" y="629728"/>
                </a:cubicBezTo>
                <a:cubicBezTo>
                  <a:pt x="203662" y="643886"/>
                  <a:pt x="178099" y="636860"/>
                  <a:pt x="238827" y="646981"/>
                </a:cubicBezTo>
                <a:lnTo>
                  <a:pt x="316465" y="672860"/>
                </a:lnTo>
                <a:lnTo>
                  <a:pt x="368223" y="690113"/>
                </a:lnTo>
                <a:cubicBezTo>
                  <a:pt x="382600" y="692989"/>
                  <a:pt x="397210" y="694882"/>
                  <a:pt x="411355" y="698740"/>
                </a:cubicBezTo>
                <a:cubicBezTo>
                  <a:pt x="428900" y="703525"/>
                  <a:pt x="463114" y="715993"/>
                  <a:pt x="463114" y="715993"/>
                </a:cubicBezTo>
                <a:cubicBezTo>
                  <a:pt x="589635" y="713117"/>
                  <a:pt x="716350" y="714946"/>
                  <a:pt x="842676" y="707366"/>
                </a:cubicBezTo>
                <a:cubicBezTo>
                  <a:pt x="893259" y="704331"/>
                  <a:pt x="885581" y="690227"/>
                  <a:pt x="920314" y="672860"/>
                </a:cubicBezTo>
                <a:cubicBezTo>
                  <a:pt x="940032" y="663001"/>
                  <a:pt x="969640" y="660529"/>
                  <a:pt x="989325" y="655608"/>
                </a:cubicBezTo>
                <a:cubicBezTo>
                  <a:pt x="1069630" y="635532"/>
                  <a:pt x="927634" y="659490"/>
                  <a:pt x="1075589" y="638355"/>
                </a:cubicBezTo>
                <a:cubicBezTo>
                  <a:pt x="1084216" y="635479"/>
                  <a:pt x="1092647" y="631933"/>
                  <a:pt x="1101469" y="629728"/>
                </a:cubicBezTo>
                <a:cubicBezTo>
                  <a:pt x="1115693" y="626172"/>
                  <a:pt x="1130873" y="626250"/>
                  <a:pt x="1144601" y="621102"/>
                </a:cubicBezTo>
                <a:cubicBezTo>
                  <a:pt x="1154309" y="617462"/>
                  <a:pt x="1161006" y="608060"/>
                  <a:pt x="1170480" y="603849"/>
                </a:cubicBezTo>
                <a:cubicBezTo>
                  <a:pt x="1187098" y="596463"/>
                  <a:pt x="1222238" y="586596"/>
                  <a:pt x="1222238" y="586596"/>
                </a:cubicBezTo>
                <a:lnTo>
                  <a:pt x="1256744" y="534838"/>
                </a:lnTo>
                <a:lnTo>
                  <a:pt x="1273997" y="508959"/>
                </a:lnTo>
                <a:cubicBezTo>
                  <a:pt x="1266749" y="458227"/>
                  <a:pt x="1280837" y="449697"/>
                  <a:pt x="1239491" y="431321"/>
                </a:cubicBezTo>
                <a:cubicBezTo>
                  <a:pt x="1222873" y="423935"/>
                  <a:pt x="1204986" y="419819"/>
                  <a:pt x="1187733" y="414068"/>
                </a:cubicBezTo>
                <a:lnTo>
                  <a:pt x="1161853" y="405442"/>
                </a:lnTo>
                <a:cubicBezTo>
                  <a:pt x="1087697" y="356004"/>
                  <a:pt x="1181516" y="415272"/>
                  <a:pt x="1110095" y="379562"/>
                </a:cubicBezTo>
                <a:cubicBezTo>
                  <a:pt x="1100822" y="374926"/>
                  <a:pt x="1093489" y="366946"/>
                  <a:pt x="1084216" y="362310"/>
                </a:cubicBezTo>
                <a:cubicBezTo>
                  <a:pt x="1076083" y="358243"/>
                  <a:pt x="1066469" y="357750"/>
                  <a:pt x="1058336" y="353683"/>
                </a:cubicBezTo>
                <a:cubicBezTo>
                  <a:pt x="1001887" y="325458"/>
                  <a:pt x="1063815" y="348709"/>
                  <a:pt x="1006578" y="310551"/>
                </a:cubicBezTo>
                <a:cubicBezTo>
                  <a:pt x="999012" y="305507"/>
                  <a:pt x="988939" y="305770"/>
                  <a:pt x="980699" y="301925"/>
                </a:cubicBezTo>
                <a:cubicBezTo>
                  <a:pt x="945740" y="285611"/>
                  <a:pt x="911688" y="267419"/>
                  <a:pt x="877182" y="250166"/>
                </a:cubicBezTo>
                <a:cubicBezTo>
                  <a:pt x="859929" y="241540"/>
                  <a:pt x="840854" y="235861"/>
                  <a:pt x="825423" y="224287"/>
                </a:cubicBezTo>
                <a:cubicBezTo>
                  <a:pt x="813921" y="215661"/>
                  <a:pt x="803110" y="206028"/>
                  <a:pt x="790918" y="198408"/>
                </a:cubicBezTo>
                <a:cubicBezTo>
                  <a:pt x="780013" y="191592"/>
                  <a:pt x="766876" y="188629"/>
                  <a:pt x="756412" y="181155"/>
                </a:cubicBezTo>
                <a:cubicBezTo>
                  <a:pt x="746485" y="174064"/>
                  <a:pt x="739905" y="163086"/>
                  <a:pt x="730533" y="155276"/>
                </a:cubicBezTo>
                <a:cubicBezTo>
                  <a:pt x="717913" y="144760"/>
                  <a:pt x="684208" y="125457"/>
                  <a:pt x="670148" y="120770"/>
                </a:cubicBezTo>
                <a:cubicBezTo>
                  <a:pt x="656238" y="116133"/>
                  <a:pt x="641329" y="115324"/>
                  <a:pt x="627016" y="112143"/>
                </a:cubicBezTo>
                <a:cubicBezTo>
                  <a:pt x="615442" y="109571"/>
                  <a:pt x="603758" y="107266"/>
                  <a:pt x="592510" y="103517"/>
                </a:cubicBezTo>
                <a:cubicBezTo>
                  <a:pt x="509387" y="75810"/>
                  <a:pt x="591480" y="93281"/>
                  <a:pt x="497619" y="77638"/>
                </a:cubicBezTo>
                <a:lnTo>
                  <a:pt x="419982" y="51759"/>
                </a:lnTo>
                <a:cubicBezTo>
                  <a:pt x="411355" y="48883"/>
                  <a:pt x="402545" y="46509"/>
                  <a:pt x="394102" y="43132"/>
                </a:cubicBezTo>
                <a:cubicBezTo>
                  <a:pt x="379725" y="37381"/>
                  <a:pt x="365469" y="31316"/>
                  <a:pt x="350970" y="25879"/>
                </a:cubicBezTo>
                <a:cubicBezTo>
                  <a:pt x="311533" y="11090"/>
                  <a:pt x="333440" y="21498"/>
                  <a:pt x="281959" y="8627"/>
                </a:cubicBezTo>
                <a:cubicBezTo>
                  <a:pt x="273137" y="6422"/>
                  <a:pt x="256080" y="0"/>
                  <a:pt x="256080"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Freihandform 8"/>
          <p:cNvSpPr/>
          <p:nvPr/>
        </p:nvSpPr>
        <p:spPr>
          <a:xfrm>
            <a:off x="1029256" y="3631721"/>
            <a:ext cx="1903725" cy="931653"/>
          </a:xfrm>
          <a:custGeom>
            <a:avLst/>
            <a:gdLst>
              <a:gd name="connsiteX0" fmla="*/ 1483743 w 1975449"/>
              <a:gd name="connsiteY0" fmla="*/ 414068 h 931653"/>
              <a:gd name="connsiteX1" fmla="*/ 1526876 w 1975449"/>
              <a:gd name="connsiteY1" fmla="*/ 422694 h 931653"/>
              <a:gd name="connsiteX2" fmla="*/ 1552755 w 1975449"/>
              <a:gd name="connsiteY2" fmla="*/ 431321 h 931653"/>
              <a:gd name="connsiteX3" fmla="*/ 1647645 w 1975449"/>
              <a:gd name="connsiteY3" fmla="*/ 439947 h 931653"/>
              <a:gd name="connsiteX4" fmla="*/ 1699404 w 1975449"/>
              <a:gd name="connsiteY4" fmla="*/ 457200 h 931653"/>
              <a:gd name="connsiteX5" fmla="*/ 1725283 w 1975449"/>
              <a:gd name="connsiteY5" fmla="*/ 474453 h 931653"/>
              <a:gd name="connsiteX6" fmla="*/ 1777042 w 1975449"/>
              <a:gd name="connsiteY6" fmla="*/ 491705 h 931653"/>
              <a:gd name="connsiteX7" fmla="*/ 1854679 w 1975449"/>
              <a:gd name="connsiteY7" fmla="*/ 534837 h 931653"/>
              <a:gd name="connsiteX8" fmla="*/ 1871932 w 1975449"/>
              <a:gd name="connsiteY8" fmla="*/ 560717 h 931653"/>
              <a:gd name="connsiteX9" fmla="*/ 1923691 w 1975449"/>
              <a:gd name="connsiteY9" fmla="*/ 603849 h 931653"/>
              <a:gd name="connsiteX10" fmla="*/ 1940943 w 1975449"/>
              <a:gd name="connsiteY10" fmla="*/ 629728 h 931653"/>
              <a:gd name="connsiteX11" fmla="*/ 1966823 w 1975449"/>
              <a:gd name="connsiteY11" fmla="*/ 655607 h 931653"/>
              <a:gd name="connsiteX12" fmla="*/ 1975449 w 1975449"/>
              <a:gd name="connsiteY12" fmla="*/ 681487 h 931653"/>
              <a:gd name="connsiteX13" fmla="*/ 1932317 w 1975449"/>
              <a:gd name="connsiteY13" fmla="*/ 741871 h 931653"/>
              <a:gd name="connsiteX14" fmla="*/ 1906438 w 1975449"/>
              <a:gd name="connsiteY14" fmla="*/ 767751 h 931653"/>
              <a:gd name="connsiteX15" fmla="*/ 1880559 w 1975449"/>
              <a:gd name="connsiteY15" fmla="*/ 785004 h 931653"/>
              <a:gd name="connsiteX16" fmla="*/ 1846053 w 1975449"/>
              <a:gd name="connsiteY16" fmla="*/ 819509 h 931653"/>
              <a:gd name="connsiteX17" fmla="*/ 1777042 w 1975449"/>
              <a:gd name="connsiteY17" fmla="*/ 879894 h 931653"/>
              <a:gd name="connsiteX18" fmla="*/ 1751162 w 1975449"/>
              <a:gd name="connsiteY18" fmla="*/ 905773 h 931653"/>
              <a:gd name="connsiteX19" fmla="*/ 1725283 w 1975449"/>
              <a:gd name="connsiteY19" fmla="*/ 914400 h 931653"/>
              <a:gd name="connsiteX20" fmla="*/ 1690777 w 1975449"/>
              <a:gd name="connsiteY20" fmla="*/ 931653 h 931653"/>
              <a:gd name="connsiteX21" fmla="*/ 1570008 w 1975449"/>
              <a:gd name="connsiteY21" fmla="*/ 923026 h 931653"/>
              <a:gd name="connsiteX22" fmla="*/ 1544128 w 1975449"/>
              <a:gd name="connsiteY22" fmla="*/ 914400 h 931653"/>
              <a:gd name="connsiteX23" fmla="*/ 1509623 w 1975449"/>
              <a:gd name="connsiteY23" fmla="*/ 905773 h 931653"/>
              <a:gd name="connsiteX24" fmla="*/ 1457864 w 1975449"/>
              <a:gd name="connsiteY24" fmla="*/ 897147 h 931653"/>
              <a:gd name="connsiteX25" fmla="*/ 1388853 w 1975449"/>
              <a:gd name="connsiteY25" fmla="*/ 879894 h 931653"/>
              <a:gd name="connsiteX26" fmla="*/ 1354347 w 1975449"/>
              <a:gd name="connsiteY26" fmla="*/ 871268 h 931653"/>
              <a:gd name="connsiteX27" fmla="*/ 1259457 w 1975449"/>
              <a:gd name="connsiteY27" fmla="*/ 819509 h 931653"/>
              <a:gd name="connsiteX28" fmla="*/ 1207698 w 1975449"/>
              <a:gd name="connsiteY28" fmla="*/ 802256 h 931653"/>
              <a:gd name="connsiteX29" fmla="*/ 1035170 w 1975449"/>
              <a:gd name="connsiteY29" fmla="*/ 793630 h 931653"/>
              <a:gd name="connsiteX30" fmla="*/ 983411 w 1975449"/>
              <a:gd name="connsiteY30" fmla="*/ 776377 h 931653"/>
              <a:gd name="connsiteX31" fmla="*/ 948906 w 1975449"/>
              <a:gd name="connsiteY31" fmla="*/ 767751 h 931653"/>
              <a:gd name="connsiteX32" fmla="*/ 905774 w 1975449"/>
              <a:gd name="connsiteY32" fmla="*/ 759124 h 931653"/>
              <a:gd name="connsiteX33" fmla="*/ 879894 w 1975449"/>
              <a:gd name="connsiteY33" fmla="*/ 750498 h 931653"/>
              <a:gd name="connsiteX34" fmla="*/ 836762 w 1975449"/>
              <a:gd name="connsiteY34" fmla="*/ 741871 h 931653"/>
              <a:gd name="connsiteX35" fmla="*/ 776377 w 1975449"/>
              <a:gd name="connsiteY35" fmla="*/ 724619 h 931653"/>
              <a:gd name="connsiteX36" fmla="*/ 750498 w 1975449"/>
              <a:gd name="connsiteY36" fmla="*/ 707366 h 931653"/>
              <a:gd name="connsiteX37" fmla="*/ 672860 w 1975449"/>
              <a:gd name="connsiteY37" fmla="*/ 690113 h 931653"/>
              <a:gd name="connsiteX38" fmla="*/ 457200 w 1975449"/>
              <a:gd name="connsiteY38" fmla="*/ 672860 h 931653"/>
              <a:gd name="connsiteX39" fmla="*/ 431321 w 1975449"/>
              <a:gd name="connsiteY39" fmla="*/ 664234 h 931653"/>
              <a:gd name="connsiteX40" fmla="*/ 232913 w 1975449"/>
              <a:gd name="connsiteY40" fmla="*/ 646981 h 931653"/>
              <a:gd name="connsiteX41" fmla="*/ 163902 w 1975449"/>
              <a:gd name="connsiteY41" fmla="*/ 612475 h 931653"/>
              <a:gd name="connsiteX42" fmla="*/ 112143 w 1975449"/>
              <a:gd name="connsiteY42" fmla="*/ 577970 h 931653"/>
              <a:gd name="connsiteX43" fmla="*/ 69011 w 1975449"/>
              <a:gd name="connsiteY43" fmla="*/ 526211 h 931653"/>
              <a:gd name="connsiteX44" fmla="*/ 34506 w 1975449"/>
              <a:gd name="connsiteY44" fmla="*/ 474453 h 931653"/>
              <a:gd name="connsiteX45" fmla="*/ 17253 w 1975449"/>
              <a:gd name="connsiteY45" fmla="*/ 448573 h 931653"/>
              <a:gd name="connsiteX46" fmla="*/ 0 w 1975449"/>
              <a:gd name="connsiteY46" fmla="*/ 379562 h 931653"/>
              <a:gd name="connsiteX47" fmla="*/ 43132 w 1975449"/>
              <a:gd name="connsiteY47" fmla="*/ 267419 h 931653"/>
              <a:gd name="connsiteX48" fmla="*/ 69011 w 1975449"/>
              <a:gd name="connsiteY48" fmla="*/ 258792 h 931653"/>
              <a:gd name="connsiteX49" fmla="*/ 94891 w 1975449"/>
              <a:gd name="connsiteY49" fmla="*/ 207034 h 931653"/>
              <a:gd name="connsiteX50" fmla="*/ 129396 w 1975449"/>
              <a:gd name="connsiteY50" fmla="*/ 138022 h 931653"/>
              <a:gd name="connsiteX51" fmla="*/ 207034 w 1975449"/>
              <a:gd name="connsiteY51" fmla="*/ 69011 h 931653"/>
              <a:gd name="connsiteX52" fmla="*/ 284672 w 1975449"/>
              <a:gd name="connsiteY52" fmla="*/ 8626 h 931653"/>
              <a:gd name="connsiteX53" fmla="*/ 336430 w 1975449"/>
              <a:gd name="connsiteY53" fmla="*/ 0 h 931653"/>
              <a:gd name="connsiteX54" fmla="*/ 431321 w 1975449"/>
              <a:gd name="connsiteY54" fmla="*/ 8626 h 931653"/>
              <a:gd name="connsiteX55" fmla="*/ 517585 w 1975449"/>
              <a:gd name="connsiteY55" fmla="*/ 34505 h 931653"/>
              <a:gd name="connsiteX56" fmla="*/ 552091 w 1975449"/>
              <a:gd name="connsiteY56" fmla="*/ 43132 h 931653"/>
              <a:gd name="connsiteX57" fmla="*/ 603849 w 1975449"/>
              <a:gd name="connsiteY57" fmla="*/ 60385 h 931653"/>
              <a:gd name="connsiteX58" fmla="*/ 672860 w 1975449"/>
              <a:gd name="connsiteY58" fmla="*/ 86264 h 931653"/>
              <a:gd name="connsiteX59" fmla="*/ 724619 w 1975449"/>
              <a:gd name="connsiteY59" fmla="*/ 94890 h 931653"/>
              <a:gd name="connsiteX60" fmla="*/ 836762 w 1975449"/>
              <a:gd name="connsiteY60" fmla="*/ 120770 h 931653"/>
              <a:gd name="connsiteX61" fmla="*/ 940279 w 1975449"/>
              <a:gd name="connsiteY61" fmla="*/ 138022 h 931653"/>
              <a:gd name="connsiteX62" fmla="*/ 974785 w 1975449"/>
              <a:gd name="connsiteY62" fmla="*/ 146649 h 931653"/>
              <a:gd name="connsiteX63" fmla="*/ 1026543 w 1975449"/>
              <a:gd name="connsiteY63" fmla="*/ 163902 h 931653"/>
              <a:gd name="connsiteX64" fmla="*/ 1061049 w 1975449"/>
              <a:gd name="connsiteY64" fmla="*/ 172528 h 931653"/>
              <a:gd name="connsiteX65" fmla="*/ 1086928 w 1975449"/>
              <a:gd name="connsiteY65" fmla="*/ 181154 h 931653"/>
              <a:gd name="connsiteX66" fmla="*/ 1155940 w 1975449"/>
              <a:gd name="connsiteY66" fmla="*/ 198407 h 931653"/>
              <a:gd name="connsiteX67" fmla="*/ 1207698 w 1975449"/>
              <a:gd name="connsiteY67" fmla="*/ 232913 h 931653"/>
              <a:gd name="connsiteX68" fmla="*/ 1224951 w 1975449"/>
              <a:gd name="connsiteY68" fmla="*/ 258792 h 931653"/>
              <a:gd name="connsiteX69" fmla="*/ 1250830 w 1975449"/>
              <a:gd name="connsiteY69" fmla="*/ 276045 h 931653"/>
              <a:gd name="connsiteX70" fmla="*/ 1302589 w 1975449"/>
              <a:gd name="connsiteY70" fmla="*/ 327804 h 931653"/>
              <a:gd name="connsiteX71" fmla="*/ 1328468 w 1975449"/>
              <a:gd name="connsiteY71" fmla="*/ 353683 h 931653"/>
              <a:gd name="connsiteX72" fmla="*/ 1380226 w 1975449"/>
              <a:gd name="connsiteY72" fmla="*/ 388188 h 931653"/>
              <a:gd name="connsiteX73" fmla="*/ 1457864 w 1975449"/>
              <a:gd name="connsiteY73" fmla="*/ 422694 h 931653"/>
              <a:gd name="connsiteX74" fmla="*/ 1483743 w 1975449"/>
              <a:gd name="connsiteY74" fmla="*/ 414068 h 93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75449" h="931653">
                <a:moveTo>
                  <a:pt x="1483743" y="414068"/>
                </a:moveTo>
                <a:cubicBezTo>
                  <a:pt x="1498121" y="416943"/>
                  <a:pt x="1512651" y="419138"/>
                  <a:pt x="1526876" y="422694"/>
                </a:cubicBezTo>
                <a:cubicBezTo>
                  <a:pt x="1535698" y="424899"/>
                  <a:pt x="1543753" y="430035"/>
                  <a:pt x="1552755" y="431321"/>
                </a:cubicBezTo>
                <a:cubicBezTo>
                  <a:pt x="1584196" y="435813"/>
                  <a:pt x="1616015" y="437072"/>
                  <a:pt x="1647645" y="439947"/>
                </a:cubicBezTo>
                <a:cubicBezTo>
                  <a:pt x="1664898" y="445698"/>
                  <a:pt x="1684272" y="447112"/>
                  <a:pt x="1699404" y="457200"/>
                </a:cubicBezTo>
                <a:cubicBezTo>
                  <a:pt x="1708030" y="462951"/>
                  <a:pt x="1715809" y="470242"/>
                  <a:pt x="1725283" y="474453"/>
                </a:cubicBezTo>
                <a:cubicBezTo>
                  <a:pt x="1741902" y="481839"/>
                  <a:pt x="1777042" y="491705"/>
                  <a:pt x="1777042" y="491705"/>
                </a:cubicBezTo>
                <a:cubicBezTo>
                  <a:pt x="1836366" y="531255"/>
                  <a:pt x="1809129" y="519654"/>
                  <a:pt x="1854679" y="534837"/>
                </a:cubicBezTo>
                <a:cubicBezTo>
                  <a:pt x="1860430" y="543464"/>
                  <a:pt x="1865295" y="552752"/>
                  <a:pt x="1871932" y="560717"/>
                </a:cubicBezTo>
                <a:cubicBezTo>
                  <a:pt x="1892688" y="585625"/>
                  <a:pt x="1898245" y="586885"/>
                  <a:pt x="1923691" y="603849"/>
                </a:cubicBezTo>
                <a:cubicBezTo>
                  <a:pt x="1929442" y="612475"/>
                  <a:pt x="1934306" y="621764"/>
                  <a:pt x="1940943" y="629728"/>
                </a:cubicBezTo>
                <a:cubicBezTo>
                  <a:pt x="1948753" y="639100"/>
                  <a:pt x="1960056" y="645456"/>
                  <a:pt x="1966823" y="655607"/>
                </a:cubicBezTo>
                <a:cubicBezTo>
                  <a:pt x="1971867" y="663173"/>
                  <a:pt x="1972574" y="672860"/>
                  <a:pt x="1975449" y="681487"/>
                </a:cubicBezTo>
                <a:cubicBezTo>
                  <a:pt x="1955321" y="741871"/>
                  <a:pt x="1975449" y="727494"/>
                  <a:pt x="1932317" y="741871"/>
                </a:cubicBezTo>
                <a:cubicBezTo>
                  <a:pt x="1923691" y="750498"/>
                  <a:pt x="1915810" y="759941"/>
                  <a:pt x="1906438" y="767751"/>
                </a:cubicBezTo>
                <a:cubicBezTo>
                  <a:pt x="1898473" y="774388"/>
                  <a:pt x="1887036" y="776908"/>
                  <a:pt x="1880559" y="785004"/>
                </a:cubicBezTo>
                <a:cubicBezTo>
                  <a:pt x="1847099" y="826828"/>
                  <a:pt x="1902515" y="800689"/>
                  <a:pt x="1846053" y="819509"/>
                </a:cubicBezTo>
                <a:cubicBezTo>
                  <a:pt x="1797173" y="892827"/>
                  <a:pt x="1877676" y="779264"/>
                  <a:pt x="1777042" y="879894"/>
                </a:cubicBezTo>
                <a:cubicBezTo>
                  <a:pt x="1768415" y="888520"/>
                  <a:pt x="1761313" y="899006"/>
                  <a:pt x="1751162" y="905773"/>
                </a:cubicBezTo>
                <a:cubicBezTo>
                  <a:pt x="1743596" y="910817"/>
                  <a:pt x="1733641" y="910818"/>
                  <a:pt x="1725283" y="914400"/>
                </a:cubicBezTo>
                <a:cubicBezTo>
                  <a:pt x="1713463" y="919466"/>
                  <a:pt x="1702279" y="925902"/>
                  <a:pt x="1690777" y="931653"/>
                </a:cubicBezTo>
                <a:cubicBezTo>
                  <a:pt x="1650521" y="928777"/>
                  <a:pt x="1610090" y="927742"/>
                  <a:pt x="1570008" y="923026"/>
                </a:cubicBezTo>
                <a:cubicBezTo>
                  <a:pt x="1560977" y="921964"/>
                  <a:pt x="1552871" y="916898"/>
                  <a:pt x="1544128" y="914400"/>
                </a:cubicBezTo>
                <a:cubicBezTo>
                  <a:pt x="1532728" y="911143"/>
                  <a:pt x="1521248" y="908098"/>
                  <a:pt x="1509623" y="905773"/>
                </a:cubicBezTo>
                <a:cubicBezTo>
                  <a:pt x="1492472" y="902343"/>
                  <a:pt x="1474967" y="900812"/>
                  <a:pt x="1457864" y="897147"/>
                </a:cubicBezTo>
                <a:cubicBezTo>
                  <a:pt x="1434679" y="892179"/>
                  <a:pt x="1411857" y="885645"/>
                  <a:pt x="1388853" y="879894"/>
                </a:cubicBezTo>
                <a:lnTo>
                  <a:pt x="1354347" y="871268"/>
                </a:lnTo>
                <a:cubicBezTo>
                  <a:pt x="1322847" y="850268"/>
                  <a:pt x="1298599" y="832556"/>
                  <a:pt x="1259457" y="819509"/>
                </a:cubicBezTo>
                <a:cubicBezTo>
                  <a:pt x="1242204" y="813758"/>
                  <a:pt x="1225862" y="803164"/>
                  <a:pt x="1207698" y="802256"/>
                </a:cubicBezTo>
                <a:lnTo>
                  <a:pt x="1035170" y="793630"/>
                </a:lnTo>
                <a:cubicBezTo>
                  <a:pt x="1017917" y="787879"/>
                  <a:pt x="1001054" y="780788"/>
                  <a:pt x="983411" y="776377"/>
                </a:cubicBezTo>
                <a:cubicBezTo>
                  <a:pt x="971909" y="773502"/>
                  <a:pt x="960479" y="770323"/>
                  <a:pt x="948906" y="767751"/>
                </a:cubicBezTo>
                <a:cubicBezTo>
                  <a:pt x="934593" y="764570"/>
                  <a:pt x="919998" y="762680"/>
                  <a:pt x="905774" y="759124"/>
                </a:cubicBezTo>
                <a:cubicBezTo>
                  <a:pt x="896952" y="756919"/>
                  <a:pt x="888716" y="752703"/>
                  <a:pt x="879894" y="750498"/>
                </a:cubicBezTo>
                <a:cubicBezTo>
                  <a:pt x="865670" y="746942"/>
                  <a:pt x="851075" y="745052"/>
                  <a:pt x="836762" y="741871"/>
                </a:cubicBezTo>
                <a:cubicBezTo>
                  <a:pt x="804265" y="734649"/>
                  <a:pt x="805198" y="734225"/>
                  <a:pt x="776377" y="724619"/>
                </a:cubicBezTo>
                <a:cubicBezTo>
                  <a:pt x="767751" y="718868"/>
                  <a:pt x="759771" y="712003"/>
                  <a:pt x="750498" y="707366"/>
                </a:cubicBezTo>
                <a:cubicBezTo>
                  <a:pt x="729259" y="696746"/>
                  <a:pt x="692745" y="693427"/>
                  <a:pt x="672860" y="690113"/>
                </a:cubicBezTo>
                <a:cubicBezTo>
                  <a:pt x="583011" y="660164"/>
                  <a:pt x="683182" y="690939"/>
                  <a:pt x="457200" y="672860"/>
                </a:cubicBezTo>
                <a:cubicBezTo>
                  <a:pt x="448136" y="672135"/>
                  <a:pt x="440354" y="665276"/>
                  <a:pt x="431321" y="664234"/>
                </a:cubicBezTo>
                <a:cubicBezTo>
                  <a:pt x="365373" y="656625"/>
                  <a:pt x="232913" y="646981"/>
                  <a:pt x="232913" y="646981"/>
                </a:cubicBezTo>
                <a:cubicBezTo>
                  <a:pt x="209909" y="635479"/>
                  <a:pt x="185302" y="626741"/>
                  <a:pt x="163902" y="612475"/>
                </a:cubicBezTo>
                <a:lnTo>
                  <a:pt x="112143" y="577970"/>
                </a:lnTo>
                <a:cubicBezTo>
                  <a:pt x="50512" y="485516"/>
                  <a:pt x="146481" y="625814"/>
                  <a:pt x="69011" y="526211"/>
                </a:cubicBezTo>
                <a:cubicBezTo>
                  <a:pt x="56281" y="509844"/>
                  <a:pt x="46008" y="491706"/>
                  <a:pt x="34506" y="474453"/>
                </a:cubicBezTo>
                <a:cubicBezTo>
                  <a:pt x="28755" y="465826"/>
                  <a:pt x="20532" y="458409"/>
                  <a:pt x="17253" y="448573"/>
                </a:cubicBezTo>
                <a:cubicBezTo>
                  <a:pt x="3989" y="408784"/>
                  <a:pt x="10409" y="431610"/>
                  <a:pt x="0" y="379562"/>
                </a:cubicBezTo>
                <a:cubicBezTo>
                  <a:pt x="3702" y="353645"/>
                  <a:pt x="5359" y="280011"/>
                  <a:pt x="43132" y="267419"/>
                </a:cubicBezTo>
                <a:lnTo>
                  <a:pt x="69011" y="258792"/>
                </a:lnTo>
                <a:cubicBezTo>
                  <a:pt x="90698" y="193735"/>
                  <a:pt x="61441" y="273934"/>
                  <a:pt x="94891" y="207034"/>
                </a:cubicBezTo>
                <a:cubicBezTo>
                  <a:pt x="111511" y="173793"/>
                  <a:pt x="106555" y="163718"/>
                  <a:pt x="129396" y="138022"/>
                </a:cubicBezTo>
                <a:cubicBezTo>
                  <a:pt x="225262" y="30174"/>
                  <a:pt x="145227" y="120517"/>
                  <a:pt x="207034" y="69011"/>
                </a:cubicBezTo>
                <a:cubicBezTo>
                  <a:pt x="230392" y="49546"/>
                  <a:pt x="251968" y="14076"/>
                  <a:pt x="284672" y="8626"/>
                </a:cubicBezTo>
                <a:lnTo>
                  <a:pt x="336430" y="0"/>
                </a:lnTo>
                <a:cubicBezTo>
                  <a:pt x="368060" y="2875"/>
                  <a:pt x="399839" y="4428"/>
                  <a:pt x="431321" y="8626"/>
                </a:cubicBezTo>
                <a:cubicBezTo>
                  <a:pt x="460641" y="12535"/>
                  <a:pt x="489595" y="27507"/>
                  <a:pt x="517585" y="34505"/>
                </a:cubicBezTo>
                <a:cubicBezTo>
                  <a:pt x="529087" y="37381"/>
                  <a:pt x="540735" y="39725"/>
                  <a:pt x="552091" y="43132"/>
                </a:cubicBezTo>
                <a:cubicBezTo>
                  <a:pt x="569510" y="48358"/>
                  <a:pt x="587583" y="52252"/>
                  <a:pt x="603849" y="60385"/>
                </a:cubicBezTo>
                <a:cubicBezTo>
                  <a:pt x="640462" y="78690"/>
                  <a:pt x="633713" y="78435"/>
                  <a:pt x="672860" y="86264"/>
                </a:cubicBezTo>
                <a:cubicBezTo>
                  <a:pt x="690011" y="89694"/>
                  <a:pt x="707516" y="91225"/>
                  <a:pt x="724619" y="94890"/>
                </a:cubicBezTo>
                <a:cubicBezTo>
                  <a:pt x="819636" y="115251"/>
                  <a:pt x="763094" y="107770"/>
                  <a:pt x="836762" y="120770"/>
                </a:cubicBezTo>
                <a:cubicBezTo>
                  <a:pt x="871211" y="126849"/>
                  <a:pt x="906342" y="129537"/>
                  <a:pt x="940279" y="138022"/>
                </a:cubicBezTo>
                <a:cubicBezTo>
                  <a:pt x="951781" y="140898"/>
                  <a:pt x="963429" y="143242"/>
                  <a:pt x="974785" y="146649"/>
                </a:cubicBezTo>
                <a:cubicBezTo>
                  <a:pt x="992204" y="151875"/>
                  <a:pt x="1008900" y="159492"/>
                  <a:pt x="1026543" y="163902"/>
                </a:cubicBezTo>
                <a:cubicBezTo>
                  <a:pt x="1038045" y="166777"/>
                  <a:pt x="1049649" y="169271"/>
                  <a:pt x="1061049" y="172528"/>
                </a:cubicBezTo>
                <a:cubicBezTo>
                  <a:pt x="1069792" y="175026"/>
                  <a:pt x="1078107" y="178949"/>
                  <a:pt x="1086928" y="181154"/>
                </a:cubicBezTo>
                <a:lnTo>
                  <a:pt x="1155940" y="198407"/>
                </a:lnTo>
                <a:cubicBezTo>
                  <a:pt x="1173193" y="209909"/>
                  <a:pt x="1196196" y="215660"/>
                  <a:pt x="1207698" y="232913"/>
                </a:cubicBezTo>
                <a:cubicBezTo>
                  <a:pt x="1213449" y="241539"/>
                  <a:pt x="1217620" y="251461"/>
                  <a:pt x="1224951" y="258792"/>
                </a:cubicBezTo>
                <a:cubicBezTo>
                  <a:pt x="1232282" y="266123"/>
                  <a:pt x="1243081" y="269157"/>
                  <a:pt x="1250830" y="276045"/>
                </a:cubicBezTo>
                <a:cubicBezTo>
                  <a:pt x="1269066" y="292255"/>
                  <a:pt x="1285336" y="310551"/>
                  <a:pt x="1302589" y="327804"/>
                </a:cubicBezTo>
                <a:cubicBezTo>
                  <a:pt x="1311215" y="336430"/>
                  <a:pt x="1318317" y="346916"/>
                  <a:pt x="1328468" y="353683"/>
                </a:cubicBezTo>
                <a:lnTo>
                  <a:pt x="1380226" y="388188"/>
                </a:lnTo>
                <a:cubicBezTo>
                  <a:pt x="1407731" y="406525"/>
                  <a:pt x="1419961" y="417956"/>
                  <a:pt x="1457864" y="422694"/>
                </a:cubicBezTo>
                <a:lnTo>
                  <a:pt x="1483743" y="414068"/>
                </a:lnTo>
                <a:close/>
              </a:path>
            </a:pathLst>
          </a:custGeom>
          <a:solidFill>
            <a:srgbClr val="FFFF00">
              <a:alpha val="18824"/>
            </a:srgbClr>
          </a:solidFill>
          <a:ln>
            <a:solidFill>
              <a:srgbClr val="FFFF00">
                <a:alpha val="1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05550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Falx</a:t>
            </a:r>
            <a:endParaRPr lang="de-CH"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7710" t="12904" r="13291" b="6740"/>
          <a:stretch/>
        </p:blipFill>
        <p:spPr bwMode="auto">
          <a:xfrm>
            <a:off x="1098364" y="2082423"/>
            <a:ext cx="3528392" cy="3185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325" t="2804" r="10473"/>
          <a:stretch/>
        </p:blipFill>
        <p:spPr bwMode="auto">
          <a:xfrm>
            <a:off x="4860032" y="2060848"/>
            <a:ext cx="3416060" cy="3228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5219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5656" y="1412776"/>
            <a:ext cx="6058824" cy="456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308"/>
          <a:stretch/>
        </p:blipFill>
        <p:spPr bwMode="auto">
          <a:xfrm>
            <a:off x="1475656" y="1340768"/>
            <a:ext cx="6156464" cy="4886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788024" y="6467504"/>
            <a:ext cx="4060727" cy="338554"/>
          </a:xfrm>
          <a:prstGeom prst="rect">
            <a:avLst/>
          </a:prstGeom>
          <a:noFill/>
        </p:spPr>
        <p:txBody>
          <a:bodyPr wrap="none" rtlCol="0">
            <a:spAutoFit/>
          </a:bodyPr>
          <a:lstStyle/>
          <a:p>
            <a:r>
              <a:rPr lang="de-CH" sz="1600" dirty="0" err="1" smtClean="0"/>
              <a:t>Hoopmann</a:t>
            </a:r>
            <a:r>
              <a:rPr lang="de-CH" sz="1600" dirty="0" smtClean="0"/>
              <a:t> M et al 2016 Ultraschall in Med</a:t>
            </a:r>
            <a:endParaRPr lang="de-CH" sz="1600" dirty="0"/>
          </a:p>
        </p:txBody>
      </p:sp>
      <p:sp>
        <p:nvSpPr>
          <p:cNvPr id="9" name="Titel 1"/>
          <p:cNvSpPr>
            <a:spLocks noGrp="1"/>
          </p:cNvSpPr>
          <p:nvPr>
            <p:ph type="title"/>
          </p:nvPr>
        </p:nvSpPr>
        <p:spPr>
          <a:xfrm>
            <a:off x="1574187" y="0"/>
            <a:ext cx="5256212" cy="1143000"/>
          </a:xfrm>
        </p:spPr>
        <p:txBody>
          <a:bodyPr/>
          <a:lstStyle/>
          <a:p>
            <a:r>
              <a:rPr lang="de-CH" dirty="0" err="1" smtClean="0"/>
              <a:t>Midsagittale</a:t>
            </a:r>
            <a:r>
              <a:rPr lang="de-CH" dirty="0" smtClean="0"/>
              <a:t> Ebene</a:t>
            </a:r>
            <a:endParaRPr lang="de-CH" dirty="0"/>
          </a:p>
        </p:txBody>
      </p:sp>
      <p:sp>
        <p:nvSpPr>
          <p:cNvPr id="2" name="Ellipse 1"/>
          <p:cNvSpPr/>
          <p:nvPr/>
        </p:nvSpPr>
        <p:spPr>
          <a:xfrm>
            <a:off x="2987824" y="4221088"/>
            <a:ext cx="1656184" cy="129614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p:cNvSpPr/>
          <p:nvPr/>
        </p:nvSpPr>
        <p:spPr>
          <a:xfrm>
            <a:off x="4766445" y="2894528"/>
            <a:ext cx="1656184" cy="129614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9955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Frühe </a:t>
            </a:r>
            <a:r>
              <a:rPr lang="de-CH" dirty="0" err="1" smtClean="0"/>
              <a:t>Fossa</a:t>
            </a:r>
            <a:r>
              <a:rPr lang="de-CH" dirty="0" smtClean="0"/>
              <a:t> </a:t>
            </a:r>
            <a:r>
              <a:rPr lang="de-CH" dirty="0" err="1" smtClean="0"/>
              <a:t>posterior</a:t>
            </a:r>
            <a:endParaRPr lang="de-CH"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5656" y="1412776"/>
            <a:ext cx="6058824" cy="456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308"/>
          <a:stretch/>
        </p:blipFill>
        <p:spPr bwMode="auto">
          <a:xfrm>
            <a:off x="1331640" y="1484783"/>
            <a:ext cx="6156464" cy="4886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788024" y="6467504"/>
            <a:ext cx="4060727" cy="338554"/>
          </a:xfrm>
          <a:prstGeom prst="rect">
            <a:avLst/>
          </a:prstGeom>
          <a:noFill/>
        </p:spPr>
        <p:txBody>
          <a:bodyPr wrap="none" rtlCol="0">
            <a:spAutoFit/>
          </a:bodyPr>
          <a:lstStyle/>
          <a:p>
            <a:r>
              <a:rPr lang="de-CH" sz="1600" dirty="0" err="1" smtClean="0"/>
              <a:t>Hoopmann</a:t>
            </a:r>
            <a:r>
              <a:rPr lang="de-CH" sz="1600" dirty="0" smtClean="0"/>
              <a:t> M et al 2016 Ultraschall in Med</a:t>
            </a:r>
            <a:endParaRPr lang="de-CH" sz="1600" dirty="0"/>
          </a:p>
        </p:txBody>
      </p:sp>
      <p:cxnSp>
        <p:nvCxnSpPr>
          <p:cNvPr id="4" name="Gerade Verbindung mit Pfeil 3"/>
          <p:cNvCxnSpPr/>
          <p:nvPr/>
        </p:nvCxnSpPr>
        <p:spPr>
          <a:xfrm>
            <a:off x="611560" y="4653136"/>
            <a:ext cx="2880320" cy="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611560" y="5013176"/>
            <a:ext cx="2880320" cy="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a:off x="611560" y="5369214"/>
            <a:ext cx="2880320" cy="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1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241" t="11739" r="5208"/>
          <a:stretch/>
        </p:blipFill>
        <p:spPr bwMode="auto">
          <a:xfrm>
            <a:off x="1403648" y="1294422"/>
            <a:ext cx="6516225" cy="4789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el 1"/>
          <p:cNvSpPr>
            <a:spLocks noGrp="1"/>
          </p:cNvSpPr>
          <p:nvPr>
            <p:ph type="title"/>
          </p:nvPr>
        </p:nvSpPr>
        <p:spPr/>
        <p:txBody>
          <a:bodyPr/>
          <a:lstStyle/>
          <a:p>
            <a:r>
              <a:rPr lang="de-CH" dirty="0" smtClean="0"/>
              <a:t>Frühe </a:t>
            </a:r>
            <a:r>
              <a:rPr lang="de-CH" dirty="0" err="1" smtClean="0"/>
              <a:t>Fossa</a:t>
            </a:r>
            <a:r>
              <a:rPr lang="de-CH" dirty="0" smtClean="0"/>
              <a:t> </a:t>
            </a:r>
            <a:r>
              <a:rPr lang="de-CH" dirty="0" err="1" smtClean="0"/>
              <a:t>posterior</a:t>
            </a:r>
            <a:endParaRPr lang="de-CH" dirty="0"/>
          </a:p>
        </p:txBody>
      </p:sp>
      <p:sp>
        <p:nvSpPr>
          <p:cNvPr id="12" name="Textfeld 11"/>
          <p:cNvSpPr txBox="1"/>
          <p:nvPr/>
        </p:nvSpPr>
        <p:spPr>
          <a:xfrm>
            <a:off x="4788024" y="6467504"/>
            <a:ext cx="4060727" cy="338554"/>
          </a:xfrm>
          <a:prstGeom prst="rect">
            <a:avLst/>
          </a:prstGeom>
          <a:noFill/>
        </p:spPr>
        <p:txBody>
          <a:bodyPr wrap="none" rtlCol="0">
            <a:spAutoFit/>
          </a:bodyPr>
          <a:lstStyle/>
          <a:p>
            <a:r>
              <a:rPr lang="de-CH" sz="1600" dirty="0" err="1" smtClean="0"/>
              <a:t>Hoopmann</a:t>
            </a:r>
            <a:r>
              <a:rPr lang="de-CH" sz="1600" dirty="0" smtClean="0"/>
              <a:t> M et al 2016 Ultraschall in Med</a:t>
            </a:r>
            <a:endParaRPr lang="de-CH" sz="1600" dirty="0"/>
          </a:p>
        </p:txBody>
      </p:sp>
    </p:spTree>
    <p:extLst>
      <p:ext uri="{BB962C8B-B14F-4D97-AF65-F5344CB8AC3E}">
        <p14:creationId xmlns:p14="http://schemas.microsoft.com/office/powerpoint/2010/main" val="3607167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Hinweis auf</a:t>
            </a:r>
            <a:br>
              <a:rPr lang="de-CH" dirty="0" smtClean="0"/>
            </a:br>
            <a:r>
              <a:rPr lang="de-CH" dirty="0" smtClean="0"/>
              <a:t>Spina </a:t>
            </a:r>
            <a:r>
              <a:rPr lang="de-CH" dirty="0" err="1" smtClean="0"/>
              <a:t>bifida</a:t>
            </a:r>
            <a:endParaRPr lang="de-CH" dirty="0"/>
          </a:p>
        </p:txBody>
      </p:sp>
      <p:pic>
        <p:nvPicPr>
          <p:cNvPr id="5"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241" t="11739" r="5208"/>
          <a:stretch/>
        </p:blipFill>
        <p:spPr bwMode="auto">
          <a:xfrm>
            <a:off x="1403648" y="1294422"/>
            <a:ext cx="6516225" cy="4789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Gerade Verbindung mit Pfeil 14"/>
          <p:cNvCxnSpPr/>
          <p:nvPr/>
        </p:nvCxnSpPr>
        <p:spPr>
          <a:xfrm>
            <a:off x="611560" y="4628083"/>
            <a:ext cx="2880320"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4788024" y="6467504"/>
            <a:ext cx="4060727" cy="338554"/>
          </a:xfrm>
          <a:prstGeom prst="rect">
            <a:avLst/>
          </a:prstGeom>
          <a:noFill/>
        </p:spPr>
        <p:txBody>
          <a:bodyPr wrap="none" rtlCol="0">
            <a:spAutoFit/>
          </a:bodyPr>
          <a:lstStyle/>
          <a:p>
            <a:r>
              <a:rPr lang="de-CH" sz="1600" dirty="0" err="1" smtClean="0"/>
              <a:t>Hoopmann</a:t>
            </a:r>
            <a:r>
              <a:rPr lang="de-CH" sz="1600" dirty="0" smtClean="0"/>
              <a:t> M et al 2016 Ultraschall in Med</a:t>
            </a:r>
            <a:endParaRPr lang="de-CH" sz="1600" dirty="0"/>
          </a:p>
        </p:txBody>
      </p:sp>
      <p:cxnSp>
        <p:nvCxnSpPr>
          <p:cNvPr id="7" name="Gerade Verbindung mit Pfeil 6"/>
          <p:cNvCxnSpPr/>
          <p:nvPr/>
        </p:nvCxnSpPr>
        <p:spPr>
          <a:xfrm>
            <a:off x="611560" y="4977172"/>
            <a:ext cx="2880320"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703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Vorlage FK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Vorlage FKL</Template>
  <TotalTime>0</TotalTime>
  <Words>1960</Words>
  <Application>Microsoft Office PowerPoint</Application>
  <PresentationFormat>Bildschirmpräsentation (4:3)</PresentationFormat>
  <Paragraphs>428</Paragraphs>
  <Slides>39</Slides>
  <Notes>32</Notes>
  <HiddenSlides>0</HiddenSlides>
  <MMClips>0</MMClips>
  <ScaleCrop>false</ScaleCrop>
  <HeadingPairs>
    <vt:vector size="4" baseType="variant">
      <vt:variant>
        <vt:lpstr>Design</vt:lpstr>
      </vt:variant>
      <vt:variant>
        <vt:i4>1</vt:i4>
      </vt:variant>
      <vt:variant>
        <vt:lpstr>Folientitel</vt:lpstr>
      </vt:variant>
      <vt:variant>
        <vt:i4>39</vt:i4>
      </vt:variant>
    </vt:vector>
  </HeadingPairs>
  <TitlesOfParts>
    <vt:vector size="40" baseType="lpstr">
      <vt:lpstr>Vorlage FKL</vt:lpstr>
      <vt:lpstr>Checkliste ETT More than just NT  Ersttrimester Ultraschallkurs 2018 Alice Winkler</vt:lpstr>
      <vt:lpstr>Checkliste ETT</vt:lpstr>
      <vt:lpstr>Erst(er)trimester Fehlbildungsultraschall</vt:lpstr>
      <vt:lpstr>Kopfform, Plexus</vt:lpstr>
      <vt:lpstr>Falx</vt:lpstr>
      <vt:lpstr>Midsagittale Ebene</vt:lpstr>
      <vt:lpstr>Frühe Fossa posterior</vt:lpstr>
      <vt:lpstr>Frühe Fossa posterior</vt:lpstr>
      <vt:lpstr>Hinweis auf Spina bifida</vt:lpstr>
      <vt:lpstr>Hinweis auf  Dandy-Walker-Malformation</vt:lpstr>
      <vt:lpstr>Frühe Neurosonographie</vt:lpstr>
      <vt:lpstr>Hinweis auf Spina bifida</vt:lpstr>
      <vt:lpstr>Profil  Hinweis auf LKG Spalte</vt:lpstr>
      <vt:lpstr>Frühe Echokardiographie</vt:lpstr>
      <vt:lpstr>PowerPoint-Präsentation</vt:lpstr>
      <vt:lpstr> </vt:lpstr>
      <vt:lpstr> AV-Kanal, Diastole  </vt:lpstr>
      <vt:lpstr>AV-Kanal, Systole </vt:lpstr>
      <vt:lpstr>Ausflusstrakte</vt:lpstr>
      <vt:lpstr>Gastroschisis               Omphalozele</vt:lpstr>
      <vt:lpstr> Magacystis Fussfehlstellung</vt:lpstr>
      <vt:lpstr>Nieren</vt:lpstr>
      <vt:lpstr>Hände, Lippen</vt:lpstr>
      <vt:lpstr>Plazenta</vt:lpstr>
      <vt:lpstr>Serummmaker verändert von</vt:lpstr>
      <vt:lpstr> Serumbiochemie ART </vt:lpstr>
      <vt:lpstr>PowerPoint-Präsentation</vt:lpstr>
      <vt:lpstr>Maternale Niereninsuffizienz</vt:lpstr>
      <vt:lpstr>Laborzertifizierung</vt:lpstr>
      <vt:lpstr>Qualitätssicherung Ultraschall</vt:lpstr>
      <vt:lpstr>Beurteilungskriterien SGUMGG</vt:lpstr>
      <vt:lpstr>PowerPoint-Präsentation</vt:lpstr>
      <vt:lpstr>Qualitätssicherung Ultraschall</vt:lpstr>
      <vt:lpstr>Hinweis auf  LKG-Spalten</vt:lpstr>
      <vt:lpstr>Hinweis auf  LKG-Spalten</vt:lpstr>
      <vt:lpstr>Hinweis auf  Ventrikulomegalie</vt:lpstr>
      <vt:lpstr>Butterfly? Ventrikulomegalie!</vt:lpstr>
      <vt:lpstr>Vermis und Corpus callosum</vt:lpstr>
      <vt:lpstr>More than just NT</vt:lpstr>
    </vt:vector>
  </TitlesOfParts>
  <Company>Luzerner Kantonsspital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Heidy Vetter</dc:creator>
  <cp:lastModifiedBy>alice</cp:lastModifiedBy>
  <cp:revision>232</cp:revision>
  <dcterms:created xsi:type="dcterms:W3CDTF">2017-04-27T08:18:37Z</dcterms:created>
  <dcterms:modified xsi:type="dcterms:W3CDTF">2018-02-25T20:57:07Z</dcterms:modified>
</cp:coreProperties>
</file>