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61" r:id="rId2"/>
    <p:sldId id="256" r:id="rId3"/>
    <p:sldId id="259" r:id="rId4"/>
    <p:sldId id="260" r:id="rId5"/>
    <p:sldId id="262" r:id="rId6"/>
    <p:sldId id="263" r:id="rId7"/>
    <p:sldId id="278" r:id="rId8"/>
    <p:sldId id="264" r:id="rId9"/>
    <p:sldId id="265" r:id="rId10"/>
    <p:sldId id="266" r:id="rId11"/>
    <p:sldId id="269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80" r:id="rId21"/>
    <p:sldId id="281" r:id="rId22"/>
    <p:sldId id="277" r:id="rId23"/>
    <p:sldId id="279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5" r:id="rId33"/>
    <p:sldId id="292" r:id="rId34"/>
    <p:sldId id="293" r:id="rId35"/>
    <p:sldId id="294" r:id="rId36"/>
  </p:sldIdLst>
  <p:sldSz cx="12192000" cy="6858000"/>
  <p:notesSz cx="6400800" cy="8686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279" userDrawn="1">
          <p15:clr>
            <a:srgbClr val="A4A3A4"/>
          </p15:clr>
        </p15:guide>
        <p15:guide id="2" pos="7401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  <p15:guide id="10" orient="horz" pos="1071" userDrawn="1">
          <p15:clr>
            <a:srgbClr val="A4A3A4"/>
          </p15:clr>
        </p15:guide>
        <p15:guide id="11" orient="horz" pos="595" userDrawn="1">
          <p15:clr>
            <a:srgbClr val="A4A3A4"/>
          </p15:clr>
        </p15:guide>
        <p15:guide id="12" orient="horz" pos="3906" userDrawn="1">
          <p15:clr>
            <a:srgbClr val="A4A3A4"/>
          </p15:clr>
        </p15:guide>
        <p15:guide id="13" pos="3953" userDrawn="1">
          <p15:clr>
            <a:srgbClr val="A4A3A4"/>
          </p15:clr>
        </p15:guide>
        <p15:guide id="14" pos="372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ury Carmela, Leiterin, Physiotherapie (Wolhusen)" initials="FCLP(" lastIdx="2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1" autoAdjust="0"/>
    <p:restoredTop sz="94635" autoAdjust="0"/>
  </p:normalViewPr>
  <p:slideViewPr>
    <p:cSldViewPr snapToGrid="0" showGuides="1">
      <p:cViewPr varScale="1">
        <p:scale>
          <a:sx n="126" d="100"/>
          <a:sy n="126" d="100"/>
        </p:scale>
        <p:origin x="-228" y="-96"/>
      </p:cViewPr>
      <p:guideLst>
        <p:guide orient="horz" pos="3974"/>
        <p:guide orient="horz" pos="1071"/>
        <p:guide orient="horz" pos="595"/>
        <p:guide orient="horz" pos="3906"/>
        <p:guide pos="279"/>
        <p:guide pos="7401"/>
        <p:guide pos="3953"/>
        <p:guide pos="372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361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5849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5849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fld id="{0F1BD458-55E6-4660-8873-8713318566F0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95313" y="1085850"/>
            <a:ext cx="521017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1" tIns="43106" rIns="86211" bIns="43106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40080" y="4180522"/>
            <a:ext cx="5120640" cy="3420428"/>
          </a:xfrm>
          <a:prstGeom prst="rect">
            <a:avLst/>
          </a:prstGeom>
        </p:spPr>
        <p:txBody>
          <a:bodyPr vert="horz" lIns="86211" tIns="43106" rIns="86211" bIns="43106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5848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5848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fld id="{6AC8A4DD-1E6A-4B20-9E43-239689E7498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73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200" dirty="0"/>
              <a:t>So verändern Sie den Bildausschnitt in einer Titelfolie:</a:t>
            </a:r>
          </a:p>
          <a:p>
            <a:pPr>
              <a:buClrTx/>
              <a:buFont typeface="Arial" panose="020B0604020202020204" pitchFamily="34" charset="0"/>
              <a:buChar char="→"/>
            </a:pPr>
            <a:r>
              <a:rPr lang="de-CH" sz="1200" dirty="0"/>
              <a:t>Bild anklicken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→"/>
            </a:pPr>
            <a:r>
              <a:rPr lang="de-CH" sz="1200" dirty="0"/>
              <a:t>Bildtools Format öffnen 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→"/>
            </a:pPr>
            <a:r>
              <a:rPr lang="de-CH" sz="1200" dirty="0"/>
              <a:t>Symbol Zuschneiden anklicken 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→"/>
            </a:pPr>
            <a:r>
              <a:rPr lang="de-CH" sz="1200" dirty="0"/>
              <a:t>Grauen Bildbereich verschieben oder vergrössern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8A4DD-1E6A-4B20-9E43-239689E749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37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200" dirty="0"/>
              <a:t>So verändern Sie den Bildausschnitt in einer Titelfolie:</a:t>
            </a:r>
          </a:p>
          <a:p>
            <a:pPr>
              <a:buClrTx/>
              <a:buFont typeface="Arial" panose="020B0604020202020204" pitchFamily="34" charset="0"/>
              <a:buChar char="→"/>
            </a:pPr>
            <a:r>
              <a:rPr lang="de-CH" sz="1200" dirty="0"/>
              <a:t>Bild anklicken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→"/>
            </a:pPr>
            <a:r>
              <a:rPr lang="de-CH" sz="1200" dirty="0"/>
              <a:t>Bildtools Format öffnen 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→"/>
            </a:pPr>
            <a:r>
              <a:rPr lang="de-CH" sz="1200" dirty="0"/>
              <a:t>Symbol Zuschneiden anklicken 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→"/>
            </a:pPr>
            <a:r>
              <a:rPr lang="de-CH" sz="1200" dirty="0"/>
              <a:t>Grauen Bildbereich verschieben oder vergrössern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8A4DD-1E6A-4B20-9E43-239689E749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246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Skript</a:t>
            </a:r>
            <a:r>
              <a:rPr lang="de-CH" baseline="0" dirty="0"/>
              <a:t> S. 26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8A4DD-1E6A-4B20-9E43-239689E749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06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Skript S. </a:t>
            </a:r>
            <a:r>
              <a:rPr lang="de-CH" dirty="0"/>
              <a:t>27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8A4DD-1E6A-4B20-9E43-239689E749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20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Skript</a:t>
            </a:r>
            <a:r>
              <a:rPr lang="de-CH" baseline="0" dirty="0"/>
              <a:t> S. </a:t>
            </a:r>
            <a:r>
              <a:rPr lang="de-CH" baseline="0"/>
              <a:t>29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8A4DD-1E6A-4B20-9E43-239689E749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86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8A4DD-1E6A-4B20-9E43-239689E7498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9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="" xmlns:a16="http://schemas.microsoft.com/office/drawing/2014/main" id="{E2F798B5-BCC6-46EF-A3AF-050D8A145E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4583113" cy="6768000"/>
          </a:xfrm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CH" dirty="0"/>
              <a:t>Titelseite mit Bild Hochformat </a:t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de-CH" dirty="0"/>
              <a:t>Bild Hochformat durch Klicken auf Symbol hinzufügen</a:t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de-CH" dirty="0"/>
              <a:t>Bildausschnitt anpassen:</a:t>
            </a:r>
            <a:br>
              <a:rPr lang="de-CH" dirty="0"/>
            </a:br>
            <a:r>
              <a:rPr lang="de-CH" dirty="0"/>
              <a:t>Bild anklicken → Bildtools Format öffnen → Symbol Zuschneiden anklicken → Ausschnitt durch Verschieben des grauen Bildbereiches anpassen.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500" y="2492375"/>
            <a:ext cx="6732588" cy="541337"/>
          </a:xfrm>
        </p:spPr>
        <p:txBody>
          <a:bodyPr anchor="t" anchorCtr="0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15650" y="3033713"/>
            <a:ext cx="6733438" cy="233997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dirty="0"/>
              <a:t>Untertitel hinzufügen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3CF3E4E7-FCFD-4B4E-A0BA-3DE617F947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5650" y="1916114"/>
            <a:ext cx="6731285" cy="576261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de-CH" dirty="0"/>
              <a:t>Bereich oder Abteilung hinzufügen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3FA80851-8988-4386-B21F-66549DF220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6500" y="5373689"/>
            <a:ext cx="6732588" cy="28800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750"/>
              </a:spcBef>
              <a:buNone/>
              <a:defRPr sz="1600">
                <a:solidFill>
                  <a:schemeClr val="tx1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de-CH" dirty="0"/>
              <a:t>Autor hinzufügen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="" xmlns:a16="http://schemas.microsoft.com/office/drawing/2014/main" id="{4D1E2D91-3316-4EBF-AED6-444F1EE19E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16501" y="5661689"/>
            <a:ext cx="6732588" cy="28800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750"/>
              </a:spcBef>
              <a:buNone/>
              <a:defRPr sz="1600">
                <a:solidFill>
                  <a:schemeClr val="tx1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de-CH" dirty="0"/>
              <a:t>Datum hinzufügen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B72DE038-0917-426A-B664-D6AFAACEF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51" y="240004"/>
            <a:ext cx="2751744" cy="69820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AE3722FB-B88F-40AC-A1A2-2FA87D5915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80" y="6174917"/>
            <a:ext cx="2184403" cy="35005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="" xmlns:a16="http://schemas.microsoft.com/office/drawing/2014/main" id="{1740533F-3F42-442E-B93A-C8DE030698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0" y="723617"/>
            <a:ext cx="2094957" cy="302841"/>
          </a:xfrm>
          <a:prstGeom prst="rect">
            <a:avLst/>
          </a:prstGeom>
        </p:spPr>
      </p:pic>
      <p:grpSp>
        <p:nvGrpSpPr>
          <p:cNvPr id="14" name="Group 11">
            <a:extLst>
              <a:ext uri="{FF2B5EF4-FFF2-40B4-BE49-F238E27FC236}">
                <a16:creationId xmlns="" xmlns:a16="http://schemas.microsoft.com/office/drawing/2014/main" id="{1CC39771-BD86-4A4B-81A3-ACF1D82C4D3D}"/>
              </a:ext>
            </a:extLst>
          </p:cNvPr>
          <p:cNvGrpSpPr/>
          <p:nvPr userDrawn="1"/>
        </p:nvGrpSpPr>
        <p:grpSpPr>
          <a:xfrm>
            <a:off x="-1" y="6768000"/>
            <a:ext cx="12192001" cy="90000"/>
            <a:chOff x="-87087" y="5537756"/>
            <a:chExt cx="9144001" cy="90000"/>
          </a:xfrm>
        </p:grpSpPr>
        <p:sp>
          <p:nvSpPr>
            <p:cNvPr id="16" name="Rectangle 12">
              <a:extLst>
                <a:ext uri="{FF2B5EF4-FFF2-40B4-BE49-F238E27FC236}">
                  <a16:creationId xmlns="" xmlns:a16="http://schemas.microsoft.com/office/drawing/2014/main" id="{50CEF4D5-F61E-455F-8F60-038DAA679D04}"/>
                </a:ext>
              </a:extLst>
            </p:cNvPr>
            <p:cNvSpPr/>
            <p:nvPr/>
          </p:nvSpPr>
          <p:spPr>
            <a:xfrm>
              <a:off x="-87087" y="5537756"/>
              <a:ext cx="7695000" cy="90000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 sz="1800" dirty="0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="" xmlns:a16="http://schemas.microsoft.com/office/drawing/2014/main" id="{74B8AC8B-8934-4FA0-8860-A5F426FDE004}"/>
                </a:ext>
              </a:extLst>
            </p:cNvPr>
            <p:cNvSpPr/>
            <p:nvPr/>
          </p:nvSpPr>
          <p:spPr>
            <a:xfrm>
              <a:off x="7607913" y="5537756"/>
              <a:ext cx="1449001" cy="90000"/>
            </a:xfrm>
            <a:prstGeom prst="rect">
              <a:avLst/>
            </a:prstGeom>
            <a:solidFill>
              <a:srgbClr val="2A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48575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570" userDrawn="1">
          <p15:clr>
            <a:srgbClr val="FBAE40"/>
          </p15:clr>
        </p15:guide>
        <p15:guide id="2" orient="horz" pos="1207" userDrawn="1">
          <p15:clr>
            <a:srgbClr val="FBAE40"/>
          </p15:clr>
        </p15:guide>
        <p15:guide id="3" orient="horz" pos="1911" userDrawn="1">
          <p15:clr>
            <a:srgbClr val="FBAE40"/>
          </p15:clr>
        </p15:guide>
        <p15:guide id="4" orient="horz" pos="3385" userDrawn="1">
          <p15:clr>
            <a:srgbClr val="FBAE40"/>
          </p15:clr>
        </p15:guide>
        <p15:guide id="5" orient="horz" pos="3566" userDrawn="1">
          <p15:clr>
            <a:srgbClr val="FBAE40"/>
          </p15:clr>
        </p15:guide>
        <p15:guide id="7" pos="3160" userDrawn="1">
          <p15:clr>
            <a:srgbClr val="FBAE40"/>
          </p15:clr>
        </p15:guide>
        <p15:guide id="8" pos="28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2CABF6FD-A70E-46EE-AF3E-5B492EB2A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C4141863-CE5A-434A-8C16-53163FCD6A7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913" y="1700213"/>
            <a:ext cx="5473700" cy="45005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Inhaltsplatzhalter 4">
            <a:extLst>
              <a:ext uri="{FF2B5EF4-FFF2-40B4-BE49-F238E27FC236}">
                <a16:creationId xmlns="" xmlns:a16="http://schemas.microsoft.com/office/drawing/2014/main" id="{1E709081-B6A8-495D-BB8F-DE31BDCBC5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5388" y="1700213"/>
            <a:ext cx="5473700" cy="45005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8737DEF6-69E3-4BD0-B5A9-C050CC71FA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951221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2CABF6FD-A70E-46EE-AF3E-5B492EB2A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C4141863-CE5A-434A-8C16-53163FCD6A7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913" y="2457450"/>
            <a:ext cx="5473700" cy="374332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Inhaltsplatzhalter 4">
            <a:extLst>
              <a:ext uri="{FF2B5EF4-FFF2-40B4-BE49-F238E27FC236}">
                <a16:creationId xmlns="" xmlns:a16="http://schemas.microsoft.com/office/drawing/2014/main" id="{1E709081-B6A8-495D-BB8F-DE31BDCBC5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5388" y="2457450"/>
            <a:ext cx="5473700" cy="374332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Textplatzhalter 4">
            <a:extLst>
              <a:ext uri="{FF2B5EF4-FFF2-40B4-BE49-F238E27FC236}">
                <a16:creationId xmlns="" xmlns:a16="http://schemas.microsoft.com/office/drawing/2014/main" id="{7C757368-D4E4-4117-90E3-798F41A001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700213"/>
            <a:ext cx="5473700" cy="7667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Textplatzhalter 4">
            <a:extLst>
              <a:ext uri="{FF2B5EF4-FFF2-40B4-BE49-F238E27FC236}">
                <a16:creationId xmlns="" xmlns:a16="http://schemas.microsoft.com/office/drawing/2014/main" id="{E35F884A-527A-4715-B11E-655775CA71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1690688"/>
            <a:ext cx="5473700" cy="7667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8FF226DE-AFAB-45A5-9A61-20B6A8E1B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40611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5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Inhalt und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2CABF6FD-A70E-46EE-AF3E-5B492EB2A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89B0D76F-7091-4CFB-9447-910776C2E6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2" y="5445125"/>
            <a:ext cx="11306175" cy="75565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/>
            </a:lvl1pPr>
            <a:lvl2pPr marL="270000" indent="0">
              <a:buNone/>
              <a:defRPr sz="1400"/>
            </a:lvl2pPr>
          </a:lstStyle>
          <a:p>
            <a:pPr lvl="0"/>
            <a:r>
              <a:rPr lang="de-DE" dirty="0"/>
              <a:t>Legende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B60B1B24-3FDE-4BF7-9EC3-51FAB72D79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2913" y="1700213"/>
            <a:ext cx="11306175" cy="37449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CC70FC4C-360B-409E-A91E-F53B64F350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99681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43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2CABF6FD-A70E-46EE-AF3E-5B492EB2A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0221748-FF79-43B1-82FF-09B052C09F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0952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5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2CABF6FD-A70E-46EE-AF3E-5B492EB2A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49939C6C-C048-4DBA-AFB4-2FB2218BAD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26690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54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946073"/>
            <a:ext cx="4140200" cy="75414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2CABF6FD-A70E-46EE-AF3E-5B492EB2A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59E61F2D-747D-4A11-B636-918D62474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700213"/>
            <a:ext cx="4140200" cy="45005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BA58C4DD-5507-4427-882A-FB8A938EE91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16500" y="944563"/>
            <a:ext cx="6732588" cy="52562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82B9F62-A231-4245-BFE3-585B32017B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061198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160" userDrawn="1">
          <p15:clr>
            <a:srgbClr val="FBAE40"/>
          </p15:clr>
        </p15:guide>
        <p15:guide id="3" orient="horz" pos="1548">
          <p15:clr>
            <a:srgbClr val="FBAE40"/>
          </p15:clr>
        </p15:guide>
        <p15:guide id="4" pos="288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946073"/>
            <a:ext cx="4140200" cy="75414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2CABF6FD-A70E-46EE-AF3E-5B492EB2A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Bildplatzhalter 3">
            <a:extLst>
              <a:ext uri="{FF2B5EF4-FFF2-40B4-BE49-F238E27FC236}">
                <a16:creationId xmlns="" xmlns:a16="http://schemas.microsoft.com/office/drawing/2014/main" id="{0F412997-FD87-4239-ADD5-82090FFDB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6500" y="944563"/>
            <a:ext cx="6732588" cy="525621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59E61F2D-747D-4A11-B636-918D62474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700213"/>
            <a:ext cx="4140200" cy="45005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0826D50B-6B66-4A12-8EAF-B3414EDF8D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455012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160">
          <p15:clr>
            <a:srgbClr val="FBAE40"/>
          </p15:clr>
        </p15:guide>
        <p15:guide id="3" orient="horz" pos="1548">
          <p15:clr>
            <a:srgbClr val="FBAE40"/>
          </p15:clr>
        </p15:guide>
        <p15:guide id="4" pos="288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="" xmlns:a16="http://schemas.microsoft.com/office/drawing/2014/main" id="{E2F798B5-BCC6-46EF-A3AF-050D8A145E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0575" y="1916113"/>
            <a:ext cx="4608513" cy="3457575"/>
          </a:xfrm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e-CH" dirty="0"/>
              <a:t>Titelseite mit Bild Querformat </a:t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de-CH" dirty="0"/>
              <a:t>Bild Querformat durch Klicken auf Symbol hinzufügen</a:t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de-CH" dirty="0"/>
              <a:t>Bildausschnitt anpassen:</a:t>
            </a:r>
            <a:br>
              <a:rPr lang="de-CH" dirty="0"/>
            </a:br>
            <a:r>
              <a:rPr lang="de-CH" dirty="0"/>
              <a:t>Bild anklicken → Bildtools Format öffnen → Symbol Zuschneiden anklicken → Ausschnitt durch Verschieben des grauen Bildbereiches anpassen.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763" y="2492375"/>
            <a:ext cx="6265012" cy="541337"/>
          </a:xfrm>
        </p:spPr>
        <p:txBody>
          <a:bodyPr anchor="t" anchorCtr="0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033711"/>
            <a:ext cx="6265862" cy="2339977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dirty="0"/>
              <a:t>Untertitel hinzufügen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3CF3E4E7-FCFD-4B4E-A0BA-3DE617F947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1916113"/>
            <a:ext cx="6265862" cy="576261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de-CH" dirty="0"/>
              <a:t>Bereich oder Abteilung hinzufügen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3FA80851-8988-4386-B21F-66549DF220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63" y="5373688"/>
            <a:ext cx="6265011" cy="291811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750"/>
              </a:spcBef>
              <a:buNone/>
              <a:defRPr sz="1600">
                <a:solidFill>
                  <a:schemeClr val="tx1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de-CH" dirty="0"/>
              <a:t>Autor hinzufügen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="" xmlns:a16="http://schemas.microsoft.com/office/drawing/2014/main" id="{4D1E2D91-3316-4EBF-AED6-444F1EE19E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764" y="5661025"/>
            <a:ext cx="6265011" cy="292474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750"/>
              </a:spcBef>
              <a:buNone/>
              <a:defRPr sz="1600">
                <a:solidFill>
                  <a:schemeClr val="tx1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de-CH" dirty="0"/>
              <a:t>Datum hinzufügen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B72DE038-0917-426A-B664-D6AFAACEF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51" y="240004"/>
            <a:ext cx="2751744" cy="69820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="" xmlns:a16="http://schemas.microsoft.com/office/drawing/2014/main" id="{1740533F-3F42-442E-B93A-C8DE03069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723617"/>
            <a:ext cx="2094957" cy="30284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="" xmlns:a16="http://schemas.microsoft.com/office/drawing/2014/main" id="{BC86CEEF-119F-42AC-83CF-1308DFCE18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80" y="6174917"/>
            <a:ext cx="2184403" cy="350055"/>
          </a:xfrm>
          <a:prstGeom prst="rect">
            <a:avLst/>
          </a:prstGeom>
        </p:spPr>
      </p:pic>
      <p:grpSp>
        <p:nvGrpSpPr>
          <p:cNvPr id="14" name="Group 11">
            <a:extLst>
              <a:ext uri="{FF2B5EF4-FFF2-40B4-BE49-F238E27FC236}">
                <a16:creationId xmlns="" xmlns:a16="http://schemas.microsoft.com/office/drawing/2014/main" id="{4C76D338-8053-402C-B207-6AF74705F7DE}"/>
              </a:ext>
            </a:extLst>
          </p:cNvPr>
          <p:cNvGrpSpPr/>
          <p:nvPr userDrawn="1"/>
        </p:nvGrpSpPr>
        <p:grpSpPr>
          <a:xfrm>
            <a:off x="-1" y="6768000"/>
            <a:ext cx="12192001" cy="90000"/>
            <a:chOff x="-87087" y="5537756"/>
            <a:chExt cx="9144001" cy="90000"/>
          </a:xfrm>
        </p:grpSpPr>
        <p:sp>
          <p:nvSpPr>
            <p:cNvPr id="16" name="Rectangle 12">
              <a:extLst>
                <a:ext uri="{FF2B5EF4-FFF2-40B4-BE49-F238E27FC236}">
                  <a16:creationId xmlns="" xmlns:a16="http://schemas.microsoft.com/office/drawing/2014/main" id="{93FB014E-2E0F-4A2F-9488-FBFC375170BD}"/>
                </a:ext>
              </a:extLst>
            </p:cNvPr>
            <p:cNvSpPr/>
            <p:nvPr/>
          </p:nvSpPr>
          <p:spPr>
            <a:xfrm>
              <a:off x="-87087" y="5537756"/>
              <a:ext cx="7695000" cy="90000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 sz="1800" dirty="0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="" xmlns:a16="http://schemas.microsoft.com/office/drawing/2014/main" id="{6C0C9FE2-EC3F-4BCB-9AC6-F9FE2F149908}"/>
                </a:ext>
              </a:extLst>
            </p:cNvPr>
            <p:cNvSpPr/>
            <p:nvPr/>
          </p:nvSpPr>
          <p:spPr>
            <a:xfrm>
              <a:off x="7607913" y="5537756"/>
              <a:ext cx="1449001" cy="90000"/>
            </a:xfrm>
            <a:prstGeom prst="rect">
              <a:avLst/>
            </a:prstGeom>
            <a:solidFill>
              <a:srgbClr val="2A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870199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570">
          <p15:clr>
            <a:srgbClr val="FBAE40"/>
          </p15:clr>
        </p15:guide>
        <p15:guide id="3" orient="horz" pos="1911">
          <p15:clr>
            <a:srgbClr val="FBAE40"/>
          </p15:clr>
        </p15:guide>
        <p15:guide id="4" orient="horz" pos="3385" userDrawn="1">
          <p15:clr>
            <a:srgbClr val="FBAE40"/>
          </p15:clr>
        </p15:guide>
        <p15:guide id="5" orient="horz" pos="3566" userDrawn="1">
          <p15:clr>
            <a:srgbClr val="FBAE40"/>
          </p15:clr>
        </p15:guide>
        <p15:guide id="7" pos="4498" userDrawn="1">
          <p15:clr>
            <a:srgbClr val="FBAE40"/>
          </p15:clr>
        </p15:guide>
        <p15:guide id="8" pos="4226" userDrawn="1">
          <p15:clr>
            <a:srgbClr val="FBAE40"/>
          </p15:clr>
        </p15:guide>
        <p15:guide id="9" orient="horz" pos="1207" userDrawn="1">
          <p15:clr>
            <a:srgbClr val="FBAE40"/>
          </p15:clr>
        </p15:guide>
        <p15:guide id="10" orient="horz" pos="311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3" y="2492375"/>
            <a:ext cx="11306175" cy="541338"/>
          </a:xfrm>
        </p:spPr>
        <p:txBody>
          <a:bodyPr anchor="t" anchorCtr="0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033713"/>
            <a:ext cx="11306175" cy="233997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dirty="0"/>
              <a:t>Untertitel hinzufügen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3CF3E4E7-FCFD-4B4E-A0BA-3DE617F947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4" y="1916113"/>
            <a:ext cx="11306174" cy="576261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de-CH" dirty="0"/>
              <a:t>Bereich oder Abteilung hinzufügen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="" xmlns:a16="http://schemas.microsoft.com/office/drawing/2014/main" id="{F7DDECD5-4153-40D2-9201-F9E5347FC0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914" y="5373687"/>
            <a:ext cx="11306174" cy="287337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750"/>
              </a:spcBef>
              <a:buNone/>
              <a:defRPr sz="1600">
                <a:solidFill>
                  <a:schemeClr val="tx1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de-CH" dirty="0"/>
              <a:t>Autor hinzufügen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="" xmlns:a16="http://schemas.microsoft.com/office/drawing/2014/main" id="{C0A3D3CB-9EB3-4E04-A600-F1C2603D9E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4" y="5659200"/>
            <a:ext cx="11306174" cy="28800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750"/>
              </a:spcBef>
              <a:buNone/>
              <a:defRPr sz="1600">
                <a:solidFill>
                  <a:schemeClr val="tx1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de-CH" dirty="0"/>
              <a:t>Datum hinzufügen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="" xmlns:a16="http://schemas.microsoft.com/office/drawing/2014/main" id="{7F6FF48C-A3ED-496F-8C2B-881DFC144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51" y="240004"/>
            <a:ext cx="2751744" cy="69820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="" xmlns:a16="http://schemas.microsoft.com/office/drawing/2014/main" id="{8E88FC10-28D1-4655-8FE7-6D3ACB028E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723617"/>
            <a:ext cx="2094957" cy="30284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51BB7531-E72C-454D-8EB8-2C8317E396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80" y="6174917"/>
            <a:ext cx="2184403" cy="350055"/>
          </a:xfrm>
          <a:prstGeom prst="rect">
            <a:avLst/>
          </a:prstGeom>
        </p:spPr>
      </p:pic>
      <p:grpSp>
        <p:nvGrpSpPr>
          <p:cNvPr id="13" name="Group 11">
            <a:extLst>
              <a:ext uri="{FF2B5EF4-FFF2-40B4-BE49-F238E27FC236}">
                <a16:creationId xmlns="" xmlns:a16="http://schemas.microsoft.com/office/drawing/2014/main" id="{10A7A225-0826-4211-833E-600BE9C5E259}"/>
              </a:ext>
            </a:extLst>
          </p:cNvPr>
          <p:cNvGrpSpPr/>
          <p:nvPr userDrawn="1"/>
        </p:nvGrpSpPr>
        <p:grpSpPr>
          <a:xfrm>
            <a:off x="-1" y="6768000"/>
            <a:ext cx="12192001" cy="90000"/>
            <a:chOff x="-87087" y="5537756"/>
            <a:chExt cx="9144001" cy="90000"/>
          </a:xfrm>
        </p:grpSpPr>
        <p:sp>
          <p:nvSpPr>
            <p:cNvPr id="14" name="Rectangle 12">
              <a:extLst>
                <a:ext uri="{FF2B5EF4-FFF2-40B4-BE49-F238E27FC236}">
                  <a16:creationId xmlns="" xmlns:a16="http://schemas.microsoft.com/office/drawing/2014/main" id="{983254E6-5D1F-4FBB-9C9D-9B62F1E1E2E0}"/>
                </a:ext>
              </a:extLst>
            </p:cNvPr>
            <p:cNvSpPr/>
            <p:nvPr/>
          </p:nvSpPr>
          <p:spPr>
            <a:xfrm>
              <a:off x="-87087" y="5537756"/>
              <a:ext cx="7695000" cy="90000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 sz="1800" dirty="0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="" xmlns:a16="http://schemas.microsoft.com/office/drawing/2014/main" id="{03FA4126-45AB-4F79-BDCA-A63263FD8CCA}"/>
                </a:ext>
              </a:extLst>
            </p:cNvPr>
            <p:cNvSpPr/>
            <p:nvPr/>
          </p:nvSpPr>
          <p:spPr>
            <a:xfrm>
              <a:off x="7607913" y="5537756"/>
              <a:ext cx="1449001" cy="90000"/>
            </a:xfrm>
            <a:prstGeom prst="rect">
              <a:avLst/>
            </a:prstGeom>
            <a:solidFill>
              <a:srgbClr val="2A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66981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570" userDrawn="1">
          <p15:clr>
            <a:srgbClr val="FBAE40"/>
          </p15:clr>
        </p15:guide>
        <p15:guide id="2" orient="horz" pos="1207" userDrawn="1">
          <p15:clr>
            <a:srgbClr val="FBAE40"/>
          </p15:clr>
        </p15:guide>
        <p15:guide id="3" orient="horz" pos="1911" userDrawn="1">
          <p15:clr>
            <a:srgbClr val="FBAE40"/>
          </p15:clr>
        </p15:guide>
        <p15:guide id="5" orient="horz" pos="3385" userDrawn="1">
          <p15:clr>
            <a:srgbClr val="FBAE40"/>
          </p15:clr>
        </p15:guide>
        <p15:guide id="6" orient="horz" pos="356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3" y="2782800"/>
            <a:ext cx="11306175" cy="2590888"/>
          </a:xfrm>
        </p:spPr>
        <p:txBody>
          <a:bodyPr anchor="t" anchorCtr="0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13" name="Group 11">
            <a:extLst>
              <a:ext uri="{FF2B5EF4-FFF2-40B4-BE49-F238E27FC236}">
                <a16:creationId xmlns="" xmlns:a16="http://schemas.microsoft.com/office/drawing/2014/main" id="{10A7A225-0826-4211-833E-600BE9C5E259}"/>
              </a:ext>
            </a:extLst>
          </p:cNvPr>
          <p:cNvGrpSpPr/>
          <p:nvPr userDrawn="1"/>
        </p:nvGrpSpPr>
        <p:grpSpPr>
          <a:xfrm>
            <a:off x="-1" y="6768000"/>
            <a:ext cx="12192001" cy="90000"/>
            <a:chOff x="-87087" y="5537756"/>
            <a:chExt cx="9144001" cy="90000"/>
          </a:xfrm>
        </p:grpSpPr>
        <p:sp>
          <p:nvSpPr>
            <p:cNvPr id="14" name="Rectangle 12">
              <a:extLst>
                <a:ext uri="{FF2B5EF4-FFF2-40B4-BE49-F238E27FC236}">
                  <a16:creationId xmlns="" xmlns:a16="http://schemas.microsoft.com/office/drawing/2014/main" id="{983254E6-5D1F-4FBB-9C9D-9B62F1E1E2E0}"/>
                </a:ext>
              </a:extLst>
            </p:cNvPr>
            <p:cNvSpPr/>
            <p:nvPr/>
          </p:nvSpPr>
          <p:spPr>
            <a:xfrm>
              <a:off x="-87087" y="5537756"/>
              <a:ext cx="7695000" cy="90000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 sz="1800" dirty="0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="" xmlns:a16="http://schemas.microsoft.com/office/drawing/2014/main" id="{03FA4126-45AB-4F79-BDCA-A63263FD8CCA}"/>
                </a:ext>
              </a:extLst>
            </p:cNvPr>
            <p:cNvSpPr/>
            <p:nvPr/>
          </p:nvSpPr>
          <p:spPr>
            <a:xfrm>
              <a:off x="7607913" y="5537756"/>
              <a:ext cx="1449001" cy="90000"/>
            </a:xfrm>
            <a:prstGeom prst="rect">
              <a:avLst/>
            </a:prstGeom>
            <a:solidFill>
              <a:srgbClr val="2A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 sz="1800" dirty="0"/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48EBD96A-B585-4857-8DC6-B486640CBE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78B00AF-C609-49CC-BA0A-94FE9F73E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514946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3" orient="horz" pos="1752" userDrawn="1">
          <p15:clr>
            <a:srgbClr val="FBAE40"/>
          </p15:clr>
        </p15:guide>
        <p15:guide id="5" orient="horz" pos="338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2CABF6FD-A70E-46EE-AF3E-5B492EB2A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="" xmlns:a16="http://schemas.microsoft.com/office/drawing/2014/main" id="{A6DA5B0A-8DDA-4BF3-A262-01B21F3029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2" y="1700213"/>
            <a:ext cx="11306175" cy="4500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4AA9211E-7A75-467B-B239-64B5B463C2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840815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2CABF6FD-A70E-46EE-AF3E-5B492EB2A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="" xmlns:a16="http://schemas.microsoft.com/office/drawing/2014/main" id="{A6DA5B0A-8DDA-4BF3-A262-01B21F3029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1700213"/>
            <a:ext cx="5473700" cy="4500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Bildplatzhalter 3">
            <a:extLst>
              <a:ext uri="{FF2B5EF4-FFF2-40B4-BE49-F238E27FC236}">
                <a16:creationId xmlns="" xmlns:a16="http://schemas.microsoft.com/office/drawing/2014/main" id="{0F412997-FD87-4239-ADD5-82090FFDB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700213"/>
            <a:ext cx="5473700" cy="450056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82D833E4-CB05-423C-B2F0-65FE6E2EE8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230972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2CABF6FD-A70E-46EE-AF3E-5B492EB2A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="" xmlns:a16="http://schemas.microsoft.com/office/drawing/2014/main" id="{A6DA5B0A-8DDA-4BF3-A262-01B21F3029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8" y="1700213"/>
            <a:ext cx="5473700" cy="4500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Bildplatzhalter 3">
            <a:extLst>
              <a:ext uri="{FF2B5EF4-FFF2-40B4-BE49-F238E27FC236}">
                <a16:creationId xmlns="" xmlns:a16="http://schemas.microsoft.com/office/drawing/2014/main" id="{0F412997-FD87-4239-ADD5-82090FFDB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700213"/>
            <a:ext cx="5473700" cy="450056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82A884CF-B53F-4196-B2B1-7A609EEDC36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14160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Text üb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2CABF6FD-A70E-46EE-AF3E-5B492EB2A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Bildplatzhalter 3">
            <a:extLst>
              <a:ext uri="{FF2B5EF4-FFF2-40B4-BE49-F238E27FC236}">
                <a16:creationId xmlns="" xmlns:a16="http://schemas.microsoft.com/office/drawing/2014/main" id="{0F412997-FD87-4239-ADD5-82090FFDB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2486025"/>
            <a:ext cx="6265862" cy="37147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59E61F2D-747D-4A11-B636-918D62474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700213"/>
            <a:ext cx="6265862" cy="7667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940B141C-0512-49F6-B668-E28DFF7730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1098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226" userDrawn="1">
          <p15:clr>
            <a:srgbClr val="FBAE40"/>
          </p15:clr>
        </p15:guide>
        <p15:guide id="3" orient="horz" pos="154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2CABF6FD-A70E-46EE-AF3E-5B492EB2A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="" xmlns:a16="http://schemas.microsoft.com/office/drawing/2014/main" id="{A6DA5B0A-8DDA-4BF3-A262-01B21F3029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2" y="2457449"/>
            <a:ext cx="11306175" cy="37433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89B0D76F-7091-4CFB-9447-910776C2E6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2" y="1700213"/>
            <a:ext cx="11306175" cy="76676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3DBBBDBF-90D5-4C29-864A-F82B0B7B51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947293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5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946073"/>
            <a:ext cx="11306175" cy="7541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2" y="1700213"/>
            <a:ext cx="11306175" cy="45005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CH" dirty="0"/>
              <a:t>Formatvorlagen des Textmasters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0000" y="6310313"/>
            <a:ext cx="1489088" cy="457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A5578B2-14D5-4843-BFF5-263307E58059}" type="slidenum">
              <a:rPr lang="de-CH" smtClean="0"/>
              <a:pPr/>
              <a:t>‹Nr.›</a:t>
            </a:fld>
            <a:endParaRPr lang="de-CH" dirty="0"/>
          </a:p>
        </p:txBody>
      </p:sp>
      <p:grpSp>
        <p:nvGrpSpPr>
          <p:cNvPr id="8" name="Group 11">
            <a:extLst>
              <a:ext uri="{FF2B5EF4-FFF2-40B4-BE49-F238E27FC236}">
                <a16:creationId xmlns="" xmlns:a16="http://schemas.microsoft.com/office/drawing/2014/main" id="{9CABD06A-DD12-4C6E-8129-010F0D30548A}"/>
              </a:ext>
            </a:extLst>
          </p:cNvPr>
          <p:cNvGrpSpPr/>
          <p:nvPr/>
        </p:nvGrpSpPr>
        <p:grpSpPr>
          <a:xfrm>
            <a:off x="-1" y="6768000"/>
            <a:ext cx="12192001" cy="90000"/>
            <a:chOff x="-87087" y="5537756"/>
            <a:chExt cx="9144001" cy="90000"/>
          </a:xfrm>
        </p:grpSpPr>
        <p:sp>
          <p:nvSpPr>
            <p:cNvPr id="9" name="Rectangle 12">
              <a:extLst>
                <a:ext uri="{FF2B5EF4-FFF2-40B4-BE49-F238E27FC236}">
                  <a16:creationId xmlns="" xmlns:a16="http://schemas.microsoft.com/office/drawing/2014/main" id="{9696D415-8CEA-48DA-8342-42A926EB6039}"/>
                </a:ext>
              </a:extLst>
            </p:cNvPr>
            <p:cNvSpPr/>
            <p:nvPr/>
          </p:nvSpPr>
          <p:spPr>
            <a:xfrm>
              <a:off x="-87087" y="5537756"/>
              <a:ext cx="7695000" cy="90000"/>
            </a:xfrm>
            <a:prstGeom prst="rect">
              <a:avLst/>
            </a:prstGeom>
            <a:solidFill>
              <a:srgbClr val="FF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 sz="1800" dirty="0"/>
            </a:p>
          </p:txBody>
        </p:sp>
        <p:sp>
          <p:nvSpPr>
            <p:cNvPr id="11" name="Rectangle 13">
              <a:extLst>
                <a:ext uri="{FF2B5EF4-FFF2-40B4-BE49-F238E27FC236}">
                  <a16:creationId xmlns="" xmlns:a16="http://schemas.microsoft.com/office/drawing/2014/main" id="{81620748-BCA5-4CCC-BC6F-9729C43FE3F2}"/>
                </a:ext>
              </a:extLst>
            </p:cNvPr>
            <p:cNvSpPr/>
            <p:nvPr/>
          </p:nvSpPr>
          <p:spPr>
            <a:xfrm>
              <a:off x="7607913" y="5537756"/>
              <a:ext cx="1449001" cy="90000"/>
            </a:xfrm>
            <a:prstGeom prst="rect">
              <a:avLst/>
            </a:prstGeom>
            <a:solidFill>
              <a:srgbClr val="2A7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 sz="1800" dirty="0"/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5D8C07CE-A222-4BC7-99DD-6CBDDBF67B3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30" y="261281"/>
            <a:ext cx="2127317" cy="53977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883A1920-732A-43EA-99AD-CE7BE923A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3" y="6308725"/>
            <a:ext cx="2412000" cy="460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063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3" r:id="rId3"/>
    <p:sldLayoutId id="2147483686" r:id="rId4"/>
    <p:sldLayoutId id="2147483662" r:id="rId5"/>
    <p:sldLayoutId id="2147483675" r:id="rId6"/>
    <p:sldLayoutId id="2147483685" r:id="rId7"/>
    <p:sldLayoutId id="2147483677" r:id="rId8"/>
    <p:sldLayoutId id="2147483681" r:id="rId9"/>
    <p:sldLayoutId id="2147483676" r:id="rId10"/>
    <p:sldLayoutId id="2147483678" r:id="rId11"/>
    <p:sldLayoutId id="2147483684" r:id="rId12"/>
    <p:sldLayoutId id="2147483679" r:id="rId13"/>
    <p:sldLayoutId id="2147483680" r:id="rId14"/>
    <p:sldLayoutId id="2147483682" r:id="rId15"/>
    <p:sldLayoutId id="214748368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2" pos="279" userDrawn="1">
          <p15:clr>
            <a:srgbClr val="F26B43"/>
          </p15:clr>
        </p15:guide>
        <p15:guide id="3" pos="7401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orient="horz" pos="1071" userDrawn="1">
          <p15:clr>
            <a:srgbClr val="F26B43"/>
          </p15:clr>
        </p15:guide>
        <p15:guide id="8" orient="horz" pos="5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bghw.de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heumaliga.ch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290816A-8CC9-4735-9E57-AED66F950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Ergotherapeutische Massnahmen bei RA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1A84180D-FAAE-4503-9DC5-C1343F7CD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300" y="3465689"/>
            <a:ext cx="6265862" cy="1907999"/>
          </a:xfrm>
        </p:spPr>
        <p:txBody>
          <a:bodyPr/>
          <a:lstStyle/>
          <a:p>
            <a:r>
              <a:rPr lang="de-CH" dirty="0">
                <a:solidFill>
                  <a:srgbClr val="0070C0"/>
                </a:solidFill>
              </a:rPr>
              <a:t>«Immer der Deformität einen Schritt voraus sein»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6382DA87-BB74-4E45-9FFE-D31E581021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/>
              <a:t>Ergotherapie Spital </a:t>
            </a:r>
            <a:r>
              <a:rPr lang="de-CH" dirty="0" err="1"/>
              <a:t>Wolhusen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="" xmlns:a16="http://schemas.microsoft.com/office/drawing/2014/main" id="{E2C4AC77-8955-4D5C-9933-E5D8031AFA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/>
              <a:t>Christine Ritter, </a:t>
            </a:r>
            <a:r>
              <a:rPr lang="de-CH" dirty="0" err="1"/>
              <a:t>dipl.</a:t>
            </a:r>
            <a:r>
              <a:rPr lang="de-CH" dirty="0"/>
              <a:t> Ergotherapeutin FH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519A4A31-A672-4563-870A-BF7ADF53D6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/>
              <a:t>Februar 2019</a:t>
            </a:r>
          </a:p>
        </p:txBody>
      </p:sp>
      <p:sp>
        <p:nvSpPr>
          <p:cNvPr id="11" name="AutoShape 9" descr="Bildergebnis für gelenkschutz bei rheumatoider arthrit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828" y="2236879"/>
            <a:ext cx="3441811" cy="229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9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2. Korrekte Körperhaltung und Gelenkstellung</a:t>
            </a:r>
            <a:br>
              <a:rPr lang="de-CH" b="1" dirty="0">
                <a:solidFill>
                  <a:srgbClr val="0070C0"/>
                </a:solidFill>
              </a:rPr>
            </a:br>
            <a:endParaRPr lang="de-CH" dirty="0">
              <a:solidFill>
                <a:srgbClr val="0070C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42911" y="1515294"/>
            <a:ext cx="11306175" cy="450056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Immer das stärkste und grösstmögliche Gelenk für eine Tätigkeit einsetzen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Vermeiden </a:t>
            </a:r>
            <a:r>
              <a:rPr lang="de-CH" dirty="0" smtClean="0"/>
              <a:t>von </a:t>
            </a:r>
            <a:r>
              <a:rPr lang="de-CH" dirty="0"/>
              <a:t>Positionen, welche die Deformität verstärken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34" y="4254605"/>
            <a:ext cx="1586975" cy="158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016734" y="5769635"/>
            <a:ext cx="16818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https://www.rheumaliga.ch</a:t>
            </a:r>
          </a:p>
        </p:txBody>
      </p:sp>
      <p:pic>
        <p:nvPicPr>
          <p:cNvPr id="7172" name="Picture 4" descr="Bildergebnis fÃ¼r hilfsmittel schlÃ¼sselgriff">
            <a:extLst>
              <a:ext uri="{FF2B5EF4-FFF2-40B4-BE49-F238E27FC236}">
                <a16:creationId xmlns="" xmlns:a16="http://schemas.microsoft.com/office/drawing/2014/main" id="{9D5B052B-93E7-4759-95DA-CC5AEA88B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34" y="187448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C840C6AB-CDC0-4231-9766-BC30499ED275}"/>
              </a:ext>
            </a:extLst>
          </p:cNvPr>
          <p:cNvSpPr/>
          <p:nvPr/>
        </p:nvSpPr>
        <p:spPr>
          <a:xfrm>
            <a:off x="1173560" y="3371343"/>
            <a:ext cx="17299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https://www.alltagshilfen.de</a:t>
            </a:r>
          </a:p>
        </p:txBody>
      </p:sp>
    </p:spTree>
    <p:extLst>
      <p:ext uri="{BB962C8B-B14F-4D97-AF65-F5344CB8AC3E}">
        <p14:creationId xmlns:p14="http://schemas.microsoft.com/office/powerpoint/2010/main" val="4020076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</a:rPr>
              <a:t>…Fortsetzung korrekte Körperhaltung und Gelenkstellung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 smtClean="0"/>
              <a:t> </a:t>
            </a:r>
            <a:r>
              <a:rPr lang="de-CH" dirty="0"/>
              <a:t>A</a:t>
            </a:r>
            <a:r>
              <a:rPr lang="de-CH" dirty="0" smtClean="0"/>
              <a:t>uf </a:t>
            </a:r>
            <a:r>
              <a:rPr lang="de-CH" dirty="0"/>
              <a:t>eine gute Körperhaltung und korrekte </a:t>
            </a:r>
            <a:r>
              <a:rPr lang="de-CH" dirty="0" smtClean="0"/>
              <a:t>Bewegungsmuster achten</a:t>
            </a:r>
            <a:endParaRPr lang="de-CH" dirty="0"/>
          </a:p>
          <a:p>
            <a:endParaRPr lang="de-CH" dirty="0"/>
          </a:p>
          <a:p>
            <a:r>
              <a:rPr lang="de-CH" dirty="0" smtClean="0"/>
              <a:t>Gelenksbeweglichkeit </a:t>
            </a:r>
            <a:r>
              <a:rPr lang="de-CH" dirty="0"/>
              <a:t>und </a:t>
            </a:r>
            <a:r>
              <a:rPr lang="de-CH" dirty="0" smtClean="0"/>
              <a:t>Kraft durch </a:t>
            </a:r>
            <a:r>
              <a:rPr lang="de-CH" dirty="0"/>
              <a:t>regelmässiges Training </a:t>
            </a:r>
            <a:r>
              <a:rPr lang="de-CH" dirty="0" smtClean="0"/>
              <a:t>erhalten 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Fehlende </a:t>
            </a:r>
            <a:r>
              <a:rPr lang="de-CH" dirty="0" smtClean="0"/>
              <a:t>innere </a:t>
            </a:r>
            <a:r>
              <a:rPr lang="de-CH" dirty="0"/>
              <a:t>Stabilität </a:t>
            </a:r>
            <a:r>
              <a:rPr lang="de-CH" dirty="0" smtClean="0"/>
              <a:t>durch äussere </a:t>
            </a:r>
            <a:r>
              <a:rPr lang="de-CH" dirty="0"/>
              <a:t>Stabilisierung ersetzen (Schienen, Bandagen)</a:t>
            </a:r>
          </a:p>
          <a:p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03" y="4164827"/>
            <a:ext cx="2495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610210" y="6070661"/>
            <a:ext cx="16113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https://www.amazon.com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80" y="4165661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4637180" y="5880041"/>
            <a:ext cx="24449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https://www.produkte-der-gesundheit.de</a:t>
            </a:r>
          </a:p>
        </p:txBody>
      </p:sp>
    </p:spTree>
    <p:extLst>
      <p:ext uri="{BB962C8B-B14F-4D97-AF65-F5344CB8AC3E}">
        <p14:creationId xmlns:p14="http://schemas.microsoft.com/office/powerpoint/2010/main" val="186288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3. Kraft sparen</a:t>
            </a:r>
            <a:br>
              <a:rPr lang="de-CH" b="1" dirty="0">
                <a:solidFill>
                  <a:srgbClr val="0070C0"/>
                </a:solidFill>
              </a:rPr>
            </a:br>
            <a:endParaRPr lang="de-CH" dirty="0">
              <a:solidFill>
                <a:srgbClr val="0070C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73140" y="1654871"/>
            <a:ext cx="11306175" cy="450056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Verteilen der Belastung auf mehrere Gelenke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marL="270000" lvl="1" indent="0">
              <a:buNone/>
            </a:pPr>
            <a:r>
              <a:rPr lang="de-CH" dirty="0"/>
              <a:t>                                                                        </a:t>
            </a:r>
            <a:r>
              <a:rPr lang="de-CH" sz="1000" dirty="0"/>
              <a:t>https://www.amazon.de</a:t>
            </a:r>
          </a:p>
          <a:p>
            <a:pPr marL="270000" lvl="1" indent="0">
              <a:buNone/>
            </a:pPr>
            <a:r>
              <a:rPr lang="de-CH" sz="900" dirty="0"/>
              <a:t>	https://www.elternvommars.com	</a:t>
            </a:r>
          </a:p>
          <a:p>
            <a:pPr marL="270000" lvl="1" indent="0">
              <a:buNone/>
            </a:pPr>
            <a:r>
              <a:rPr lang="de-CH" sz="900" dirty="0"/>
              <a:t>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smtClean="0"/>
              <a:t>Gegenstände nahe </a:t>
            </a:r>
            <a:r>
              <a:rPr lang="de-CH" dirty="0"/>
              <a:t>am </a:t>
            </a:r>
            <a:r>
              <a:rPr lang="de-CH" dirty="0" smtClean="0"/>
              <a:t>Körper tragen</a:t>
            </a: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8"/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52" y="4689822"/>
            <a:ext cx="3254864" cy="170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23" y="2024689"/>
            <a:ext cx="1494765" cy="149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2" y="4636540"/>
            <a:ext cx="2914853" cy="17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753893" y="6484906"/>
            <a:ext cx="28179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000" dirty="0"/>
              <a:t>https://www.bghw.de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994" y="1907870"/>
            <a:ext cx="1910550" cy="191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9717116" y="3857547"/>
            <a:ext cx="14029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https://de.freepik.com</a:t>
            </a:r>
          </a:p>
        </p:txBody>
      </p:sp>
      <p:sp>
        <p:nvSpPr>
          <p:cNvPr id="7" name="Rechteck 6"/>
          <p:cNvSpPr/>
          <p:nvPr/>
        </p:nvSpPr>
        <p:spPr>
          <a:xfrm>
            <a:off x="4862053" y="6479909"/>
            <a:ext cx="12490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000000"/>
                </a:solidFill>
                <a:hlinkClick r:id="rId6"/>
              </a:rPr>
              <a:t>https://www.bghw.de</a:t>
            </a:r>
            <a:endParaRPr lang="de-CH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55" y="2296570"/>
            <a:ext cx="2113250" cy="140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10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</a:rPr>
              <a:t>…Fortsetzung Kraft sparen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 smtClean="0"/>
              <a:t>Reduktion der </a:t>
            </a:r>
            <a:r>
              <a:rPr lang="de-CH" dirty="0"/>
              <a:t>Anstrengung durch alternative Arbeitsweisen und / oder Hilfsmittel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r>
              <a:rPr lang="de-CH" sz="1000" dirty="0"/>
              <a:t>	</a:t>
            </a:r>
          </a:p>
          <a:p>
            <a:pPr marL="0" indent="0">
              <a:buNone/>
            </a:pPr>
            <a:r>
              <a:rPr lang="de-CH" sz="1000" dirty="0"/>
              <a:t>      https://www.bghw.de                                             		                                                         https://www.rheumaliga.ch</a:t>
            </a:r>
          </a:p>
          <a:p>
            <a:pPr marL="0" indent="0">
              <a:buNone/>
            </a:pPr>
            <a:r>
              <a:rPr lang="de-CH" sz="1000" dirty="0"/>
              <a:t>			                     https://www.rheumaliga.ch		</a:t>
            </a:r>
          </a:p>
          <a:p>
            <a:pPr marL="0" indent="0">
              <a:buNone/>
            </a:pPr>
            <a:endParaRPr lang="de-CH" sz="1000" dirty="0"/>
          </a:p>
          <a:p>
            <a:r>
              <a:rPr lang="de-CH" dirty="0" smtClean="0"/>
              <a:t>Aktivitäten stoppen </a:t>
            </a:r>
            <a:r>
              <a:rPr lang="de-CH" dirty="0"/>
              <a:t>bevor </a:t>
            </a:r>
            <a:r>
              <a:rPr lang="de-CH" dirty="0" smtClean="0"/>
              <a:t>Erschöpfung eintritt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1" y="2093295"/>
            <a:ext cx="1961571" cy="127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01" y="2112422"/>
            <a:ext cx="2167654" cy="143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62" y="2112422"/>
            <a:ext cx="1609331" cy="160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Bildergebnis fÃ¼r Pausen machen">
            <a:extLst>
              <a:ext uri="{FF2B5EF4-FFF2-40B4-BE49-F238E27FC236}">
                <a16:creationId xmlns="" xmlns:a16="http://schemas.microsoft.com/office/drawing/2014/main" id="{338FE4A9-9034-46C5-958C-C7B64BE1D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1" y="4849420"/>
            <a:ext cx="2531621" cy="16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EB314EDB-6481-4A97-B0A1-D266ED98CC82}"/>
              </a:ext>
            </a:extLst>
          </p:cNvPr>
          <p:cNvSpPr/>
          <p:nvPr/>
        </p:nvSpPr>
        <p:spPr>
          <a:xfrm>
            <a:off x="567732" y="6470746"/>
            <a:ext cx="21178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http://www.branchentrendscout.de</a:t>
            </a:r>
          </a:p>
        </p:txBody>
      </p:sp>
    </p:spTree>
    <p:extLst>
      <p:ext uri="{BB962C8B-B14F-4D97-AF65-F5344CB8AC3E}">
        <p14:creationId xmlns:p14="http://schemas.microsoft.com/office/powerpoint/2010/main" val="189173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Hilfsmittelversorgung / Hilfsmittelberatung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b="1" dirty="0"/>
              <a:t>Griffverdickungen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smtClean="0"/>
              <a:t>Helfen, </a:t>
            </a:r>
            <a:r>
              <a:rPr lang="de-CH" dirty="0"/>
              <a:t>die MP-Gelenke in mehr Extension zu halten; dies wirkt der </a:t>
            </a:r>
            <a:r>
              <a:rPr lang="de-CH" dirty="0" err="1"/>
              <a:t>palmaren</a:t>
            </a:r>
            <a:r>
              <a:rPr lang="de-CH" dirty="0"/>
              <a:t> Subluxation entgegen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smtClean="0"/>
              <a:t>Stützen </a:t>
            </a:r>
            <a:r>
              <a:rPr lang="de-CH" dirty="0"/>
              <a:t>das Quergewölbe (v.a. bei kugelförmigen Griffverdickungen)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marL="270000" lvl="1" indent="0">
              <a:buNone/>
            </a:pPr>
            <a:r>
              <a:rPr lang="de-CH" sz="1000" dirty="0"/>
              <a:t>           http://www.cts-kom.de</a:t>
            </a:r>
          </a:p>
          <a:p>
            <a:pPr marL="0" indent="0">
              <a:buNone/>
            </a:pPr>
            <a:r>
              <a:rPr lang="de-CH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8" y="300238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01" y="3002382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897925" y="4519000"/>
            <a:ext cx="13324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https://www.ebay.de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901" y="2952174"/>
            <a:ext cx="1793283" cy="179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8302901" y="4888332"/>
            <a:ext cx="20008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https://www.rheumaliga-shop.ch</a:t>
            </a:r>
          </a:p>
        </p:txBody>
      </p:sp>
    </p:spTree>
    <p:extLst>
      <p:ext uri="{BB962C8B-B14F-4D97-AF65-F5344CB8AC3E}">
        <p14:creationId xmlns:p14="http://schemas.microsoft.com/office/powerpoint/2010/main" val="59444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</a:rPr>
              <a:t>…Fortsetzung Hilfsmittel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b="1" dirty="0"/>
              <a:t>Einhaltung achsengerechter Bewegungsmuster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Messer mit Spezialgriff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Wäscheklammern zum </a:t>
            </a:r>
            <a:r>
              <a:rPr lang="de-CH" dirty="0" smtClean="0"/>
              <a:t>Stecken</a:t>
            </a: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19" y="2411320"/>
            <a:ext cx="1670103" cy="167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231481" y="4166291"/>
            <a:ext cx="20008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https://www.rheumaliga-shop.ch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72" y="4757492"/>
            <a:ext cx="1708654" cy="170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15" y="4757492"/>
            <a:ext cx="1887538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276371" y="6219922"/>
            <a:ext cx="20008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https://www.rheumaliga-shop.ch</a:t>
            </a:r>
          </a:p>
        </p:txBody>
      </p:sp>
    </p:spTree>
    <p:extLst>
      <p:ext uri="{BB962C8B-B14F-4D97-AF65-F5344CB8AC3E}">
        <p14:creationId xmlns:p14="http://schemas.microsoft.com/office/powerpoint/2010/main" val="162626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</a:rPr>
              <a:t>…Fortsetzung achsengerechte Bewegungsmuster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de-CH" dirty="0" err="1"/>
              <a:t>Wischmob</a:t>
            </a:r>
            <a:r>
              <a:rPr lang="de-CH" dirty="0"/>
              <a:t> mit Auswringmechanismus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86" y="2380463"/>
            <a:ext cx="2852462" cy="28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134164" y="5367858"/>
            <a:ext cx="20008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https://www.rheumaliga-shop.ch</a:t>
            </a:r>
          </a:p>
        </p:txBody>
      </p:sp>
    </p:spTree>
    <p:extLst>
      <p:ext uri="{BB962C8B-B14F-4D97-AF65-F5344CB8AC3E}">
        <p14:creationId xmlns:p14="http://schemas.microsoft.com/office/powerpoint/2010/main" val="125892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</a:rPr>
              <a:t>…Fortsetzung Hilfsmittel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07646" y="1666931"/>
            <a:ext cx="11306175" cy="4500562"/>
          </a:xfrm>
        </p:spPr>
        <p:txBody>
          <a:bodyPr/>
          <a:lstStyle/>
          <a:p>
            <a:r>
              <a:rPr lang="de-CH" b="1" dirty="0"/>
              <a:t>Kraftreduktion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Antirutschfolie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Hebelgesetz ausnützen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84" y="1332231"/>
            <a:ext cx="2554417" cy="255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84" y="4025902"/>
            <a:ext cx="2273064" cy="227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137784" y="3564521"/>
            <a:ext cx="20008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https://www.rheumaliga-shop.ch</a:t>
            </a:r>
          </a:p>
        </p:txBody>
      </p:sp>
      <p:sp>
        <p:nvSpPr>
          <p:cNvPr id="6" name="Rechteck 5"/>
          <p:cNvSpPr/>
          <p:nvPr/>
        </p:nvSpPr>
        <p:spPr>
          <a:xfrm>
            <a:off x="4059864" y="6082336"/>
            <a:ext cx="20008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https://www.rheumaliga-shop.ch</a:t>
            </a:r>
          </a:p>
        </p:txBody>
      </p:sp>
    </p:spTree>
    <p:extLst>
      <p:ext uri="{BB962C8B-B14F-4D97-AF65-F5344CB8AC3E}">
        <p14:creationId xmlns:p14="http://schemas.microsoft.com/office/powerpoint/2010/main" val="3948101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</a:rPr>
              <a:t>…Fortsetzung Kraft sparen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Elektrische Haushaltgeräte wie z.B. elektrischer Dosenöffner, </a:t>
            </a:r>
            <a:r>
              <a:rPr lang="de-CH" dirty="0" smtClean="0"/>
              <a:t>Küchenmaschine einsetzen 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82" y="2304975"/>
            <a:ext cx="2267108" cy="17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984933" y="404454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000" dirty="0">
                <a:hlinkClick r:id="rId3"/>
              </a:rPr>
              <a:t>https://www.rheumaliga.ch</a:t>
            </a:r>
            <a:r>
              <a:rPr lang="de-CH" sz="1000" dirty="0"/>
              <a:t>					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30" y="2417521"/>
            <a:ext cx="151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5625930" y="3982988"/>
            <a:ext cx="14959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https://www. venova.ch</a:t>
            </a:r>
          </a:p>
        </p:txBody>
      </p:sp>
    </p:spTree>
    <p:extLst>
      <p:ext uri="{BB962C8B-B14F-4D97-AF65-F5344CB8AC3E}">
        <p14:creationId xmlns:p14="http://schemas.microsoft.com/office/powerpoint/2010/main" val="333726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Schienenversorgung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b="1" dirty="0"/>
              <a:t>Ziele</a:t>
            </a:r>
            <a:r>
              <a:rPr lang="de-CH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Schmerzreduktion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Stabilisation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Kontrakturenprophylaxe/-reduktion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Deformitäten vorbeugen und reduzieren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Handfunktionsverbesserung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197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3 Schwerpunkte der Ergotherapeutischen Interventionen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b="1" dirty="0"/>
              <a:t>Gelenkschutz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Patienteninformation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Gelenkschutzprinzipien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Hilfsmittelberatung und –</a:t>
            </a:r>
            <a:r>
              <a:rPr lang="de-CH" dirty="0" err="1"/>
              <a:t>versorgung</a:t>
            </a:r>
            <a:r>
              <a:rPr lang="de-CH" dirty="0"/>
              <a:t> zur Alltagsgestaltung</a:t>
            </a:r>
          </a:p>
          <a:p>
            <a:pPr marL="270000" lvl="1" indent="0">
              <a:buNone/>
            </a:pPr>
            <a:r>
              <a:rPr lang="de-CH" dirty="0"/>
              <a:t> </a:t>
            </a:r>
          </a:p>
          <a:p>
            <a:r>
              <a:rPr lang="de-CH" b="1" dirty="0"/>
              <a:t>Schienenversorgung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Materialwahl; Möglichkeiten; Vor-/Nachteile verschiedener Materialien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Nachtlagerungsschiene: Ziel; günstige Gelenkstellungen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Tagschiene / «Arbeitsschiene»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Taping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r>
              <a:rPr lang="de-CH" b="1" dirty="0"/>
              <a:t>Aktive und passive therapeutische Massnahmen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Heimprogramme / aktive Übungen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Passive Massnahmen</a:t>
            </a:r>
          </a:p>
        </p:txBody>
      </p:sp>
    </p:spTree>
    <p:extLst>
      <p:ext uri="{BB962C8B-B14F-4D97-AF65-F5344CB8AC3E}">
        <p14:creationId xmlns:p14="http://schemas.microsoft.com/office/powerpoint/2010/main" val="1371094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4448F83-FE17-42D2-BB8C-64A2A07D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Materialwahl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7589711E-177B-407D-BA66-E096973EB1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C413186-5FF1-43DC-AC22-A996EA5848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sz="2400" b="1" dirty="0"/>
              <a:t>Vorgefertigte, konfektionierte Schienen / Handschuhe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Neoprenschienen (</a:t>
            </a:r>
            <a:r>
              <a:rPr lang="de-CH" dirty="0" err="1"/>
              <a:t>Ulnadrift</a:t>
            </a:r>
            <a:r>
              <a:rPr lang="de-CH" dirty="0"/>
              <a:t>-Bandage, Daumenbandage)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Thermoplastische Fingerschienen (Knopflochschiene, Schwanenhalsschiene)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Kompressionshandschuhe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r>
              <a:rPr lang="de-CH" b="1" dirty="0"/>
              <a:t>Vorteile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Preis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Zeitressourcen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Tragekomfort (Neopren)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r>
              <a:rPr lang="de-CH" b="1" dirty="0"/>
              <a:t>Nachteile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Weniger Stabilität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Passgenauigkeit (thermoplastische Schienen) </a:t>
            </a:r>
          </a:p>
          <a:p>
            <a:pPr marL="27000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5F4DE0AB-66E5-4D37-A7E8-88D57DE5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772" y="3319462"/>
            <a:ext cx="3008968" cy="22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9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B1FDF754-8934-4F16-8261-CBF4382E1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AC85A7D2-21F8-42AF-BC24-69A73E003AB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3695" y="946068"/>
            <a:ext cx="11306175" cy="5520720"/>
          </a:xfrm>
        </p:spPr>
        <p:txBody>
          <a:bodyPr/>
          <a:lstStyle/>
          <a:p>
            <a:pPr lvl="1"/>
            <a:r>
              <a:rPr lang="de-CH" sz="2400" b="1" dirty="0"/>
              <a:t>Individuelle Schienen</a:t>
            </a:r>
            <a:endParaRPr lang="de-CH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Thermoplastische Lagerungsschienen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Individuelle </a:t>
            </a:r>
            <a:r>
              <a:rPr lang="de-CH" dirty="0" err="1"/>
              <a:t>Ulnadeviationsschiene</a:t>
            </a: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Individuelle Fingerschienen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/>
            <a:r>
              <a:rPr lang="de-CH" b="1" dirty="0"/>
              <a:t>Vorteile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Passgenauigkeit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Stetige Veränderbarkeit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Stabilität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Verschiedene Materialqualitäten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1"/>
            <a:r>
              <a:rPr lang="de-CH" b="1" dirty="0"/>
              <a:t>Nachteile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Zeit / Preis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Tragekomfort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3">
              <a:buFont typeface="Arial" panose="020B0604020202020204" pitchFamily="34" charset="0"/>
              <a:buChar char="•"/>
            </a:pPr>
            <a:endParaRPr lang="de-CH" b="1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2E913C92-8A30-4554-A90F-15B8F7B69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656" y="1195839"/>
            <a:ext cx="2932866" cy="2422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98CF4781-FC92-4756-B019-F2CA83F6F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470" y="4172539"/>
            <a:ext cx="2809237" cy="21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21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 b="1" dirty="0">
                <a:solidFill>
                  <a:srgbClr val="0070C0"/>
                </a:solidFill>
              </a:rPr>
              <a:t>Nachtlagerungsschienen</a:t>
            </a:r>
            <a:r>
              <a:rPr lang="de-CH" b="1" dirty="0">
                <a:solidFill>
                  <a:srgbClr val="000000"/>
                </a:solidFill>
              </a:rPr>
              <a:t/>
            </a:r>
            <a:br>
              <a:rPr lang="de-CH" b="1" dirty="0">
                <a:solidFill>
                  <a:srgbClr val="000000"/>
                </a:solidFill>
              </a:rPr>
            </a:b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270000" lvl="1" indent="0">
              <a:buClr>
                <a:srgbClr val="2A71B8"/>
              </a:buClr>
              <a:buNone/>
            </a:pPr>
            <a:endParaRPr lang="de-CH" dirty="0">
              <a:solidFill>
                <a:srgbClr val="000000"/>
              </a:solidFill>
            </a:endParaRPr>
          </a:p>
          <a:p>
            <a:pPr lvl="1">
              <a:buClr>
                <a:srgbClr val="2A71B8"/>
              </a:buClr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</a:rPr>
              <a:t>Handgelenk wenig Flexion oder 0° = entgegenwirken der Bajonettstellung</a:t>
            </a:r>
          </a:p>
          <a:p>
            <a:pPr lvl="1">
              <a:buClr>
                <a:srgbClr val="2A71B8"/>
              </a:buClr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</a:rPr>
              <a:t>MP möglichst aufgerichtet annähernd 0° = entgegenwirken der palmaren (Sub)-Luxation</a:t>
            </a:r>
          </a:p>
          <a:p>
            <a:pPr lvl="1">
              <a:buClr>
                <a:srgbClr val="2A71B8"/>
              </a:buClr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</a:rPr>
              <a:t>Unterstützung des Quergewölbes </a:t>
            </a:r>
          </a:p>
          <a:p>
            <a:pPr lvl="1">
              <a:buClr>
                <a:srgbClr val="2A71B8"/>
              </a:buClr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</a:rPr>
              <a:t>Allenfalls  Septen zur Achsenkorrektur, oder Finger einzeln mit Radialzug fixieren</a:t>
            </a:r>
          </a:p>
          <a:p>
            <a:pPr lvl="1">
              <a:buClr>
                <a:srgbClr val="2A71B8"/>
              </a:buClr>
              <a:buFont typeface="Arial" panose="020B0604020202020204" pitchFamily="34" charset="0"/>
              <a:buChar char="•"/>
            </a:pPr>
            <a:endParaRPr lang="de-CH" dirty="0">
              <a:solidFill>
                <a:srgbClr val="000000"/>
              </a:solidFill>
            </a:endParaRPr>
          </a:p>
          <a:p>
            <a:pPr lvl="1">
              <a:buClr>
                <a:srgbClr val="2A71B8"/>
              </a:buClr>
              <a:buFont typeface="Arial" panose="020B0604020202020204" pitchFamily="34" charset="0"/>
              <a:buChar char="•"/>
            </a:pPr>
            <a:endParaRPr lang="de-CH" dirty="0">
              <a:solidFill>
                <a:srgbClr val="000000"/>
              </a:solidFill>
            </a:endParaRPr>
          </a:p>
          <a:p>
            <a:pPr lvl="1">
              <a:buClr>
                <a:srgbClr val="2A71B8"/>
              </a:buClr>
              <a:buFont typeface="Arial" panose="020B0604020202020204" pitchFamily="34" charset="0"/>
              <a:buChar char="•"/>
            </a:pPr>
            <a:endParaRPr lang="de-CH" dirty="0">
              <a:solidFill>
                <a:srgbClr val="000000"/>
              </a:solidFill>
            </a:endParaRPr>
          </a:p>
          <a:p>
            <a:pPr lvl="1">
              <a:buClr>
                <a:srgbClr val="2A71B8"/>
              </a:buClr>
              <a:buFont typeface="Arial" panose="020B0604020202020204" pitchFamily="34" charset="0"/>
              <a:buChar char="•"/>
            </a:pPr>
            <a:endParaRPr lang="de-CH" dirty="0">
              <a:solidFill>
                <a:srgbClr val="000000"/>
              </a:solidFill>
            </a:endParaRPr>
          </a:p>
          <a:p>
            <a:pPr lvl="1">
              <a:buClr>
                <a:srgbClr val="2A71B8"/>
              </a:buClr>
              <a:buFont typeface="Arial" panose="020B0604020202020204" pitchFamily="34" charset="0"/>
              <a:buChar char="•"/>
            </a:pPr>
            <a:endParaRPr lang="de-CH" dirty="0">
              <a:solidFill>
                <a:srgbClr val="000000"/>
              </a:solidFill>
            </a:endParaRPr>
          </a:p>
          <a:p>
            <a:pPr marL="540000" lvl="2" indent="0">
              <a:buClr>
                <a:srgbClr val="2A71B8"/>
              </a:buClr>
              <a:buNone/>
            </a:pPr>
            <a:endParaRPr lang="de-CH" dirty="0">
              <a:solidFill>
                <a:srgbClr val="000000"/>
              </a:solidFill>
            </a:endParaRPr>
          </a:p>
          <a:p>
            <a:pPr marL="540000" lvl="2" indent="0">
              <a:buClr>
                <a:srgbClr val="2A71B8"/>
              </a:buClr>
              <a:buNone/>
            </a:pPr>
            <a:endParaRPr lang="de-CH" dirty="0">
              <a:solidFill>
                <a:srgbClr val="000000"/>
              </a:solidFill>
            </a:endParaRPr>
          </a:p>
          <a:p>
            <a:pPr marL="540000" lvl="2" indent="0">
              <a:buClr>
                <a:srgbClr val="2A71B8"/>
              </a:buClr>
              <a:buNone/>
            </a:pPr>
            <a:endParaRPr lang="de-CH" dirty="0">
              <a:solidFill>
                <a:srgbClr val="000000"/>
              </a:solidFill>
            </a:endParaRPr>
          </a:p>
          <a:p>
            <a:pPr lvl="5">
              <a:buClr>
                <a:srgbClr val="2A71B8"/>
              </a:buClr>
              <a:buFont typeface="Wingdings" panose="05000000000000000000" pitchFamily="2" charset="2"/>
              <a:buChar char="Ø"/>
            </a:pPr>
            <a:r>
              <a:rPr lang="de-CH" dirty="0">
                <a:solidFill>
                  <a:srgbClr val="000000"/>
                </a:solidFill>
              </a:rPr>
              <a:t>Verbesserung der Handschmerzen, sowie eine Verbesserung der Faustschluss- und </a:t>
            </a:r>
            <a:r>
              <a:rPr lang="de-CH" dirty="0" err="1">
                <a:solidFill>
                  <a:srgbClr val="000000"/>
                </a:solidFill>
              </a:rPr>
              <a:t>Pinchkraft</a:t>
            </a:r>
            <a:r>
              <a:rPr lang="de-CH" dirty="0">
                <a:solidFill>
                  <a:srgbClr val="000000"/>
                </a:solidFill>
              </a:rPr>
              <a:t> (Silva 2008)</a:t>
            </a:r>
          </a:p>
          <a:p>
            <a:pPr marL="540000" lvl="2" indent="0">
              <a:buClr>
                <a:srgbClr val="2A71B8"/>
              </a:buClr>
              <a:buNone/>
            </a:pPr>
            <a:endParaRPr lang="de-CH" dirty="0">
              <a:solidFill>
                <a:srgbClr val="000000"/>
              </a:solidFill>
            </a:endParaRPr>
          </a:p>
          <a:p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73" y="3149717"/>
            <a:ext cx="2869450" cy="160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957073" y="475127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000" dirty="0">
                <a:hlinkClick r:id="rId3"/>
              </a:rPr>
              <a:t>https://www</a:t>
            </a:r>
            <a:r>
              <a:rPr lang="de-CH" sz="1000" u="sng" dirty="0"/>
              <a:t>. ergotherapie.at</a:t>
            </a:r>
          </a:p>
        </p:txBody>
      </p:sp>
    </p:spTree>
    <p:extLst>
      <p:ext uri="{BB962C8B-B14F-4D97-AF65-F5344CB8AC3E}">
        <p14:creationId xmlns:p14="http://schemas.microsoft.com/office/powerpoint/2010/main" val="365874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10EAD24-1022-49DF-AFD6-0BDDF6F7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946073"/>
            <a:ext cx="11306175" cy="754140"/>
          </a:xfrm>
        </p:spPr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Kompressionshandschuh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65279641-B349-42F8-B731-940FB6509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60000" y="6310313"/>
            <a:ext cx="1489088" cy="457688"/>
          </a:xfrm>
        </p:spPr>
        <p:txBody>
          <a:bodyPr/>
          <a:lstStyle/>
          <a:p>
            <a:fld id="{DA5578B2-14D5-4843-BFF5-263307E58059}" type="slidenum">
              <a:rPr lang="de-CH" smtClean="0"/>
              <a:pPr/>
              <a:t>23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FF410B0-6152-470D-955B-F9937D1144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2" y="1700213"/>
            <a:ext cx="11306175" cy="4500562"/>
          </a:xfrm>
        </p:spPr>
        <p:txBody>
          <a:bodyPr/>
          <a:lstStyle/>
          <a:p>
            <a:r>
              <a:rPr lang="de-CH" dirty="0"/>
              <a:t>Kompressionshandschuhe führen zu signifikanter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Schmerzreduktion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Weniger Steifigkeitsgefühl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err="1"/>
              <a:t>Ödemreduktion</a:t>
            </a:r>
            <a:r>
              <a:rPr lang="de-CH" dirty="0"/>
              <a:t> (Nasir et al 2014)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AC9CCC82-280E-439A-B64E-FE72FF222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013" y="1181513"/>
            <a:ext cx="2653351" cy="282375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315BFF66-C370-437E-B32D-5387A777B9B6}"/>
              </a:ext>
            </a:extLst>
          </p:cNvPr>
          <p:cNvSpPr/>
          <p:nvPr/>
        </p:nvSpPr>
        <p:spPr>
          <a:xfrm>
            <a:off x="6647392" y="4100513"/>
            <a:ext cx="24416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https://www.kompressionsstruempfe.ch</a:t>
            </a:r>
          </a:p>
        </p:txBody>
      </p:sp>
    </p:spTree>
    <p:extLst>
      <p:ext uri="{BB962C8B-B14F-4D97-AF65-F5344CB8AC3E}">
        <p14:creationId xmlns:p14="http://schemas.microsoft.com/office/powerpoint/2010/main" val="1117327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D76B067-4DDB-4C57-87DF-016842D6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Tagschienen / Arbeitsschienen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F1A0E89C-ACD0-4982-AEF2-174F694A3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24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CBD8E018-4A7E-4DC4-A839-3E87052CF5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Individuell auf Bedürfnisse und Deformitäten der Hand abgestimmt</a:t>
            </a:r>
          </a:p>
          <a:p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b="1" dirty="0" err="1"/>
              <a:t>Boutonnière</a:t>
            </a:r>
            <a:r>
              <a:rPr lang="de-CH" b="1" dirty="0"/>
              <a:t>-Schiene</a:t>
            </a:r>
            <a:r>
              <a:rPr lang="de-CH" dirty="0"/>
              <a:t> bei Knopflochdeformität</a:t>
            </a:r>
          </a:p>
          <a:p>
            <a:pPr marL="270000" lvl="1" indent="0">
              <a:buNone/>
            </a:pPr>
            <a:r>
              <a:rPr lang="de-CH" dirty="0"/>
              <a:t>	= PIP in Extension, DIP frei zur Flexion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F2DC70D2-C40E-4FA8-9C5B-EE40B7737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79" y="3114006"/>
            <a:ext cx="2676241" cy="26762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4D56EFF2-646D-45F2-A53C-0F3DD858B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433" y="3997985"/>
            <a:ext cx="4016445" cy="167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80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C37EF55-F434-44F6-9525-DBAF24F0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</a:rPr>
              <a:t>…Fortsetzung Tagschienen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7F5E9762-8132-4B34-A97A-9C5E6BC94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25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E6EF828F-1A93-4E60-B4C6-AC59394454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b="1" dirty="0" err="1"/>
              <a:t>Ulnadeviationsschiene</a:t>
            </a:r>
            <a:r>
              <a:rPr lang="de-CH" b="1" dirty="0"/>
              <a:t> </a:t>
            </a:r>
            <a:r>
              <a:rPr lang="de-CH" dirty="0"/>
              <a:t>/ Bandage ohne Handgelenkseinschluss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=einzelne Laschen ziehen Grundphalanx nach radial 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C767D583-E1D6-4236-A3D6-CF4318FB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829" y="2858957"/>
            <a:ext cx="3741420" cy="210454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505E638B-D7AB-4556-9A9B-43D77D441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12" y="2787801"/>
            <a:ext cx="2942275" cy="21757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E3FC5239-867B-42EB-9566-5E0C11234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54" y="2639406"/>
            <a:ext cx="19621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19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AB63B23-8BBB-4DD6-A8A4-B0FBB934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</a:rPr>
              <a:t>…Fortsetzung Tagschienen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D6963CD9-3007-4A95-88CC-B26BF8F533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26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4E644C18-4E1C-49EF-A109-9DCE227527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b="1" dirty="0"/>
              <a:t>Anti-Schwanenhalsschiene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PIP in Flexion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E2F862CD-0052-4DC8-AE46-D86A00F09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730" y="1697857"/>
            <a:ext cx="3477115" cy="26078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5064EABD-66A9-4C9E-80E4-08EC2FE1F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87" y="3082566"/>
            <a:ext cx="4502357" cy="18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49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D3DE54F-F4E2-4627-BD6B-CF5CDCF9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Dynamisches Taping </a:t>
            </a:r>
            <a:r>
              <a:rPr lang="de-CH" dirty="0">
                <a:solidFill>
                  <a:srgbClr val="0070C0"/>
                </a:solidFill>
              </a:rPr>
              <a:t>(</a:t>
            </a:r>
            <a:r>
              <a:rPr lang="de-CH" dirty="0" err="1">
                <a:solidFill>
                  <a:srgbClr val="0070C0"/>
                </a:solidFill>
              </a:rPr>
              <a:t>Kinesiotape</a:t>
            </a:r>
            <a:r>
              <a:rPr lang="de-CH" dirty="0">
                <a:solidFill>
                  <a:srgbClr val="0070C0"/>
                </a:solidFill>
              </a:rPr>
              <a:t>, K-Tape, </a:t>
            </a:r>
            <a:r>
              <a:rPr lang="de-CH" dirty="0" err="1">
                <a:solidFill>
                  <a:srgbClr val="0070C0"/>
                </a:solidFill>
              </a:rPr>
              <a:t>Easytape</a:t>
            </a:r>
            <a:r>
              <a:rPr lang="de-CH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3B024CCC-8284-4115-98D3-E65D8A919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27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A269292B-50B8-4FCA-B5FC-9FCCF67149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b="1" dirty="0"/>
              <a:t>Alternative oder Ergänzung zu Schienen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Verbesserung der Gelenkstellung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Verbesserung Gelenksbeweglichkeit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Verbesserung der Muskelfunktion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Schmerzreduktion (</a:t>
            </a:r>
            <a:r>
              <a:rPr lang="de-CH" dirty="0" err="1"/>
              <a:t>Szczegielniak</a:t>
            </a:r>
            <a:r>
              <a:rPr lang="de-CH" dirty="0"/>
              <a:t> et al 2010)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2F236BF6-6ECC-42CF-ABE9-C14433AB9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915" y="2091571"/>
            <a:ext cx="3298399" cy="18471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13FCD799-1467-4781-B359-B182E995B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510" y="4168852"/>
            <a:ext cx="3053436" cy="20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33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EA7B896-837B-400F-B0EE-A938FD43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</a:rPr>
              <a:t>…Fortsetzung Taping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5E4A3054-ADD6-4835-B622-52B9E4FC5B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28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94D9CE34-20AE-4BDF-9479-95C6BD6283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b="1" dirty="0"/>
              <a:t>Vorteile: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Bewegungsfreiheit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«24-h-Therapie»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Grosse Akzeptanz bei den Patienten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r>
              <a:rPr lang="de-CH" b="1" dirty="0"/>
              <a:t>Nachteile: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Hautverträglichkeit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Wenig Stabilisation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Löst sich an Handfläche und Finger schnell</a:t>
            </a:r>
          </a:p>
          <a:p>
            <a:pPr lvl="2"/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2157D7AE-A165-4D0E-A2C2-83EECA05C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900" y="1978819"/>
            <a:ext cx="2912244" cy="247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01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15B0F8-253B-4DE6-9158-E291F567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2A71B8"/>
                </a:solidFill>
              </a:rPr>
              <a:t>Aktive Massnahmen / Heimprogramm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1ADE3790-7288-412E-A3FB-4F176B10E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29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42FFAD43-6CA8-42ED-95E8-343292896D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b="1" dirty="0"/>
              <a:t>Bewegungsübungen und </a:t>
            </a:r>
            <a:r>
              <a:rPr lang="de-CH" b="1" dirty="0" smtClean="0"/>
              <a:t>Kräftigung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smtClean="0"/>
              <a:t>Schmerzreduktion steht im Vordergrund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smtClean="0"/>
              <a:t>Keine unkontrollierten </a:t>
            </a:r>
            <a:r>
              <a:rPr lang="de-CH" dirty="0" err="1" smtClean="0"/>
              <a:t>endgradigen</a:t>
            </a:r>
            <a:r>
              <a:rPr lang="de-CH" dirty="0" smtClean="0"/>
              <a:t> Bewegungen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smtClean="0"/>
              <a:t>Täglich üben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smtClean="0"/>
              <a:t>Einfache Umsetzung ermöglichen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smtClean="0"/>
              <a:t>Während der Entzündungsphasen, erhalten der Beweglichkeit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smtClean="0"/>
              <a:t>Schwamm oder Schaumstoffball statt Knetmasse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3342725" y="439935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dirty="0" smtClean="0"/>
              <a:t> </a:t>
            </a:r>
            <a:endParaRPr lang="de-CH" dirty="0"/>
          </a:p>
          <a:p>
            <a:r>
              <a:rPr lang="de-CH" dirty="0" smtClean="0"/>
              <a:t> 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90" y="400487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83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Gelenkschutz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b="1" dirty="0"/>
              <a:t>Ziele:</a:t>
            </a:r>
            <a:r>
              <a:rPr lang="de-CH" dirty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Krankheitsverlauf kennen und verstehen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Gesundheitsstatus erhalten und / oder verbessern; Risikofaktoren minimieren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Selbstmanagement fördern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Motivation zur Anpassung der Umwelt, Einstellungen und Gewohnheiten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Schmerzmanagement fördern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Ruhe- und Betätigungsbalance fördern</a:t>
            </a:r>
          </a:p>
          <a:p>
            <a:pPr marL="270000" lvl="1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Patienteninformation und Schulung</a:t>
            </a:r>
          </a:p>
          <a:p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98" y="4394696"/>
            <a:ext cx="1740244" cy="20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7361298" y="64276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800" dirty="0"/>
              <a:t>https://deutsche-rheumaliga.com</a:t>
            </a:r>
          </a:p>
        </p:txBody>
      </p:sp>
    </p:spTree>
    <p:extLst>
      <p:ext uri="{BB962C8B-B14F-4D97-AF65-F5344CB8AC3E}">
        <p14:creationId xmlns:p14="http://schemas.microsoft.com/office/powerpoint/2010/main" val="488620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54F4F2F-DF78-4340-9BD3-9DE5E251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Passive </a:t>
            </a:r>
            <a:r>
              <a:rPr lang="en-US" b="1" dirty="0" err="1">
                <a:solidFill>
                  <a:srgbClr val="0070C0"/>
                </a:solidFill>
              </a:rPr>
              <a:t>Massnahmen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B52B7676-0B76-4AD4-9D32-0D31CEA3A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825625"/>
            <a:ext cx="501548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Wärmeanwendungen</a:t>
            </a:r>
            <a:endParaRPr lang="en-US" b="1" dirty="0"/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Paraffinbad</a:t>
            </a:r>
            <a:endParaRPr lang="en-US" dirty="0"/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Wärmekissen</a:t>
            </a:r>
            <a:r>
              <a:rPr lang="en-US" dirty="0"/>
              <a:t> (</a:t>
            </a:r>
            <a:r>
              <a:rPr lang="en-US" dirty="0" err="1" smtClean="0"/>
              <a:t>Traubenkerne</a:t>
            </a:r>
            <a:r>
              <a:rPr lang="en-US" dirty="0" smtClean="0"/>
              <a:t>/ </a:t>
            </a:r>
            <a:r>
              <a:rPr lang="en-US" dirty="0" err="1" smtClean="0"/>
              <a:t>Kirschkerne</a:t>
            </a:r>
            <a:r>
              <a:rPr lang="en-US" dirty="0" smtClean="0"/>
              <a:t>)</a:t>
            </a:r>
            <a:endParaRPr lang="en-US" dirty="0"/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Ultraschall</a:t>
            </a:r>
            <a:endParaRPr lang="en-US" dirty="0"/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Sauna / </a:t>
            </a:r>
            <a:r>
              <a:rPr lang="en-US" dirty="0" err="1"/>
              <a:t>Dampfbad</a:t>
            </a:r>
            <a:endParaRPr lang="en-US" dirty="0"/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Erwünschte</a:t>
            </a:r>
            <a:r>
              <a:rPr lang="en-US" b="1" dirty="0"/>
              <a:t> </a:t>
            </a:r>
            <a:r>
              <a:rPr lang="en-US" b="1" dirty="0" err="1"/>
              <a:t>Wirkung</a:t>
            </a:r>
            <a:endParaRPr lang="en-US" b="1" dirty="0"/>
          </a:p>
          <a:p>
            <a:pPr lvl="4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Schmerzlindernd</a:t>
            </a:r>
            <a:endParaRPr lang="en-US" dirty="0"/>
          </a:p>
          <a:p>
            <a:pPr lvl="4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Muskeltonus</a:t>
            </a:r>
            <a:r>
              <a:rPr lang="en-US" dirty="0"/>
              <a:t> </a:t>
            </a:r>
            <a:r>
              <a:rPr lang="en-US" dirty="0" err="1"/>
              <a:t>senkend</a:t>
            </a:r>
            <a:endParaRPr lang="en-US" dirty="0"/>
          </a:p>
          <a:p>
            <a:pPr lvl="4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Blutzirkulation</a:t>
            </a:r>
            <a:r>
              <a:rPr lang="en-US" dirty="0"/>
              <a:t> </a:t>
            </a:r>
            <a:r>
              <a:rPr lang="en-US" dirty="0" err="1" smtClean="0"/>
              <a:t>anregend</a:t>
            </a:r>
            <a:r>
              <a:rPr lang="en-US" dirty="0" smtClean="0"/>
              <a:t> </a:t>
            </a:r>
            <a:r>
              <a:rPr lang="en-US" dirty="0" err="1"/>
              <a:t>Stoffwechsel</a:t>
            </a:r>
            <a:r>
              <a:rPr lang="en-US" dirty="0"/>
              <a:t> </a:t>
            </a:r>
            <a:r>
              <a:rPr lang="en-US" dirty="0" err="1"/>
              <a:t>anregend</a:t>
            </a:r>
            <a:endParaRPr lang="en-US" dirty="0"/>
          </a:p>
          <a:p>
            <a:pPr lvl="4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540000"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Bildergebnis fÃ¼r paraffinbad bilder">
            <a:extLst>
              <a:ext uri="{FF2B5EF4-FFF2-40B4-BE49-F238E27FC236}">
                <a16:creationId xmlns="" xmlns:a16="http://schemas.microsoft.com/office/drawing/2014/main" id="{B8ECBC64-B6C4-4B65-A862-99697D828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r="25414" b="1"/>
          <a:stretch/>
        </p:blipFill>
        <p:spPr bwMode="auto">
          <a:xfrm>
            <a:off x="6861089" y="1825625"/>
            <a:ext cx="2814972" cy="23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B18E1B17-F86F-4105-8D7D-A429792BA7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DA5578B2-14D5-4843-BFF5-263307E58059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30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1752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A3F1BB3-1D1D-4EAD-99E3-268587AC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</a:rPr>
              <a:t>…Fortsetzung Wärmeanwendung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805FF616-1AF5-43A3-B762-19650081F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31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377AF8F4-C125-445E-AF35-C7723DB63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b="1" dirty="0"/>
              <a:t>Kontraindikationen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Entzündung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Fieber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Ödem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Offene Wunden</a:t>
            </a:r>
          </a:p>
        </p:txBody>
      </p:sp>
    </p:spTree>
    <p:extLst>
      <p:ext uri="{BB962C8B-B14F-4D97-AF65-F5344CB8AC3E}">
        <p14:creationId xmlns:p14="http://schemas.microsoft.com/office/powerpoint/2010/main" val="677820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2A71B8"/>
                </a:solidFill>
              </a:rPr>
              <a:t>Fortsetzung passive Massnahmen…</a:t>
            </a:r>
            <a:endParaRPr lang="de-CH" dirty="0">
              <a:solidFill>
                <a:srgbClr val="2A71B8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32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b="1" dirty="0" smtClean="0"/>
              <a:t>Kälteanwendung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err="1" smtClean="0"/>
              <a:t>Linsensäckli</a:t>
            </a:r>
            <a:r>
              <a:rPr lang="de-CH" dirty="0" smtClean="0"/>
              <a:t>/ -bad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err="1" smtClean="0"/>
              <a:t>Rapsbad</a:t>
            </a:r>
            <a:endParaRPr lang="de-CH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smtClean="0"/>
              <a:t>Gelpackungen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 smtClean="0"/>
              <a:t>Quarkwickel</a:t>
            </a:r>
          </a:p>
          <a:p>
            <a:pPr lvl="3">
              <a:buFont typeface="Arial" panose="020B0604020202020204" pitchFamily="34" charset="0"/>
              <a:buChar char="•"/>
            </a:pPr>
            <a:endParaRPr lang="de-CH" dirty="0"/>
          </a:p>
          <a:p>
            <a:pPr lvl="3"/>
            <a:r>
              <a:rPr lang="de-CH" b="1" dirty="0" smtClean="0"/>
              <a:t>Wirkung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CH" dirty="0" smtClean="0"/>
              <a:t>Schmerz reduzierend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CH" dirty="0" smtClean="0"/>
              <a:t>Muskeltonus steigernd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CH" dirty="0" smtClean="0"/>
              <a:t>Stoffwechsel und Blutzirkulation senkend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CH" dirty="0" smtClean="0"/>
              <a:t>Ödem senkend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CH" dirty="0" smtClean="0"/>
              <a:t>Entzündung senkend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902" y="1617202"/>
            <a:ext cx="2087327" cy="208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15" y="4487246"/>
            <a:ext cx="311467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271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784A12C-EEA2-401F-888F-E6A2D5AC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</a:rPr>
              <a:t>…Fortsetzung Kälteanwendungen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3262145E-63C6-4057-8941-C5CE6AA30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33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2BD0751A-E74B-4658-A850-F46F9B2647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b="1" dirty="0"/>
              <a:t>Kontraindikationen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Gefässerkrankungen (z.B. Raynaud-Syndrom)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Schmerzzunahme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Offene Wunden</a:t>
            </a:r>
          </a:p>
        </p:txBody>
      </p:sp>
    </p:spTree>
    <p:extLst>
      <p:ext uri="{BB962C8B-B14F-4D97-AF65-F5344CB8AC3E}">
        <p14:creationId xmlns:p14="http://schemas.microsoft.com/office/powerpoint/2010/main" val="2603726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="" xmlns:a16="http://schemas.microsoft.com/office/drawing/2014/main" id="{15244852-0E56-447D-84DF-403214EE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67D44244-EBBE-499C-9397-F39DBB11B8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34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2BB51F31-5659-4556-9EA4-484BC4AF03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3076" name="Picture 4" descr="Bildergebnis fÃ¼r fragen clipart">
            <a:extLst>
              <a:ext uri="{FF2B5EF4-FFF2-40B4-BE49-F238E27FC236}">
                <a16:creationId xmlns="" xmlns:a16="http://schemas.microsoft.com/office/drawing/2014/main" id="{3E85C55F-B9B5-4885-8032-671E0CD1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55" y="2077282"/>
            <a:ext cx="5202485" cy="346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18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E96658F-1154-41A3-9B7B-46F8AC28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91304"/>
            <a:ext cx="11306175" cy="754140"/>
          </a:xfrm>
        </p:spPr>
        <p:txBody>
          <a:bodyPr/>
          <a:lstStyle/>
          <a:p>
            <a:r>
              <a:rPr lang="de-CH" sz="4800" b="1" dirty="0">
                <a:solidFill>
                  <a:srgbClr val="0070C0"/>
                </a:solidFill>
              </a:rPr>
              <a:t>Link zur Präsentation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6612B102-2652-4ED4-8CA6-4856898A26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35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812E349A-AFF4-4F17-ABA2-1598B3E511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4000" b="1" dirty="0"/>
              <a:t>www.luks.ch/therapien</a:t>
            </a:r>
          </a:p>
        </p:txBody>
      </p:sp>
    </p:spTree>
    <p:extLst>
      <p:ext uri="{BB962C8B-B14F-4D97-AF65-F5344CB8AC3E}">
        <p14:creationId xmlns:p14="http://schemas.microsoft.com/office/powerpoint/2010/main" val="90770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="" xmlns:a16="http://schemas.microsoft.com/office/drawing/2014/main" id="{3AD3FFD9-E750-4C8A-8EFA-4E34B1B4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…Fortsetzung Patientenschulung</a:t>
            </a:r>
            <a:r>
              <a:rPr lang="de-CH" b="1" dirty="0"/>
              <a:t/>
            </a:r>
            <a:br>
              <a:rPr lang="de-CH" b="1" dirty="0"/>
            </a:br>
            <a:endParaRPr lang="de-CH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9D08D607-D890-4A4F-B9D3-17BD773D2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495AFDE2-FB14-4FDA-B3DF-43986DB430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de-CH" dirty="0"/>
              <a:t>Patientenschulung bewirkt Verhaltens- und oder Einstellungsveränderung (Burckhardt et al 1994).</a:t>
            </a:r>
          </a:p>
          <a:p>
            <a:pPr lvl="1"/>
            <a:r>
              <a:rPr lang="de-CH" dirty="0"/>
              <a:t>Individuelle Überzeugungen und Gewohnheiten lassen die Prognose der Krankheitsbewältigung besser voraussagen, als der Schweregrad der Krankheit, Alter, oder Geschlecht (</a:t>
            </a:r>
            <a:r>
              <a:rPr lang="de-CH" dirty="0" err="1"/>
              <a:t>Buchi</a:t>
            </a:r>
            <a:r>
              <a:rPr lang="de-CH" dirty="0"/>
              <a:t> et al 1998)</a:t>
            </a:r>
          </a:p>
          <a:p>
            <a:pPr lvl="1"/>
            <a:r>
              <a:rPr lang="de-CH" dirty="0"/>
              <a:t>Das Transtheoretische Modell (TTM)  erfasst Überzeugungen und Verhalten der Patienten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/>
            <a:endParaRPr lang="de-CH" dirty="0"/>
          </a:p>
        </p:txBody>
      </p:sp>
      <p:pic>
        <p:nvPicPr>
          <p:cNvPr id="4098" name="Picture 2" descr="Bildergebnis fÃ¼r verÃ¤nderung Clipart">
            <a:extLst>
              <a:ext uri="{FF2B5EF4-FFF2-40B4-BE49-F238E27FC236}">
                <a16:creationId xmlns="" xmlns:a16="http://schemas.microsoft.com/office/drawing/2014/main" id="{CDA1814B-6BD0-409D-9AA5-EEC45683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13" y="3643974"/>
            <a:ext cx="2666339" cy="266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C592315D-20CB-48F3-8C30-2F6711721BF8}"/>
              </a:ext>
            </a:extLst>
          </p:cNvPr>
          <p:cNvSpPr/>
          <p:nvPr/>
        </p:nvSpPr>
        <p:spPr>
          <a:xfrm>
            <a:off x="5165393" y="6125647"/>
            <a:ext cx="18998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https://motivationswerkstatt.de</a:t>
            </a:r>
          </a:p>
        </p:txBody>
      </p:sp>
    </p:spTree>
    <p:extLst>
      <p:ext uri="{BB962C8B-B14F-4D97-AF65-F5344CB8AC3E}">
        <p14:creationId xmlns:p14="http://schemas.microsoft.com/office/powerpoint/2010/main" val="411822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2A71B8"/>
                </a:solidFill>
              </a:rPr>
              <a:t>6 Phasen des TTM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Absichtslosigkeit: keine Absicht, Verhalten und Überzeugungen zu verändern</a:t>
            </a:r>
          </a:p>
          <a:p>
            <a:endParaRPr lang="de-CH" dirty="0"/>
          </a:p>
          <a:p>
            <a:r>
              <a:rPr lang="de-CH" dirty="0"/>
              <a:t>Bewusstwerdung: erstes </a:t>
            </a:r>
            <a:r>
              <a:rPr lang="de-CH" dirty="0" smtClean="0"/>
              <a:t>Nachdenken </a:t>
            </a:r>
            <a:r>
              <a:rPr lang="de-CH" dirty="0"/>
              <a:t>über Veränderung</a:t>
            </a:r>
          </a:p>
          <a:p>
            <a:endParaRPr lang="de-CH" dirty="0"/>
          </a:p>
          <a:p>
            <a:r>
              <a:rPr lang="de-CH" dirty="0" smtClean="0"/>
              <a:t>Vorbereitung: </a:t>
            </a:r>
            <a:r>
              <a:rPr lang="de-CH" dirty="0"/>
              <a:t>Absicht Verhalten zu ändern besteht </a:t>
            </a:r>
          </a:p>
          <a:p>
            <a:endParaRPr lang="de-CH" dirty="0"/>
          </a:p>
          <a:p>
            <a:r>
              <a:rPr lang="de-CH" dirty="0"/>
              <a:t>Umsetzung: Verhaltensveränderung besteht seit kurzer Zeit </a:t>
            </a:r>
          </a:p>
          <a:p>
            <a:endParaRPr lang="de-CH" dirty="0"/>
          </a:p>
          <a:p>
            <a:r>
              <a:rPr lang="de-CH" dirty="0"/>
              <a:t>Aufrechterhaltung: Die Verhaltensveränderung wird zur Routine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DA05C62F-AB5F-464F-BA90-21B9A9863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759" y="2308932"/>
            <a:ext cx="3400528" cy="340052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9440AC2D-3E12-4E6B-8707-DE4482770C65}"/>
              </a:ext>
            </a:extLst>
          </p:cNvPr>
          <p:cNvSpPr/>
          <p:nvPr/>
        </p:nvSpPr>
        <p:spPr>
          <a:xfrm>
            <a:off x="9039582" y="5518008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dirty="0"/>
              <a:t>https://de.123rf.com</a:t>
            </a:r>
          </a:p>
        </p:txBody>
      </p:sp>
    </p:spTree>
    <p:extLst>
      <p:ext uri="{BB962C8B-B14F-4D97-AF65-F5344CB8AC3E}">
        <p14:creationId xmlns:p14="http://schemas.microsoft.com/office/powerpoint/2010/main" val="282219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2A71B8"/>
                </a:solidFill>
              </a:rPr>
              <a:t>…Fortsetzung TTM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Stadien erfassen, um Patienten dort «abholen zu können wo sie </a:t>
            </a:r>
            <a:r>
              <a:rPr lang="de-CH" dirty="0" smtClean="0"/>
              <a:t>sind» </a:t>
            </a:r>
            <a:endParaRPr lang="de-CH" dirty="0"/>
          </a:p>
          <a:p>
            <a:endParaRPr lang="de-CH" dirty="0"/>
          </a:p>
          <a:p>
            <a:r>
              <a:rPr lang="de-CH" dirty="0"/>
              <a:t>Ziele, Erwartungen, Befürchtungen, Wünsche und Interesse des Patienten </a:t>
            </a:r>
            <a:r>
              <a:rPr lang="de-CH" dirty="0" smtClean="0"/>
              <a:t>klären</a:t>
            </a:r>
            <a:endParaRPr lang="de-CH" dirty="0"/>
          </a:p>
          <a:p>
            <a:endParaRPr lang="de-CH" dirty="0"/>
          </a:p>
          <a:p>
            <a:r>
              <a:rPr lang="de-CH" dirty="0"/>
              <a:t>Gelenkschutz in den Alltag zu </a:t>
            </a:r>
            <a:r>
              <a:rPr lang="de-CH" dirty="0" smtClean="0"/>
              <a:t>integrieren, </a:t>
            </a:r>
            <a:r>
              <a:rPr lang="de-CH" dirty="0"/>
              <a:t>verlangt </a:t>
            </a:r>
            <a:r>
              <a:rPr lang="de-CH" dirty="0" smtClean="0"/>
              <a:t>Verhaltensveränderung</a:t>
            </a:r>
            <a:endParaRPr lang="de-CH" dirty="0"/>
          </a:p>
          <a:p>
            <a:endParaRPr lang="de-CH" dirty="0"/>
          </a:p>
          <a:p>
            <a:r>
              <a:rPr lang="de-CH" dirty="0"/>
              <a:t>Umsetzung liegt in der Selbstverantwortung der Patienten</a:t>
            </a:r>
          </a:p>
          <a:p>
            <a:endParaRPr lang="de-CH" dirty="0"/>
          </a:p>
          <a:p>
            <a:r>
              <a:rPr lang="de-CH" dirty="0"/>
              <a:t>Angepasste Wissensvermittlung </a:t>
            </a:r>
          </a:p>
          <a:p>
            <a:endParaRPr lang="de-CH" dirty="0"/>
          </a:p>
          <a:p>
            <a:r>
              <a:rPr lang="de-CH" dirty="0"/>
              <a:t>Hilfsmittel ausprobieren lassen</a:t>
            </a:r>
          </a:p>
        </p:txBody>
      </p:sp>
    </p:spTree>
    <p:extLst>
      <p:ext uri="{BB962C8B-B14F-4D97-AF65-F5344CB8AC3E}">
        <p14:creationId xmlns:p14="http://schemas.microsoft.com/office/powerpoint/2010/main" val="333272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2A71B8"/>
                </a:solidFill>
              </a:rPr>
              <a:t>Verhaltensveränderung braucht Zeit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93" y="1828900"/>
            <a:ext cx="5184119" cy="367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13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0070C0"/>
                </a:solidFill>
              </a:rPr>
              <a:t>3 Gelenkschutzprinzipien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b="1" dirty="0"/>
              <a:t>1. Schmerzen respektieren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Aktivitäten </a:t>
            </a:r>
            <a:r>
              <a:rPr lang="de-CH" dirty="0" smtClean="0"/>
              <a:t>reduzieren, </a:t>
            </a:r>
            <a:r>
              <a:rPr lang="de-CH" dirty="0"/>
              <a:t>die Schmerzen verursachen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marL="540000" lvl="2" indent="0">
              <a:buNone/>
            </a:pP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Vermeiden von </a:t>
            </a:r>
            <a:r>
              <a:rPr lang="de-CH" dirty="0" smtClean="0"/>
              <a:t>Aktivitäten, </a:t>
            </a:r>
            <a:r>
              <a:rPr lang="de-CH" dirty="0"/>
              <a:t>die nicht unterbrochen werden können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75" y="2324526"/>
            <a:ext cx="2738156" cy="153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31" y="458616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304" y="458616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95" y="2324526"/>
            <a:ext cx="1988736" cy="148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83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70C0"/>
                </a:solidFill>
              </a:rPr>
              <a:t>…Fortsetzung Schmerzen respektieren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578B2-14D5-4843-BFF5-263307E58059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Vermeiden, längere Zeit in der gleichen Position zu bleiben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endParaRPr lang="de-CH" dirty="0"/>
          </a:p>
          <a:p>
            <a:pPr marL="540000" lvl="2" indent="0">
              <a:buNone/>
            </a:pPr>
            <a:endParaRPr lang="de-CH" dirty="0"/>
          </a:p>
          <a:p>
            <a:pPr marL="540000" lvl="2" indent="0">
              <a:buNone/>
            </a:pPr>
            <a:endParaRPr lang="de-CH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CH" dirty="0"/>
              <a:t>Übungen im </a:t>
            </a:r>
            <a:r>
              <a:rPr lang="de-CH" dirty="0" smtClean="0"/>
              <a:t>schmerzfreien </a:t>
            </a:r>
            <a:r>
              <a:rPr lang="de-CH" dirty="0"/>
              <a:t>Bereich ausführen</a:t>
            </a:r>
          </a:p>
          <a:p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0" y="2206650"/>
            <a:ext cx="2609739" cy="174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W:\Physio-Sw\Wolhusen\Ergotherapie\Dokumente Christine\imagesLOGNYHM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51" y="2204761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ildergebnis fÃ¼r fingerÃ¼bungen rheuma">
            <a:extLst>
              <a:ext uri="{FF2B5EF4-FFF2-40B4-BE49-F238E27FC236}">
                <a16:creationId xmlns="" xmlns:a16="http://schemas.microsoft.com/office/drawing/2014/main" id="{BB8B7150-154E-4563-9CB0-9FBA0E5AF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73" y="4591558"/>
            <a:ext cx="2850434" cy="189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4425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LUK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2A71B8"/>
      </a:accent1>
      <a:accent2>
        <a:srgbClr val="FFCB00"/>
      </a:accent2>
      <a:accent3>
        <a:srgbClr val="AEB0B3"/>
      </a:accent3>
      <a:accent4>
        <a:srgbClr val="1C528B"/>
      </a:accent4>
      <a:accent5>
        <a:srgbClr val="2B9361"/>
      </a:accent5>
      <a:accent6>
        <a:srgbClr val="B9956C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>
    <a:extraClrScheme>
      <a:clrScheme name="LUKS">
        <a:dk1>
          <a:srgbClr val="000000"/>
        </a:dk1>
        <a:lt1>
          <a:srgbClr val="FFFFFF"/>
        </a:lt1>
        <a:dk2>
          <a:srgbClr val="666666"/>
        </a:dk2>
        <a:lt2>
          <a:srgbClr val="FFFFFF"/>
        </a:lt2>
        <a:accent1>
          <a:srgbClr val="2A71B8"/>
        </a:accent1>
        <a:accent2>
          <a:srgbClr val="FFCB00"/>
        </a:accent2>
        <a:accent3>
          <a:srgbClr val="AEB0B3"/>
        </a:accent3>
        <a:accent4>
          <a:srgbClr val="1C528B"/>
        </a:accent4>
        <a:accent5>
          <a:srgbClr val="2B9361"/>
        </a:accent5>
        <a:accent6>
          <a:srgbClr val="B9956C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Akzent1">
      <a:srgbClr val="2A71B8"/>
    </a:custClr>
    <a:custClr name="Akzent2">
      <a:srgbClr val="83B9DC"/>
    </a:custClr>
    <a:custClr name="Akzent3">
      <a:srgbClr val="B4D7EB"/>
    </a:custClr>
    <a:custClr name="Akzent4">
      <a:srgbClr val="FFCB00"/>
    </a:custClr>
    <a:custClr name="Akzent5">
      <a:srgbClr val="FFEA7F"/>
    </a:custClr>
    <a:custClr name="Akzent6">
      <a:srgbClr val="FFF4BF"/>
    </a:custClr>
    <a:custClr name="Grau">
      <a:srgbClr val="666666"/>
    </a:custClr>
    <a:custClr name="Grau">
      <a:srgbClr val="818386"/>
    </a:custClr>
    <a:custClr name="Grau">
      <a:srgbClr val="D0D0CF"/>
    </a:custClr>
    <a:custClr name="Grau">
      <a:srgbClr val="ECECEC"/>
    </a:custClr>
  </a:custClrLst>
  <a:extLst>
    <a:ext uri="{05A4C25C-085E-4340-85A3-A5531E510DB2}">
      <thm15:themeFamily xmlns="" xmlns:thm15="http://schemas.microsoft.com/office/thememl/2012/main" name="Blank.potm" id="{1FED0AF6-BDF0-4915-B54D-7D57E80B4B99}" vid="{D7965F60-2776-4C75-901C-93641399D0B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Microsoft Office PowerPoint</Application>
  <PresentationFormat>Benutzerdefiniert</PresentationFormat>
  <Paragraphs>372</Paragraphs>
  <Slides>35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blank</vt:lpstr>
      <vt:lpstr>Ergotherapeutische Massnahmen bei RA</vt:lpstr>
      <vt:lpstr>3 Schwerpunkte der Ergotherapeutischen Interventionen </vt:lpstr>
      <vt:lpstr>Gelenkschutz</vt:lpstr>
      <vt:lpstr>…Fortsetzung Patientenschulung </vt:lpstr>
      <vt:lpstr>6 Phasen des TTM</vt:lpstr>
      <vt:lpstr>…Fortsetzung TTM</vt:lpstr>
      <vt:lpstr>Verhaltensveränderung braucht Zeit </vt:lpstr>
      <vt:lpstr>3 Gelenkschutzprinzipien</vt:lpstr>
      <vt:lpstr>…Fortsetzung Schmerzen respektieren</vt:lpstr>
      <vt:lpstr>2. Korrekte Körperhaltung und Gelenkstellung </vt:lpstr>
      <vt:lpstr>…Fortsetzung korrekte Körperhaltung und Gelenkstellung</vt:lpstr>
      <vt:lpstr>3. Kraft sparen </vt:lpstr>
      <vt:lpstr>…Fortsetzung Kraft sparen</vt:lpstr>
      <vt:lpstr>Hilfsmittelversorgung / Hilfsmittelberatung</vt:lpstr>
      <vt:lpstr>…Fortsetzung Hilfsmittel</vt:lpstr>
      <vt:lpstr>…Fortsetzung achsengerechte Bewegungsmuster </vt:lpstr>
      <vt:lpstr>…Fortsetzung Hilfsmittel</vt:lpstr>
      <vt:lpstr>…Fortsetzung Kraft sparen</vt:lpstr>
      <vt:lpstr>Schienenversorgung</vt:lpstr>
      <vt:lpstr>Materialwahl</vt:lpstr>
      <vt:lpstr>PowerPoint-Präsentation</vt:lpstr>
      <vt:lpstr>Nachtlagerungsschienen </vt:lpstr>
      <vt:lpstr>Kompressionshandschuh</vt:lpstr>
      <vt:lpstr>Tagschienen / Arbeitsschienen</vt:lpstr>
      <vt:lpstr>…Fortsetzung Tagschienen</vt:lpstr>
      <vt:lpstr>…Fortsetzung Tagschienen</vt:lpstr>
      <vt:lpstr>Dynamisches Taping (Kinesiotape, K-Tape, Easytape)</vt:lpstr>
      <vt:lpstr>…Fortsetzung Taping</vt:lpstr>
      <vt:lpstr>Aktive Massnahmen / Heimprogramm </vt:lpstr>
      <vt:lpstr>Passive Massnahmen </vt:lpstr>
      <vt:lpstr>…Fortsetzung Wärmeanwendung</vt:lpstr>
      <vt:lpstr>Fortsetzung passive Massnahmen…</vt:lpstr>
      <vt:lpstr>…Fortsetzung Kälteanwendungen</vt:lpstr>
      <vt:lpstr>PowerPoint-Präsentation</vt:lpstr>
      <vt:lpstr>Link zur 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Ergotherapeutische Massnahmen bei RA</dc:title>
  <dc:creator>christine ritter</dc:creator>
  <cp:lastModifiedBy>ritterch</cp:lastModifiedBy>
  <cp:revision>23</cp:revision>
  <dcterms:created xsi:type="dcterms:W3CDTF">2019-02-27T08:25:29Z</dcterms:created>
  <dcterms:modified xsi:type="dcterms:W3CDTF">2019-03-01T08:58:10Z</dcterms:modified>
</cp:coreProperties>
</file>