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61" r:id="rId2"/>
    <p:sldId id="375" r:id="rId3"/>
    <p:sldId id="394" r:id="rId4"/>
    <p:sldId id="303" r:id="rId5"/>
    <p:sldId id="389" r:id="rId6"/>
    <p:sldId id="409" r:id="rId7"/>
    <p:sldId id="510" r:id="rId8"/>
    <p:sldId id="392" r:id="rId9"/>
    <p:sldId id="391" r:id="rId10"/>
    <p:sldId id="405" r:id="rId11"/>
    <p:sldId id="512" r:id="rId12"/>
    <p:sldId id="513" r:id="rId13"/>
    <p:sldId id="502" r:id="rId14"/>
    <p:sldId id="503" r:id="rId15"/>
    <p:sldId id="584" r:id="rId16"/>
    <p:sldId id="558" r:id="rId17"/>
    <p:sldId id="508" r:id="rId18"/>
    <p:sldId id="264" r:id="rId19"/>
    <p:sldId id="437" r:id="rId20"/>
    <p:sldId id="434" r:id="rId21"/>
    <p:sldId id="556" r:id="rId22"/>
    <p:sldId id="572" r:id="rId23"/>
    <p:sldId id="520" r:id="rId24"/>
    <p:sldId id="562" r:id="rId25"/>
    <p:sldId id="581" r:id="rId26"/>
    <p:sldId id="526" r:id="rId27"/>
    <p:sldId id="585" r:id="rId28"/>
    <p:sldId id="479" r:id="rId29"/>
    <p:sldId id="565" r:id="rId30"/>
    <p:sldId id="566" r:id="rId31"/>
    <p:sldId id="567" r:id="rId32"/>
    <p:sldId id="568" r:id="rId33"/>
    <p:sldId id="569" r:id="rId34"/>
    <p:sldId id="515" r:id="rId35"/>
    <p:sldId id="470" r:id="rId36"/>
    <p:sldId id="540" r:id="rId37"/>
    <p:sldId id="441" r:id="rId38"/>
    <p:sldId id="582" r:id="rId39"/>
    <p:sldId id="571" r:id="rId40"/>
    <p:sldId id="542" r:id="rId41"/>
    <p:sldId id="549" r:id="rId42"/>
    <p:sldId id="552" r:id="rId43"/>
    <p:sldId id="553" r:id="rId44"/>
    <p:sldId id="554" r:id="rId45"/>
    <p:sldId id="555" r:id="rId46"/>
    <p:sldId id="579" r:id="rId47"/>
    <p:sldId id="544" r:id="rId48"/>
    <p:sldId id="583" r:id="rId49"/>
    <p:sldId id="486" r:id="rId50"/>
    <p:sldId id="574" r:id="rId51"/>
    <p:sldId id="576" r:id="rId52"/>
    <p:sldId id="472" r:id="rId53"/>
  </p:sldIdLst>
  <p:sldSz cx="12192000" cy="6858000"/>
  <p:notesSz cx="6400800" cy="8686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79" userDrawn="1">
          <p15:clr>
            <a:srgbClr val="A4A3A4"/>
          </p15:clr>
        </p15:guide>
        <p15:guide id="2" pos="7401" userDrawn="1">
          <p15:clr>
            <a:srgbClr val="A4A3A4"/>
          </p15:clr>
        </p15:guide>
        <p15:guide id="9" orient="horz" pos="3974" userDrawn="1">
          <p15:clr>
            <a:srgbClr val="A4A3A4"/>
          </p15:clr>
        </p15:guide>
        <p15:guide id="10" orient="horz" pos="1071" userDrawn="1">
          <p15:clr>
            <a:srgbClr val="A4A3A4"/>
          </p15:clr>
        </p15:guide>
        <p15:guide id="11" orient="horz" pos="595" userDrawn="1">
          <p15:clr>
            <a:srgbClr val="A4A3A4"/>
          </p15:clr>
        </p15:guide>
        <p15:guide id="12" orient="horz" pos="3906" userDrawn="1">
          <p15:clr>
            <a:srgbClr val="A4A3A4"/>
          </p15:clr>
        </p15:guide>
        <p15:guide id="13" pos="3953" userDrawn="1">
          <p15:clr>
            <a:srgbClr val="A4A3A4"/>
          </p15:clr>
        </p15:guide>
        <p15:guide id="14" pos="372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emann Anna" initials="A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6600"/>
    <a:srgbClr val="FF9933"/>
    <a:srgbClr val="FF3300"/>
    <a:srgbClr val="FFCC66"/>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467" autoAdjust="0"/>
  </p:normalViewPr>
  <p:slideViewPr>
    <p:cSldViewPr snapToGrid="0" showGuides="1">
      <p:cViewPr varScale="1">
        <p:scale>
          <a:sx n="78" d="100"/>
          <a:sy n="78" d="100"/>
        </p:scale>
        <p:origin x="1692" y="84"/>
      </p:cViewPr>
      <p:guideLst>
        <p:guide pos="279"/>
        <p:guide pos="7401"/>
        <p:guide orient="horz" pos="3974"/>
        <p:guide orient="horz" pos="1071"/>
        <p:guide orient="horz" pos="595"/>
        <p:guide orient="horz" pos="3906"/>
        <p:guide pos="3953"/>
        <p:guide pos="3727"/>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101" d="100"/>
          <a:sy n="101" d="100"/>
        </p:scale>
        <p:origin x="361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6C4E13-9955-4F40-81B3-CD1B11270B3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CH"/>
        </a:p>
      </dgm:t>
    </dgm:pt>
    <dgm:pt modelId="{78BABDCA-E4B7-4A73-905C-B16C4F412410}">
      <dgm:prSet phldrT="[Text]"/>
      <dgm:spPr/>
      <dgm:t>
        <a:bodyPr/>
        <a:lstStyle/>
        <a:p>
          <a:r>
            <a:rPr lang="de-CH" dirty="0"/>
            <a:t>Biomarker</a:t>
          </a:r>
        </a:p>
      </dgm:t>
    </dgm:pt>
    <dgm:pt modelId="{443F483B-7220-4BDA-8098-148506101C50}" type="parTrans" cxnId="{74B9B45D-1588-493D-BF84-14D6B5A69C12}">
      <dgm:prSet/>
      <dgm:spPr/>
      <dgm:t>
        <a:bodyPr/>
        <a:lstStyle/>
        <a:p>
          <a:endParaRPr lang="de-CH"/>
        </a:p>
      </dgm:t>
    </dgm:pt>
    <dgm:pt modelId="{E031E6CE-AB7C-425F-91D7-710A2D81EC49}" type="sibTrans" cxnId="{74B9B45D-1588-493D-BF84-14D6B5A69C12}">
      <dgm:prSet/>
      <dgm:spPr/>
      <dgm:t>
        <a:bodyPr/>
        <a:lstStyle/>
        <a:p>
          <a:endParaRPr lang="de-CH"/>
        </a:p>
      </dgm:t>
    </dgm:pt>
    <dgm:pt modelId="{BC5E3496-B03E-429A-A727-3C019D66B366}">
      <dgm:prSet phldrT="[Text]"/>
      <dgm:spPr/>
      <dgm:t>
        <a:bodyPr/>
        <a:lstStyle/>
        <a:p>
          <a:r>
            <a:rPr lang="de-CH" dirty="0" err="1"/>
            <a:t>Staging</a:t>
          </a:r>
          <a:r>
            <a:rPr lang="de-CH" dirty="0"/>
            <a:t> Biomarker</a:t>
          </a:r>
        </a:p>
      </dgm:t>
    </dgm:pt>
    <dgm:pt modelId="{7C5FF47E-1037-4686-B631-D334A2395731}" type="parTrans" cxnId="{55EC0DB6-86AF-4367-B76E-AFBB493C2C31}">
      <dgm:prSet/>
      <dgm:spPr/>
      <dgm:t>
        <a:bodyPr/>
        <a:lstStyle/>
        <a:p>
          <a:endParaRPr lang="de-CH"/>
        </a:p>
      </dgm:t>
    </dgm:pt>
    <dgm:pt modelId="{B954C830-E1BD-4163-B4CB-637C4FBC5BB5}" type="sibTrans" cxnId="{55EC0DB6-86AF-4367-B76E-AFBB493C2C31}">
      <dgm:prSet/>
      <dgm:spPr/>
      <dgm:t>
        <a:bodyPr/>
        <a:lstStyle/>
        <a:p>
          <a:endParaRPr lang="de-CH"/>
        </a:p>
      </dgm:t>
    </dgm:pt>
    <dgm:pt modelId="{1BC0546C-6B44-4837-8672-5E1A0235D27D}">
      <dgm:prSet phldrT="[Text]"/>
      <dgm:spPr/>
      <dgm:t>
        <a:bodyPr/>
        <a:lstStyle/>
        <a:p>
          <a:r>
            <a:rPr lang="de-CH" dirty="0"/>
            <a:t>Prognostische Biomarker</a:t>
          </a:r>
        </a:p>
      </dgm:t>
    </dgm:pt>
    <dgm:pt modelId="{F8A54D4C-3AEF-4073-91E5-40B55732D2B6}" type="parTrans" cxnId="{D8F3B034-C706-43D6-A39D-90DE203F82C6}">
      <dgm:prSet/>
      <dgm:spPr/>
      <dgm:t>
        <a:bodyPr/>
        <a:lstStyle/>
        <a:p>
          <a:endParaRPr lang="de-CH"/>
        </a:p>
      </dgm:t>
    </dgm:pt>
    <dgm:pt modelId="{14C9EE47-F1BD-4A9E-BF3A-D6C063B893EB}" type="sibTrans" cxnId="{D8F3B034-C706-43D6-A39D-90DE203F82C6}">
      <dgm:prSet/>
      <dgm:spPr/>
      <dgm:t>
        <a:bodyPr/>
        <a:lstStyle/>
        <a:p>
          <a:endParaRPr lang="de-CH"/>
        </a:p>
      </dgm:t>
    </dgm:pt>
    <dgm:pt modelId="{9C4DE613-99AB-41E9-B6FB-52A9A9770CBE}">
      <dgm:prSet phldrT="[Text]"/>
      <dgm:spPr/>
      <dgm:t>
        <a:bodyPr/>
        <a:lstStyle/>
        <a:p>
          <a:r>
            <a:rPr lang="de-CH" dirty="0"/>
            <a:t>Diagnostische Biomarker</a:t>
          </a:r>
        </a:p>
      </dgm:t>
    </dgm:pt>
    <dgm:pt modelId="{5230812C-B0B6-4A41-B29E-4B70C7FE9E1C}" type="sibTrans" cxnId="{FEB6413D-24AF-49CE-98EA-88AE24B7B4BC}">
      <dgm:prSet/>
      <dgm:spPr/>
      <dgm:t>
        <a:bodyPr/>
        <a:lstStyle/>
        <a:p>
          <a:endParaRPr lang="de-CH"/>
        </a:p>
      </dgm:t>
    </dgm:pt>
    <dgm:pt modelId="{56F5BC34-40E3-4C8B-89BA-0FAA8F07D8D9}" type="parTrans" cxnId="{FEB6413D-24AF-49CE-98EA-88AE24B7B4BC}">
      <dgm:prSet/>
      <dgm:spPr/>
      <dgm:t>
        <a:bodyPr/>
        <a:lstStyle/>
        <a:p>
          <a:endParaRPr lang="de-CH"/>
        </a:p>
      </dgm:t>
    </dgm:pt>
    <dgm:pt modelId="{5D74EDF9-17F2-4D93-9B91-9071FF9AABD6}">
      <dgm:prSet phldrT="[Text]"/>
      <dgm:spPr/>
      <dgm:t>
        <a:bodyPr/>
        <a:lstStyle/>
        <a:p>
          <a:r>
            <a:rPr lang="de-CH" dirty="0" err="1"/>
            <a:t>Pradiktive</a:t>
          </a:r>
          <a:r>
            <a:rPr lang="de-CH" dirty="0"/>
            <a:t> Biomarker</a:t>
          </a:r>
        </a:p>
      </dgm:t>
    </dgm:pt>
    <dgm:pt modelId="{BBE287E0-AC41-4677-892F-B48E7138FC2E}" type="parTrans" cxnId="{E2064821-ABEE-4E3D-8569-78B0AA6A0285}">
      <dgm:prSet/>
      <dgm:spPr/>
      <dgm:t>
        <a:bodyPr/>
        <a:lstStyle/>
        <a:p>
          <a:endParaRPr lang="de-CH"/>
        </a:p>
      </dgm:t>
    </dgm:pt>
    <dgm:pt modelId="{14D0446D-2F65-462C-8058-E42685DB3CAC}" type="sibTrans" cxnId="{E2064821-ABEE-4E3D-8569-78B0AA6A0285}">
      <dgm:prSet/>
      <dgm:spPr/>
      <dgm:t>
        <a:bodyPr/>
        <a:lstStyle/>
        <a:p>
          <a:endParaRPr lang="de-CH"/>
        </a:p>
      </dgm:t>
    </dgm:pt>
    <dgm:pt modelId="{516B4AB9-D689-43B3-A68A-DB2548B1A35E}">
      <dgm:prSet phldrT="[Text]"/>
      <dgm:spPr/>
      <dgm:t>
        <a:bodyPr/>
        <a:lstStyle/>
        <a:p>
          <a:r>
            <a:rPr lang="de-CH" dirty="0"/>
            <a:t>Monitoring Biomarker</a:t>
          </a:r>
        </a:p>
      </dgm:t>
    </dgm:pt>
    <dgm:pt modelId="{9CA894D8-2698-42EC-A522-BC9467128877}" type="parTrans" cxnId="{7FD45B6B-36D7-4568-B3DF-1ADE851FBD7B}">
      <dgm:prSet/>
      <dgm:spPr/>
      <dgm:t>
        <a:bodyPr/>
        <a:lstStyle/>
        <a:p>
          <a:endParaRPr lang="de-CH"/>
        </a:p>
      </dgm:t>
    </dgm:pt>
    <dgm:pt modelId="{B8063270-79EB-49BA-8038-0E5DCAF0062A}" type="sibTrans" cxnId="{7FD45B6B-36D7-4568-B3DF-1ADE851FBD7B}">
      <dgm:prSet/>
      <dgm:spPr/>
      <dgm:t>
        <a:bodyPr/>
        <a:lstStyle/>
        <a:p>
          <a:endParaRPr lang="de-CH"/>
        </a:p>
      </dgm:t>
    </dgm:pt>
    <dgm:pt modelId="{92FC5D03-27A4-4C9F-A2E3-E6EC5168E939}" type="pres">
      <dgm:prSet presAssocID="{766C4E13-9955-4F40-81B3-CD1B11270B3B}" presName="hierChild1" presStyleCnt="0">
        <dgm:presLayoutVars>
          <dgm:orgChart val="1"/>
          <dgm:chPref val="1"/>
          <dgm:dir/>
          <dgm:animOne val="branch"/>
          <dgm:animLvl val="lvl"/>
          <dgm:resizeHandles/>
        </dgm:presLayoutVars>
      </dgm:prSet>
      <dgm:spPr/>
    </dgm:pt>
    <dgm:pt modelId="{6A71222D-6778-49A3-92DD-F49587FBE593}" type="pres">
      <dgm:prSet presAssocID="{78BABDCA-E4B7-4A73-905C-B16C4F412410}" presName="hierRoot1" presStyleCnt="0">
        <dgm:presLayoutVars>
          <dgm:hierBranch val="init"/>
        </dgm:presLayoutVars>
      </dgm:prSet>
      <dgm:spPr/>
    </dgm:pt>
    <dgm:pt modelId="{3B939129-ACF8-4A7D-BE66-0375B42F8B4E}" type="pres">
      <dgm:prSet presAssocID="{78BABDCA-E4B7-4A73-905C-B16C4F412410}" presName="rootComposite1" presStyleCnt="0"/>
      <dgm:spPr/>
    </dgm:pt>
    <dgm:pt modelId="{0A06D33E-B8AF-4DAF-89ED-380CBB07BD74}" type="pres">
      <dgm:prSet presAssocID="{78BABDCA-E4B7-4A73-905C-B16C4F412410}" presName="rootText1" presStyleLbl="node0" presStyleIdx="0" presStyleCnt="1">
        <dgm:presLayoutVars>
          <dgm:chPref val="3"/>
        </dgm:presLayoutVars>
      </dgm:prSet>
      <dgm:spPr/>
    </dgm:pt>
    <dgm:pt modelId="{F2F2F7CC-E944-4340-BF5F-B1B1997A0C24}" type="pres">
      <dgm:prSet presAssocID="{78BABDCA-E4B7-4A73-905C-B16C4F412410}" presName="rootConnector1" presStyleLbl="node1" presStyleIdx="0" presStyleCnt="0"/>
      <dgm:spPr/>
    </dgm:pt>
    <dgm:pt modelId="{1CCAC4B8-872E-439B-AF55-4F45A5DD0610}" type="pres">
      <dgm:prSet presAssocID="{78BABDCA-E4B7-4A73-905C-B16C4F412410}" presName="hierChild2" presStyleCnt="0"/>
      <dgm:spPr/>
    </dgm:pt>
    <dgm:pt modelId="{1B963808-EA76-492E-BBE4-FCB14D3FF978}" type="pres">
      <dgm:prSet presAssocID="{56F5BC34-40E3-4C8B-89BA-0FAA8F07D8D9}" presName="Name37" presStyleLbl="parChTrans1D2" presStyleIdx="0" presStyleCnt="5"/>
      <dgm:spPr/>
    </dgm:pt>
    <dgm:pt modelId="{D0AF7F1F-57C8-47B5-A69D-3D5ECA4466A9}" type="pres">
      <dgm:prSet presAssocID="{9C4DE613-99AB-41E9-B6FB-52A9A9770CBE}" presName="hierRoot2" presStyleCnt="0">
        <dgm:presLayoutVars>
          <dgm:hierBranch val="init"/>
        </dgm:presLayoutVars>
      </dgm:prSet>
      <dgm:spPr/>
    </dgm:pt>
    <dgm:pt modelId="{FC9A4BCA-1777-4637-B27E-B99A01B12EF2}" type="pres">
      <dgm:prSet presAssocID="{9C4DE613-99AB-41E9-B6FB-52A9A9770CBE}" presName="rootComposite" presStyleCnt="0"/>
      <dgm:spPr/>
    </dgm:pt>
    <dgm:pt modelId="{52966EC3-D765-4487-B5BC-EA524EB22459}" type="pres">
      <dgm:prSet presAssocID="{9C4DE613-99AB-41E9-B6FB-52A9A9770CBE}" presName="rootText" presStyleLbl="node2" presStyleIdx="0" presStyleCnt="5">
        <dgm:presLayoutVars>
          <dgm:chPref val="3"/>
        </dgm:presLayoutVars>
      </dgm:prSet>
      <dgm:spPr/>
    </dgm:pt>
    <dgm:pt modelId="{75D5FD7F-EA18-4F73-96DB-14791D1814C7}" type="pres">
      <dgm:prSet presAssocID="{9C4DE613-99AB-41E9-B6FB-52A9A9770CBE}" presName="rootConnector" presStyleLbl="node2" presStyleIdx="0" presStyleCnt="5"/>
      <dgm:spPr/>
    </dgm:pt>
    <dgm:pt modelId="{422173A6-4852-4FDD-B7F2-F17EED1DA405}" type="pres">
      <dgm:prSet presAssocID="{9C4DE613-99AB-41E9-B6FB-52A9A9770CBE}" presName="hierChild4" presStyleCnt="0"/>
      <dgm:spPr/>
    </dgm:pt>
    <dgm:pt modelId="{0153CF85-2D37-4730-9F25-5A4D7FC9C7C8}" type="pres">
      <dgm:prSet presAssocID="{9C4DE613-99AB-41E9-B6FB-52A9A9770CBE}" presName="hierChild5" presStyleCnt="0"/>
      <dgm:spPr/>
    </dgm:pt>
    <dgm:pt modelId="{9BE5B39F-C289-4571-900C-3DCDAEA55CF8}" type="pres">
      <dgm:prSet presAssocID="{7C5FF47E-1037-4686-B631-D334A2395731}" presName="Name37" presStyleLbl="parChTrans1D2" presStyleIdx="1" presStyleCnt="5"/>
      <dgm:spPr/>
    </dgm:pt>
    <dgm:pt modelId="{975D2DBF-688E-4E9B-A703-92B035F60C5D}" type="pres">
      <dgm:prSet presAssocID="{BC5E3496-B03E-429A-A727-3C019D66B366}" presName="hierRoot2" presStyleCnt="0">
        <dgm:presLayoutVars>
          <dgm:hierBranch val="init"/>
        </dgm:presLayoutVars>
      </dgm:prSet>
      <dgm:spPr/>
    </dgm:pt>
    <dgm:pt modelId="{AFA8F78F-6737-498F-AC77-EEE321721179}" type="pres">
      <dgm:prSet presAssocID="{BC5E3496-B03E-429A-A727-3C019D66B366}" presName="rootComposite" presStyleCnt="0"/>
      <dgm:spPr/>
    </dgm:pt>
    <dgm:pt modelId="{C293047E-5AE1-4EA1-B19F-FD024ECDB14A}" type="pres">
      <dgm:prSet presAssocID="{BC5E3496-B03E-429A-A727-3C019D66B366}" presName="rootText" presStyleLbl="node2" presStyleIdx="1" presStyleCnt="5">
        <dgm:presLayoutVars>
          <dgm:chPref val="3"/>
        </dgm:presLayoutVars>
      </dgm:prSet>
      <dgm:spPr/>
    </dgm:pt>
    <dgm:pt modelId="{1149885B-C975-43CE-857B-58158060F645}" type="pres">
      <dgm:prSet presAssocID="{BC5E3496-B03E-429A-A727-3C019D66B366}" presName="rootConnector" presStyleLbl="node2" presStyleIdx="1" presStyleCnt="5"/>
      <dgm:spPr/>
    </dgm:pt>
    <dgm:pt modelId="{8C5D095C-5A72-4C46-8241-08354F02E416}" type="pres">
      <dgm:prSet presAssocID="{BC5E3496-B03E-429A-A727-3C019D66B366}" presName="hierChild4" presStyleCnt="0"/>
      <dgm:spPr/>
    </dgm:pt>
    <dgm:pt modelId="{47B351B8-FF80-4843-B47C-8D04B762EABC}" type="pres">
      <dgm:prSet presAssocID="{BC5E3496-B03E-429A-A727-3C019D66B366}" presName="hierChild5" presStyleCnt="0"/>
      <dgm:spPr/>
    </dgm:pt>
    <dgm:pt modelId="{4633F43F-8DA3-4285-985C-E600B3A0B509}" type="pres">
      <dgm:prSet presAssocID="{F8A54D4C-3AEF-4073-91E5-40B55732D2B6}" presName="Name37" presStyleLbl="parChTrans1D2" presStyleIdx="2" presStyleCnt="5"/>
      <dgm:spPr/>
    </dgm:pt>
    <dgm:pt modelId="{8369A13C-7E32-4E77-9C51-BC22D90E3B4B}" type="pres">
      <dgm:prSet presAssocID="{1BC0546C-6B44-4837-8672-5E1A0235D27D}" presName="hierRoot2" presStyleCnt="0">
        <dgm:presLayoutVars>
          <dgm:hierBranch val="init"/>
        </dgm:presLayoutVars>
      </dgm:prSet>
      <dgm:spPr/>
    </dgm:pt>
    <dgm:pt modelId="{0FE0EBF4-1F42-4F46-96D7-BEBBFEBD2144}" type="pres">
      <dgm:prSet presAssocID="{1BC0546C-6B44-4837-8672-5E1A0235D27D}" presName="rootComposite" presStyleCnt="0"/>
      <dgm:spPr/>
    </dgm:pt>
    <dgm:pt modelId="{5377C99D-0490-4095-82AF-18BB739792DF}" type="pres">
      <dgm:prSet presAssocID="{1BC0546C-6B44-4837-8672-5E1A0235D27D}" presName="rootText" presStyleLbl="node2" presStyleIdx="2" presStyleCnt="5">
        <dgm:presLayoutVars>
          <dgm:chPref val="3"/>
        </dgm:presLayoutVars>
      </dgm:prSet>
      <dgm:spPr/>
    </dgm:pt>
    <dgm:pt modelId="{7328F635-30E5-48B1-AAAA-FDEE880969F6}" type="pres">
      <dgm:prSet presAssocID="{1BC0546C-6B44-4837-8672-5E1A0235D27D}" presName="rootConnector" presStyleLbl="node2" presStyleIdx="2" presStyleCnt="5"/>
      <dgm:spPr/>
    </dgm:pt>
    <dgm:pt modelId="{090517F3-E449-4702-8489-5D117D22633D}" type="pres">
      <dgm:prSet presAssocID="{1BC0546C-6B44-4837-8672-5E1A0235D27D}" presName="hierChild4" presStyleCnt="0"/>
      <dgm:spPr/>
    </dgm:pt>
    <dgm:pt modelId="{AF3D74FA-74D8-4EDB-8E63-7000C7D1D63D}" type="pres">
      <dgm:prSet presAssocID="{1BC0546C-6B44-4837-8672-5E1A0235D27D}" presName="hierChild5" presStyleCnt="0"/>
      <dgm:spPr/>
    </dgm:pt>
    <dgm:pt modelId="{5B652DA6-EB9D-4F1C-A496-BF40B697A972}" type="pres">
      <dgm:prSet presAssocID="{BBE287E0-AC41-4677-892F-B48E7138FC2E}" presName="Name37" presStyleLbl="parChTrans1D2" presStyleIdx="3" presStyleCnt="5"/>
      <dgm:spPr/>
    </dgm:pt>
    <dgm:pt modelId="{08CA92BA-158B-4FDB-A698-167BC36E45AC}" type="pres">
      <dgm:prSet presAssocID="{5D74EDF9-17F2-4D93-9B91-9071FF9AABD6}" presName="hierRoot2" presStyleCnt="0">
        <dgm:presLayoutVars>
          <dgm:hierBranch val="init"/>
        </dgm:presLayoutVars>
      </dgm:prSet>
      <dgm:spPr/>
    </dgm:pt>
    <dgm:pt modelId="{FF279D74-E49E-481D-BA7F-3D6490EAFECE}" type="pres">
      <dgm:prSet presAssocID="{5D74EDF9-17F2-4D93-9B91-9071FF9AABD6}" presName="rootComposite" presStyleCnt="0"/>
      <dgm:spPr/>
    </dgm:pt>
    <dgm:pt modelId="{58C978C1-5DBE-4BA6-883D-BF25CF969175}" type="pres">
      <dgm:prSet presAssocID="{5D74EDF9-17F2-4D93-9B91-9071FF9AABD6}" presName="rootText" presStyleLbl="node2" presStyleIdx="3" presStyleCnt="5">
        <dgm:presLayoutVars>
          <dgm:chPref val="3"/>
        </dgm:presLayoutVars>
      </dgm:prSet>
      <dgm:spPr/>
    </dgm:pt>
    <dgm:pt modelId="{160E98E3-8F9C-4286-A103-095F2114D4A2}" type="pres">
      <dgm:prSet presAssocID="{5D74EDF9-17F2-4D93-9B91-9071FF9AABD6}" presName="rootConnector" presStyleLbl="node2" presStyleIdx="3" presStyleCnt="5"/>
      <dgm:spPr/>
    </dgm:pt>
    <dgm:pt modelId="{69338DA6-D108-4AA5-8071-856DBF33E9C0}" type="pres">
      <dgm:prSet presAssocID="{5D74EDF9-17F2-4D93-9B91-9071FF9AABD6}" presName="hierChild4" presStyleCnt="0"/>
      <dgm:spPr/>
    </dgm:pt>
    <dgm:pt modelId="{7FCE4AE5-D0D7-4BF7-9656-A4D114CBC504}" type="pres">
      <dgm:prSet presAssocID="{5D74EDF9-17F2-4D93-9B91-9071FF9AABD6}" presName="hierChild5" presStyleCnt="0"/>
      <dgm:spPr/>
    </dgm:pt>
    <dgm:pt modelId="{6C3F81B2-6171-4F0F-93B7-D9436BECE242}" type="pres">
      <dgm:prSet presAssocID="{9CA894D8-2698-42EC-A522-BC9467128877}" presName="Name37" presStyleLbl="parChTrans1D2" presStyleIdx="4" presStyleCnt="5"/>
      <dgm:spPr/>
    </dgm:pt>
    <dgm:pt modelId="{A5739B2F-2F76-4122-9E45-1620FFA218F6}" type="pres">
      <dgm:prSet presAssocID="{516B4AB9-D689-43B3-A68A-DB2548B1A35E}" presName="hierRoot2" presStyleCnt="0">
        <dgm:presLayoutVars>
          <dgm:hierBranch val="init"/>
        </dgm:presLayoutVars>
      </dgm:prSet>
      <dgm:spPr/>
    </dgm:pt>
    <dgm:pt modelId="{E797B469-09F1-4E2A-AF07-0BDF4DF966F1}" type="pres">
      <dgm:prSet presAssocID="{516B4AB9-D689-43B3-A68A-DB2548B1A35E}" presName="rootComposite" presStyleCnt="0"/>
      <dgm:spPr/>
    </dgm:pt>
    <dgm:pt modelId="{FD1B357E-E55A-46B8-8A91-B583B185985C}" type="pres">
      <dgm:prSet presAssocID="{516B4AB9-D689-43B3-A68A-DB2548B1A35E}" presName="rootText" presStyleLbl="node2" presStyleIdx="4" presStyleCnt="5">
        <dgm:presLayoutVars>
          <dgm:chPref val="3"/>
        </dgm:presLayoutVars>
      </dgm:prSet>
      <dgm:spPr/>
    </dgm:pt>
    <dgm:pt modelId="{55831048-4794-4E3A-8388-445F4B16B3BD}" type="pres">
      <dgm:prSet presAssocID="{516B4AB9-D689-43B3-A68A-DB2548B1A35E}" presName="rootConnector" presStyleLbl="node2" presStyleIdx="4" presStyleCnt="5"/>
      <dgm:spPr/>
    </dgm:pt>
    <dgm:pt modelId="{932C263A-49E0-40DA-933E-36C68694C1FB}" type="pres">
      <dgm:prSet presAssocID="{516B4AB9-D689-43B3-A68A-DB2548B1A35E}" presName="hierChild4" presStyleCnt="0"/>
      <dgm:spPr/>
    </dgm:pt>
    <dgm:pt modelId="{87080CB7-9E10-4ED1-B210-A2D20044C221}" type="pres">
      <dgm:prSet presAssocID="{516B4AB9-D689-43B3-A68A-DB2548B1A35E}" presName="hierChild5" presStyleCnt="0"/>
      <dgm:spPr/>
    </dgm:pt>
    <dgm:pt modelId="{4AF10FF5-5F54-4C5B-9DFA-001CACC3DE30}" type="pres">
      <dgm:prSet presAssocID="{78BABDCA-E4B7-4A73-905C-B16C4F412410}" presName="hierChild3" presStyleCnt="0"/>
      <dgm:spPr/>
    </dgm:pt>
  </dgm:ptLst>
  <dgm:cxnLst>
    <dgm:cxn modelId="{1FD7780A-87A9-485F-90FA-AA6F945C3D78}" type="presOf" srcId="{BBE287E0-AC41-4677-892F-B48E7138FC2E}" destId="{5B652DA6-EB9D-4F1C-A496-BF40B697A972}" srcOrd="0" destOrd="0" presId="urn:microsoft.com/office/officeart/2005/8/layout/orgChart1"/>
    <dgm:cxn modelId="{44962A0D-2B09-4A86-8D78-33D96C0A04D9}" type="presOf" srcId="{56F5BC34-40E3-4C8B-89BA-0FAA8F07D8D9}" destId="{1B963808-EA76-492E-BBE4-FCB14D3FF978}" srcOrd="0" destOrd="0" presId="urn:microsoft.com/office/officeart/2005/8/layout/orgChart1"/>
    <dgm:cxn modelId="{E2064821-ABEE-4E3D-8569-78B0AA6A0285}" srcId="{78BABDCA-E4B7-4A73-905C-B16C4F412410}" destId="{5D74EDF9-17F2-4D93-9B91-9071FF9AABD6}" srcOrd="3" destOrd="0" parTransId="{BBE287E0-AC41-4677-892F-B48E7138FC2E}" sibTransId="{14D0446D-2F65-462C-8058-E42685DB3CAC}"/>
    <dgm:cxn modelId="{A2051E2B-C6A5-4E23-BCF0-82C93D87894B}" type="presOf" srcId="{5D74EDF9-17F2-4D93-9B91-9071FF9AABD6}" destId="{58C978C1-5DBE-4BA6-883D-BF25CF969175}" srcOrd="0" destOrd="0" presId="urn:microsoft.com/office/officeart/2005/8/layout/orgChart1"/>
    <dgm:cxn modelId="{16325E2C-281D-4C89-BB63-5BBE0A546E34}" type="presOf" srcId="{766C4E13-9955-4F40-81B3-CD1B11270B3B}" destId="{92FC5D03-27A4-4C9F-A2E3-E6EC5168E939}" srcOrd="0" destOrd="0" presId="urn:microsoft.com/office/officeart/2005/8/layout/orgChart1"/>
    <dgm:cxn modelId="{D8F3B034-C706-43D6-A39D-90DE203F82C6}" srcId="{78BABDCA-E4B7-4A73-905C-B16C4F412410}" destId="{1BC0546C-6B44-4837-8672-5E1A0235D27D}" srcOrd="2" destOrd="0" parTransId="{F8A54D4C-3AEF-4073-91E5-40B55732D2B6}" sibTransId="{14C9EE47-F1BD-4A9E-BF3A-D6C063B893EB}"/>
    <dgm:cxn modelId="{FEB6413D-24AF-49CE-98EA-88AE24B7B4BC}" srcId="{78BABDCA-E4B7-4A73-905C-B16C4F412410}" destId="{9C4DE613-99AB-41E9-B6FB-52A9A9770CBE}" srcOrd="0" destOrd="0" parTransId="{56F5BC34-40E3-4C8B-89BA-0FAA8F07D8D9}" sibTransId="{5230812C-B0B6-4A41-B29E-4B70C7FE9E1C}"/>
    <dgm:cxn modelId="{74B9B45D-1588-493D-BF84-14D6B5A69C12}" srcId="{766C4E13-9955-4F40-81B3-CD1B11270B3B}" destId="{78BABDCA-E4B7-4A73-905C-B16C4F412410}" srcOrd="0" destOrd="0" parTransId="{443F483B-7220-4BDA-8098-148506101C50}" sibTransId="{E031E6CE-AB7C-425F-91D7-710A2D81EC49}"/>
    <dgm:cxn modelId="{7FD45B6B-36D7-4568-B3DF-1ADE851FBD7B}" srcId="{78BABDCA-E4B7-4A73-905C-B16C4F412410}" destId="{516B4AB9-D689-43B3-A68A-DB2548B1A35E}" srcOrd="4" destOrd="0" parTransId="{9CA894D8-2698-42EC-A522-BC9467128877}" sibTransId="{B8063270-79EB-49BA-8038-0E5DCAF0062A}"/>
    <dgm:cxn modelId="{EC0B8074-4EE4-42A8-AE86-2C09BE305FB2}" type="presOf" srcId="{516B4AB9-D689-43B3-A68A-DB2548B1A35E}" destId="{FD1B357E-E55A-46B8-8A91-B583B185985C}" srcOrd="0" destOrd="0" presId="urn:microsoft.com/office/officeart/2005/8/layout/orgChart1"/>
    <dgm:cxn modelId="{DBED7B79-68E7-4F1B-BA0E-894657A76574}" type="presOf" srcId="{78BABDCA-E4B7-4A73-905C-B16C4F412410}" destId="{0A06D33E-B8AF-4DAF-89ED-380CBB07BD74}" srcOrd="0" destOrd="0" presId="urn:microsoft.com/office/officeart/2005/8/layout/orgChart1"/>
    <dgm:cxn modelId="{B5B1925A-3940-44AD-80F5-45915C03430C}" type="presOf" srcId="{1BC0546C-6B44-4837-8672-5E1A0235D27D}" destId="{7328F635-30E5-48B1-AAAA-FDEE880969F6}" srcOrd="1" destOrd="0" presId="urn:microsoft.com/office/officeart/2005/8/layout/orgChart1"/>
    <dgm:cxn modelId="{5B7F0686-EFFB-4DBA-9581-D8CF3A1AC2AC}" type="presOf" srcId="{516B4AB9-D689-43B3-A68A-DB2548B1A35E}" destId="{55831048-4794-4E3A-8388-445F4B16B3BD}" srcOrd="1" destOrd="0" presId="urn:microsoft.com/office/officeart/2005/8/layout/orgChart1"/>
    <dgm:cxn modelId="{59DD5D93-C6C7-4FF2-95FD-00739FB2840B}" type="presOf" srcId="{BC5E3496-B03E-429A-A727-3C019D66B366}" destId="{1149885B-C975-43CE-857B-58158060F645}" srcOrd="1" destOrd="0" presId="urn:microsoft.com/office/officeart/2005/8/layout/orgChart1"/>
    <dgm:cxn modelId="{73206996-4D0F-4BAB-8A6C-E3D3B37FE1DF}" type="presOf" srcId="{78BABDCA-E4B7-4A73-905C-B16C4F412410}" destId="{F2F2F7CC-E944-4340-BF5F-B1B1997A0C24}" srcOrd="1" destOrd="0" presId="urn:microsoft.com/office/officeart/2005/8/layout/orgChart1"/>
    <dgm:cxn modelId="{5AC22097-A34D-4D60-A2E5-33DC3E7F913C}" type="presOf" srcId="{F8A54D4C-3AEF-4073-91E5-40B55732D2B6}" destId="{4633F43F-8DA3-4285-985C-E600B3A0B509}" srcOrd="0" destOrd="0" presId="urn:microsoft.com/office/officeart/2005/8/layout/orgChart1"/>
    <dgm:cxn modelId="{E2955499-FB76-4A4B-A1F4-431E8AE4D0B7}" type="presOf" srcId="{9CA894D8-2698-42EC-A522-BC9467128877}" destId="{6C3F81B2-6171-4F0F-93B7-D9436BECE242}" srcOrd="0" destOrd="0" presId="urn:microsoft.com/office/officeart/2005/8/layout/orgChart1"/>
    <dgm:cxn modelId="{FD5C6E9E-1981-4D6A-8172-A1275E76454B}" type="presOf" srcId="{5D74EDF9-17F2-4D93-9B91-9071FF9AABD6}" destId="{160E98E3-8F9C-4286-A103-095F2114D4A2}" srcOrd="1" destOrd="0" presId="urn:microsoft.com/office/officeart/2005/8/layout/orgChart1"/>
    <dgm:cxn modelId="{55EC0DB6-86AF-4367-B76E-AFBB493C2C31}" srcId="{78BABDCA-E4B7-4A73-905C-B16C4F412410}" destId="{BC5E3496-B03E-429A-A727-3C019D66B366}" srcOrd="1" destOrd="0" parTransId="{7C5FF47E-1037-4686-B631-D334A2395731}" sibTransId="{B954C830-E1BD-4163-B4CB-637C4FBC5BB5}"/>
    <dgm:cxn modelId="{1D5ADEDA-227D-495E-99DE-C12F269A64BA}" type="presOf" srcId="{9C4DE613-99AB-41E9-B6FB-52A9A9770CBE}" destId="{75D5FD7F-EA18-4F73-96DB-14791D1814C7}" srcOrd="1" destOrd="0" presId="urn:microsoft.com/office/officeart/2005/8/layout/orgChart1"/>
    <dgm:cxn modelId="{C7F2D7DD-490A-4A10-B126-9227F180EEB5}" type="presOf" srcId="{BC5E3496-B03E-429A-A727-3C019D66B366}" destId="{C293047E-5AE1-4EA1-B19F-FD024ECDB14A}" srcOrd="0" destOrd="0" presId="urn:microsoft.com/office/officeart/2005/8/layout/orgChart1"/>
    <dgm:cxn modelId="{74ED8EEA-FDBA-4C05-BB6F-4756D474C547}" type="presOf" srcId="{9C4DE613-99AB-41E9-B6FB-52A9A9770CBE}" destId="{52966EC3-D765-4487-B5BC-EA524EB22459}" srcOrd="0" destOrd="0" presId="urn:microsoft.com/office/officeart/2005/8/layout/orgChart1"/>
    <dgm:cxn modelId="{EF5227EE-AAF9-4DD5-8C71-7B466813563F}" type="presOf" srcId="{7C5FF47E-1037-4686-B631-D334A2395731}" destId="{9BE5B39F-C289-4571-900C-3DCDAEA55CF8}" srcOrd="0" destOrd="0" presId="urn:microsoft.com/office/officeart/2005/8/layout/orgChart1"/>
    <dgm:cxn modelId="{21810FFC-BEB8-4D5F-9405-ACF6946AE072}" type="presOf" srcId="{1BC0546C-6B44-4837-8672-5E1A0235D27D}" destId="{5377C99D-0490-4095-82AF-18BB739792DF}" srcOrd="0" destOrd="0" presId="urn:microsoft.com/office/officeart/2005/8/layout/orgChart1"/>
    <dgm:cxn modelId="{BBCD97F6-F432-4392-80C0-DB44D56B34CB}" type="presParOf" srcId="{92FC5D03-27A4-4C9F-A2E3-E6EC5168E939}" destId="{6A71222D-6778-49A3-92DD-F49587FBE593}" srcOrd="0" destOrd="0" presId="urn:microsoft.com/office/officeart/2005/8/layout/orgChart1"/>
    <dgm:cxn modelId="{9A6FA1C3-DD48-4F48-BF81-C7CAC7F0AC9F}" type="presParOf" srcId="{6A71222D-6778-49A3-92DD-F49587FBE593}" destId="{3B939129-ACF8-4A7D-BE66-0375B42F8B4E}" srcOrd="0" destOrd="0" presId="urn:microsoft.com/office/officeart/2005/8/layout/orgChart1"/>
    <dgm:cxn modelId="{CF3413B7-019D-430C-A288-C3789459855F}" type="presParOf" srcId="{3B939129-ACF8-4A7D-BE66-0375B42F8B4E}" destId="{0A06D33E-B8AF-4DAF-89ED-380CBB07BD74}" srcOrd="0" destOrd="0" presId="urn:microsoft.com/office/officeart/2005/8/layout/orgChart1"/>
    <dgm:cxn modelId="{A9F352C0-E18F-4938-8E3C-4E17297FF71D}" type="presParOf" srcId="{3B939129-ACF8-4A7D-BE66-0375B42F8B4E}" destId="{F2F2F7CC-E944-4340-BF5F-B1B1997A0C24}" srcOrd="1" destOrd="0" presId="urn:microsoft.com/office/officeart/2005/8/layout/orgChart1"/>
    <dgm:cxn modelId="{84EFE35A-40D7-41ED-8E6B-28591E6A3F13}" type="presParOf" srcId="{6A71222D-6778-49A3-92DD-F49587FBE593}" destId="{1CCAC4B8-872E-439B-AF55-4F45A5DD0610}" srcOrd="1" destOrd="0" presId="urn:microsoft.com/office/officeart/2005/8/layout/orgChart1"/>
    <dgm:cxn modelId="{D43CB38B-9566-4011-969E-9F71C59407E2}" type="presParOf" srcId="{1CCAC4B8-872E-439B-AF55-4F45A5DD0610}" destId="{1B963808-EA76-492E-BBE4-FCB14D3FF978}" srcOrd="0" destOrd="0" presId="urn:microsoft.com/office/officeart/2005/8/layout/orgChart1"/>
    <dgm:cxn modelId="{CD5E1505-9FAA-4B38-B213-F5E595C59626}" type="presParOf" srcId="{1CCAC4B8-872E-439B-AF55-4F45A5DD0610}" destId="{D0AF7F1F-57C8-47B5-A69D-3D5ECA4466A9}" srcOrd="1" destOrd="0" presId="urn:microsoft.com/office/officeart/2005/8/layout/orgChart1"/>
    <dgm:cxn modelId="{0A9FDFC5-9343-4E71-B098-838E65E8F6DD}" type="presParOf" srcId="{D0AF7F1F-57C8-47B5-A69D-3D5ECA4466A9}" destId="{FC9A4BCA-1777-4637-B27E-B99A01B12EF2}" srcOrd="0" destOrd="0" presId="urn:microsoft.com/office/officeart/2005/8/layout/orgChart1"/>
    <dgm:cxn modelId="{15847A3C-E1E5-4EB8-A26F-537888F800FD}" type="presParOf" srcId="{FC9A4BCA-1777-4637-B27E-B99A01B12EF2}" destId="{52966EC3-D765-4487-B5BC-EA524EB22459}" srcOrd="0" destOrd="0" presId="urn:microsoft.com/office/officeart/2005/8/layout/orgChart1"/>
    <dgm:cxn modelId="{312ECB69-A7E2-4F30-9312-78FC642DE6B7}" type="presParOf" srcId="{FC9A4BCA-1777-4637-B27E-B99A01B12EF2}" destId="{75D5FD7F-EA18-4F73-96DB-14791D1814C7}" srcOrd="1" destOrd="0" presId="urn:microsoft.com/office/officeart/2005/8/layout/orgChart1"/>
    <dgm:cxn modelId="{97C6F96E-CF96-470F-9099-FF1B8BEDD892}" type="presParOf" srcId="{D0AF7F1F-57C8-47B5-A69D-3D5ECA4466A9}" destId="{422173A6-4852-4FDD-B7F2-F17EED1DA405}" srcOrd="1" destOrd="0" presId="urn:microsoft.com/office/officeart/2005/8/layout/orgChart1"/>
    <dgm:cxn modelId="{37E71DAF-F26C-4846-BB17-CE59664A4D01}" type="presParOf" srcId="{D0AF7F1F-57C8-47B5-A69D-3D5ECA4466A9}" destId="{0153CF85-2D37-4730-9F25-5A4D7FC9C7C8}" srcOrd="2" destOrd="0" presId="urn:microsoft.com/office/officeart/2005/8/layout/orgChart1"/>
    <dgm:cxn modelId="{18E5ED78-762E-4892-BD40-52D99918C5B7}" type="presParOf" srcId="{1CCAC4B8-872E-439B-AF55-4F45A5DD0610}" destId="{9BE5B39F-C289-4571-900C-3DCDAEA55CF8}" srcOrd="2" destOrd="0" presId="urn:microsoft.com/office/officeart/2005/8/layout/orgChart1"/>
    <dgm:cxn modelId="{F8C90DCE-5452-4A95-A1A7-395F5322E3F4}" type="presParOf" srcId="{1CCAC4B8-872E-439B-AF55-4F45A5DD0610}" destId="{975D2DBF-688E-4E9B-A703-92B035F60C5D}" srcOrd="3" destOrd="0" presId="urn:microsoft.com/office/officeart/2005/8/layout/orgChart1"/>
    <dgm:cxn modelId="{110743CF-93D4-40DF-82BC-99E7E9A2010B}" type="presParOf" srcId="{975D2DBF-688E-4E9B-A703-92B035F60C5D}" destId="{AFA8F78F-6737-498F-AC77-EEE321721179}" srcOrd="0" destOrd="0" presId="urn:microsoft.com/office/officeart/2005/8/layout/orgChart1"/>
    <dgm:cxn modelId="{DBF7538D-FA83-4787-A9B5-681B62065175}" type="presParOf" srcId="{AFA8F78F-6737-498F-AC77-EEE321721179}" destId="{C293047E-5AE1-4EA1-B19F-FD024ECDB14A}" srcOrd="0" destOrd="0" presId="urn:microsoft.com/office/officeart/2005/8/layout/orgChart1"/>
    <dgm:cxn modelId="{79E92559-048F-40A4-82D5-4D890AE075E3}" type="presParOf" srcId="{AFA8F78F-6737-498F-AC77-EEE321721179}" destId="{1149885B-C975-43CE-857B-58158060F645}" srcOrd="1" destOrd="0" presId="urn:microsoft.com/office/officeart/2005/8/layout/orgChart1"/>
    <dgm:cxn modelId="{D6067FD9-5712-41D4-9253-C00D2A9F9088}" type="presParOf" srcId="{975D2DBF-688E-4E9B-A703-92B035F60C5D}" destId="{8C5D095C-5A72-4C46-8241-08354F02E416}" srcOrd="1" destOrd="0" presId="urn:microsoft.com/office/officeart/2005/8/layout/orgChart1"/>
    <dgm:cxn modelId="{952695A0-D4DC-4D3A-A486-EDA1138906D7}" type="presParOf" srcId="{975D2DBF-688E-4E9B-A703-92B035F60C5D}" destId="{47B351B8-FF80-4843-B47C-8D04B762EABC}" srcOrd="2" destOrd="0" presId="urn:microsoft.com/office/officeart/2005/8/layout/orgChart1"/>
    <dgm:cxn modelId="{BB504FDB-7ED9-427B-A8EA-1D2B2EB58894}" type="presParOf" srcId="{1CCAC4B8-872E-439B-AF55-4F45A5DD0610}" destId="{4633F43F-8DA3-4285-985C-E600B3A0B509}" srcOrd="4" destOrd="0" presId="urn:microsoft.com/office/officeart/2005/8/layout/orgChart1"/>
    <dgm:cxn modelId="{641F2388-09A9-4431-92F1-A1AAD982792D}" type="presParOf" srcId="{1CCAC4B8-872E-439B-AF55-4F45A5DD0610}" destId="{8369A13C-7E32-4E77-9C51-BC22D90E3B4B}" srcOrd="5" destOrd="0" presId="urn:microsoft.com/office/officeart/2005/8/layout/orgChart1"/>
    <dgm:cxn modelId="{DAB5D606-1220-4EDC-A9DD-1F08F36F33EB}" type="presParOf" srcId="{8369A13C-7E32-4E77-9C51-BC22D90E3B4B}" destId="{0FE0EBF4-1F42-4F46-96D7-BEBBFEBD2144}" srcOrd="0" destOrd="0" presId="urn:microsoft.com/office/officeart/2005/8/layout/orgChart1"/>
    <dgm:cxn modelId="{363EE285-B389-42EA-86F7-C451B7002A74}" type="presParOf" srcId="{0FE0EBF4-1F42-4F46-96D7-BEBBFEBD2144}" destId="{5377C99D-0490-4095-82AF-18BB739792DF}" srcOrd="0" destOrd="0" presId="urn:microsoft.com/office/officeart/2005/8/layout/orgChart1"/>
    <dgm:cxn modelId="{9C65D4C8-BC2D-4101-8390-FA291E6D9AE0}" type="presParOf" srcId="{0FE0EBF4-1F42-4F46-96D7-BEBBFEBD2144}" destId="{7328F635-30E5-48B1-AAAA-FDEE880969F6}" srcOrd="1" destOrd="0" presId="urn:microsoft.com/office/officeart/2005/8/layout/orgChart1"/>
    <dgm:cxn modelId="{152EEF73-FC27-4633-9C4A-6BBED314EFC5}" type="presParOf" srcId="{8369A13C-7E32-4E77-9C51-BC22D90E3B4B}" destId="{090517F3-E449-4702-8489-5D117D22633D}" srcOrd="1" destOrd="0" presId="urn:microsoft.com/office/officeart/2005/8/layout/orgChart1"/>
    <dgm:cxn modelId="{73A9D5DC-C841-4BFE-BA16-C937B48FE4CE}" type="presParOf" srcId="{8369A13C-7E32-4E77-9C51-BC22D90E3B4B}" destId="{AF3D74FA-74D8-4EDB-8E63-7000C7D1D63D}" srcOrd="2" destOrd="0" presId="urn:microsoft.com/office/officeart/2005/8/layout/orgChart1"/>
    <dgm:cxn modelId="{B7DC45E5-2A2B-4B5B-9081-D9F45EA7B5B5}" type="presParOf" srcId="{1CCAC4B8-872E-439B-AF55-4F45A5DD0610}" destId="{5B652DA6-EB9D-4F1C-A496-BF40B697A972}" srcOrd="6" destOrd="0" presId="urn:microsoft.com/office/officeart/2005/8/layout/orgChart1"/>
    <dgm:cxn modelId="{C947C99D-DEC8-4FDC-AA0C-6A7F82CBDF6B}" type="presParOf" srcId="{1CCAC4B8-872E-439B-AF55-4F45A5DD0610}" destId="{08CA92BA-158B-4FDB-A698-167BC36E45AC}" srcOrd="7" destOrd="0" presId="urn:microsoft.com/office/officeart/2005/8/layout/orgChart1"/>
    <dgm:cxn modelId="{D115C599-FB51-4BCC-BA3D-55AF985457AD}" type="presParOf" srcId="{08CA92BA-158B-4FDB-A698-167BC36E45AC}" destId="{FF279D74-E49E-481D-BA7F-3D6490EAFECE}" srcOrd="0" destOrd="0" presId="urn:microsoft.com/office/officeart/2005/8/layout/orgChart1"/>
    <dgm:cxn modelId="{1B2471E2-E7E1-4E8E-838D-4D05B2331FFF}" type="presParOf" srcId="{FF279D74-E49E-481D-BA7F-3D6490EAFECE}" destId="{58C978C1-5DBE-4BA6-883D-BF25CF969175}" srcOrd="0" destOrd="0" presId="urn:microsoft.com/office/officeart/2005/8/layout/orgChart1"/>
    <dgm:cxn modelId="{445C2565-370F-4CA9-83D5-D7FE14466ACB}" type="presParOf" srcId="{FF279D74-E49E-481D-BA7F-3D6490EAFECE}" destId="{160E98E3-8F9C-4286-A103-095F2114D4A2}" srcOrd="1" destOrd="0" presId="urn:microsoft.com/office/officeart/2005/8/layout/orgChart1"/>
    <dgm:cxn modelId="{A0DF5FE1-FFC0-4300-9958-7C47F1DACB2F}" type="presParOf" srcId="{08CA92BA-158B-4FDB-A698-167BC36E45AC}" destId="{69338DA6-D108-4AA5-8071-856DBF33E9C0}" srcOrd="1" destOrd="0" presId="urn:microsoft.com/office/officeart/2005/8/layout/orgChart1"/>
    <dgm:cxn modelId="{A393D11E-5BC1-4089-9489-30EA7204519B}" type="presParOf" srcId="{08CA92BA-158B-4FDB-A698-167BC36E45AC}" destId="{7FCE4AE5-D0D7-4BF7-9656-A4D114CBC504}" srcOrd="2" destOrd="0" presId="urn:microsoft.com/office/officeart/2005/8/layout/orgChart1"/>
    <dgm:cxn modelId="{B71B7491-821C-4C62-B056-48846DBDE197}" type="presParOf" srcId="{1CCAC4B8-872E-439B-AF55-4F45A5DD0610}" destId="{6C3F81B2-6171-4F0F-93B7-D9436BECE242}" srcOrd="8" destOrd="0" presId="urn:microsoft.com/office/officeart/2005/8/layout/orgChart1"/>
    <dgm:cxn modelId="{C34686C5-7B5B-484E-AD4F-F2AF87C1483C}" type="presParOf" srcId="{1CCAC4B8-872E-439B-AF55-4F45A5DD0610}" destId="{A5739B2F-2F76-4122-9E45-1620FFA218F6}" srcOrd="9" destOrd="0" presId="urn:microsoft.com/office/officeart/2005/8/layout/orgChart1"/>
    <dgm:cxn modelId="{7273127C-F33E-4F3C-A08D-DBA3601D08B3}" type="presParOf" srcId="{A5739B2F-2F76-4122-9E45-1620FFA218F6}" destId="{E797B469-09F1-4E2A-AF07-0BDF4DF966F1}" srcOrd="0" destOrd="0" presId="urn:microsoft.com/office/officeart/2005/8/layout/orgChart1"/>
    <dgm:cxn modelId="{FDF212E4-AFC9-47BF-AF16-B1FBE52E6031}" type="presParOf" srcId="{E797B469-09F1-4E2A-AF07-0BDF4DF966F1}" destId="{FD1B357E-E55A-46B8-8A91-B583B185985C}" srcOrd="0" destOrd="0" presId="urn:microsoft.com/office/officeart/2005/8/layout/orgChart1"/>
    <dgm:cxn modelId="{DF1CA333-98AD-4D5C-8A64-6FD2E4A0B0DD}" type="presParOf" srcId="{E797B469-09F1-4E2A-AF07-0BDF4DF966F1}" destId="{55831048-4794-4E3A-8388-445F4B16B3BD}" srcOrd="1" destOrd="0" presId="urn:microsoft.com/office/officeart/2005/8/layout/orgChart1"/>
    <dgm:cxn modelId="{01724248-EB9C-4823-A1FB-601338C194FE}" type="presParOf" srcId="{A5739B2F-2F76-4122-9E45-1620FFA218F6}" destId="{932C263A-49E0-40DA-933E-36C68694C1FB}" srcOrd="1" destOrd="0" presId="urn:microsoft.com/office/officeart/2005/8/layout/orgChart1"/>
    <dgm:cxn modelId="{57748BEE-C51C-4AAC-A28D-28EBDA0C9B85}" type="presParOf" srcId="{A5739B2F-2F76-4122-9E45-1620FFA218F6}" destId="{87080CB7-9E10-4ED1-B210-A2D20044C221}" srcOrd="2" destOrd="0" presId="urn:microsoft.com/office/officeart/2005/8/layout/orgChart1"/>
    <dgm:cxn modelId="{F15AFCE2-9C71-45D8-ADEE-7296C51148C7}" type="presParOf" srcId="{6A71222D-6778-49A3-92DD-F49587FBE593}" destId="{4AF10FF5-5F54-4C5B-9DFA-001CACC3DE3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F81B2-6171-4F0F-93B7-D9436BECE242}">
      <dsp:nvSpPr>
        <dsp:cNvPr id="0" name=""/>
        <dsp:cNvSpPr/>
      </dsp:nvSpPr>
      <dsp:spPr>
        <a:xfrm>
          <a:off x="3155578" y="2064432"/>
          <a:ext cx="2614792" cy="226903"/>
        </a:xfrm>
        <a:custGeom>
          <a:avLst/>
          <a:gdLst/>
          <a:ahLst/>
          <a:cxnLst/>
          <a:rect l="0" t="0" r="0" b="0"/>
          <a:pathLst>
            <a:path>
              <a:moveTo>
                <a:pt x="0" y="0"/>
              </a:moveTo>
              <a:lnTo>
                <a:pt x="0" y="113451"/>
              </a:lnTo>
              <a:lnTo>
                <a:pt x="2614792" y="113451"/>
              </a:lnTo>
              <a:lnTo>
                <a:pt x="2614792" y="2269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652DA6-EB9D-4F1C-A496-BF40B697A972}">
      <dsp:nvSpPr>
        <dsp:cNvPr id="0" name=""/>
        <dsp:cNvSpPr/>
      </dsp:nvSpPr>
      <dsp:spPr>
        <a:xfrm>
          <a:off x="3155578" y="2064432"/>
          <a:ext cx="1307396" cy="226903"/>
        </a:xfrm>
        <a:custGeom>
          <a:avLst/>
          <a:gdLst/>
          <a:ahLst/>
          <a:cxnLst/>
          <a:rect l="0" t="0" r="0" b="0"/>
          <a:pathLst>
            <a:path>
              <a:moveTo>
                <a:pt x="0" y="0"/>
              </a:moveTo>
              <a:lnTo>
                <a:pt x="0" y="113451"/>
              </a:lnTo>
              <a:lnTo>
                <a:pt x="1307396" y="113451"/>
              </a:lnTo>
              <a:lnTo>
                <a:pt x="1307396" y="2269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33F43F-8DA3-4285-985C-E600B3A0B509}">
      <dsp:nvSpPr>
        <dsp:cNvPr id="0" name=""/>
        <dsp:cNvSpPr/>
      </dsp:nvSpPr>
      <dsp:spPr>
        <a:xfrm>
          <a:off x="3109858" y="2064432"/>
          <a:ext cx="91440" cy="226903"/>
        </a:xfrm>
        <a:custGeom>
          <a:avLst/>
          <a:gdLst/>
          <a:ahLst/>
          <a:cxnLst/>
          <a:rect l="0" t="0" r="0" b="0"/>
          <a:pathLst>
            <a:path>
              <a:moveTo>
                <a:pt x="45720" y="0"/>
              </a:moveTo>
              <a:lnTo>
                <a:pt x="45720" y="2269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E5B39F-C289-4571-900C-3DCDAEA55CF8}">
      <dsp:nvSpPr>
        <dsp:cNvPr id="0" name=""/>
        <dsp:cNvSpPr/>
      </dsp:nvSpPr>
      <dsp:spPr>
        <a:xfrm>
          <a:off x="1848182" y="2064432"/>
          <a:ext cx="1307396" cy="226903"/>
        </a:xfrm>
        <a:custGeom>
          <a:avLst/>
          <a:gdLst/>
          <a:ahLst/>
          <a:cxnLst/>
          <a:rect l="0" t="0" r="0" b="0"/>
          <a:pathLst>
            <a:path>
              <a:moveTo>
                <a:pt x="1307396" y="0"/>
              </a:moveTo>
              <a:lnTo>
                <a:pt x="1307396" y="113451"/>
              </a:lnTo>
              <a:lnTo>
                <a:pt x="0" y="113451"/>
              </a:lnTo>
              <a:lnTo>
                <a:pt x="0" y="2269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63808-EA76-492E-BBE4-FCB14D3FF978}">
      <dsp:nvSpPr>
        <dsp:cNvPr id="0" name=""/>
        <dsp:cNvSpPr/>
      </dsp:nvSpPr>
      <dsp:spPr>
        <a:xfrm>
          <a:off x="540785" y="2064432"/>
          <a:ext cx="2614792" cy="226903"/>
        </a:xfrm>
        <a:custGeom>
          <a:avLst/>
          <a:gdLst/>
          <a:ahLst/>
          <a:cxnLst/>
          <a:rect l="0" t="0" r="0" b="0"/>
          <a:pathLst>
            <a:path>
              <a:moveTo>
                <a:pt x="2614792" y="0"/>
              </a:moveTo>
              <a:lnTo>
                <a:pt x="2614792" y="113451"/>
              </a:lnTo>
              <a:lnTo>
                <a:pt x="0" y="113451"/>
              </a:lnTo>
              <a:lnTo>
                <a:pt x="0" y="2269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06D33E-B8AF-4DAF-89ED-380CBB07BD74}">
      <dsp:nvSpPr>
        <dsp:cNvPr id="0" name=""/>
        <dsp:cNvSpPr/>
      </dsp:nvSpPr>
      <dsp:spPr>
        <a:xfrm>
          <a:off x="2615332" y="1524185"/>
          <a:ext cx="1080492" cy="5402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CH" sz="1300" kern="1200" dirty="0"/>
            <a:t>Biomarker</a:t>
          </a:r>
        </a:p>
      </dsp:txBody>
      <dsp:txXfrm>
        <a:off x="2615332" y="1524185"/>
        <a:ext cx="1080492" cy="540246"/>
      </dsp:txXfrm>
    </dsp:sp>
    <dsp:sp modelId="{52966EC3-D765-4487-B5BC-EA524EB22459}">
      <dsp:nvSpPr>
        <dsp:cNvPr id="0" name=""/>
        <dsp:cNvSpPr/>
      </dsp:nvSpPr>
      <dsp:spPr>
        <a:xfrm>
          <a:off x="539" y="2291335"/>
          <a:ext cx="1080492" cy="5402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CH" sz="1300" kern="1200" dirty="0"/>
            <a:t>Diagnostische Biomarker</a:t>
          </a:r>
        </a:p>
      </dsp:txBody>
      <dsp:txXfrm>
        <a:off x="539" y="2291335"/>
        <a:ext cx="1080492" cy="540246"/>
      </dsp:txXfrm>
    </dsp:sp>
    <dsp:sp modelId="{C293047E-5AE1-4EA1-B19F-FD024ECDB14A}">
      <dsp:nvSpPr>
        <dsp:cNvPr id="0" name=""/>
        <dsp:cNvSpPr/>
      </dsp:nvSpPr>
      <dsp:spPr>
        <a:xfrm>
          <a:off x="1307935" y="2291335"/>
          <a:ext cx="1080492" cy="5402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CH" sz="1300" kern="1200" dirty="0" err="1"/>
            <a:t>Staging</a:t>
          </a:r>
          <a:r>
            <a:rPr lang="de-CH" sz="1300" kern="1200" dirty="0"/>
            <a:t> Biomarker</a:t>
          </a:r>
        </a:p>
      </dsp:txBody>
      <dsp:txXfrm>
        <a:off x="1307935" y="2291335"/>
        <a:ext cx="1080492" cy="540246"/>
      </dsp:txXfrm>
    </dsp:sp>
    <dsp:sp modelId="{5377C99D-0490-4095-82AF-18BB739792DF}">
      <dsp:nvSpPr>
        <dsp:cNvPr id="0" name=""/>
        <dsp:cNvSpPr/>
      </dsp:nvSpPr>
      <dsp:spPr>
        <a:xfrm>
          <a:off x="2615332" y="2291335"/>
          <a:ext cx="1080492" cy="5402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CH" sz="1300" kern="1200" dirty="0"/>
            <a:t>Prognostische Biomarker</a:t>
          </a:r>
        </a:p>
      </dsp:txBody>
      <dsp:txXfrm>
        <a:off x="2615332" y="2291335"/>
        <a:ext cx="1080492" cy="540246"/>
      </dsp:txXfrm>
    </dsp:sp>
    <dsp:sp modelId="{58C978C1-5DBE-4BA6-883D-BF25CF969175}">
      <dsp:nvSpPr>
        <dsp:cNvPr id="0" name=""/>
        <dsp:cNvSpPr/>
      </dsp:nvSpPr>
      <dsp:spPr>
        <a:xfrm>
          <a:off x="3922728" y="2291335"/>
          <a:ext cx="1080492" cy="5402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CH" sz="1300" kern="1200" dirty="0" err="1"/>
            <a:t>Pradiktive</a:t>
          </a:r>
          <a:r>
            <a:rPr lang="de-CH" sz="1300" kern="1200" dirty="0"/>
            <a:t> Biomarker</a:t>
          </a:r>
        </a:p>
      </dsp:txBody>
      <dsp:txXfrm>
        <a:off x="3922728" y="2291335"/>
        <a:ext cx="1080492" cy="540246"/>
      </dsp:txXfrm>
    </dsp:sp>
    <dsp:sp modelId="{FD1B357E-E55A-46B8-8A91-B583B185985C}">
      <dsp:nvSpPr>
        <dsp:cNvPr id="0" name=""/>
        <dsp:cNvSpPr/>
      </dsp:nvSpPr>
      <dsp:spPr>
        <a:xfrm>
          <a:off x="5230124" y="2291335"/>
          <a:ext cx="1080492" cy="5402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CH" sz="1300" kern="1200" dirty="0"/>
            <a:t>Monitoring Biomarker</a:t>
          </a:r>
        </a:p>
      </dsp:txBody>
      <dsp:txXfrm>
        <a:off x="5230124" y="2291335"/>
        <a:ext cx="1080492" cy="54024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773680" cy="435849"/>
          </a:xfrm>
          <a:prstGeom prst="rect">
            <a:avLst/>
          </a:prstGeom>
        </p:spPr>
        <p:txBody>
          <a:bodyPr vert="horz" lIns="86211" tIns="43106" rIns="86211" bIns="43106" rtlCol="0"/>
          <a:lstStyle>
            <a:lvl1pPr algn="l">
              <a:defRPr sz="1100"/>
            </a:lvl1pPr>
          </a:lstStyle>
          <a:p>
            <a:endParaRPr lang="en-GB"/>
          </a:p>
        </p:txBody>
      </p:sp>
      <p:sp>
        <p:nvSpPr>
          <p:cNvPr id="3" name="Datumsplatzhalter 2"/>
          <p:cNvSpPr>
            <a:spLocks noGrp="1"/>
          </p:cNvSpPr>
          <p:nvPr>
            <p:ph type="dt" idx="1"/>
          </p:nvPr>
        </p:nvSpPr>
        <p:spPr>
          <a:xfrm>
            <a:off x="3625639" y="0"/>
            <a:ext cx="2773680" cy="435849"/>
          </a:xfrm>
          <a:prstGeom prst="rect">
            <a:avLst/>
          </a:prstGeom>
        </p:spPr>
        <p:txBody>
          <a:bodyPr vert="horz" lIns="86211" tIns="43106" rIns="86211" bIns="43106" rtlCol="0"/>
          <a:lstStyle>
            <a:lvl1pPr algn="r">
              <a:defRPr sz="1100"/>
            </a:lvl1pPr>
          </a:lstStyle>
          <a:p>
            <a:fld id="{0F1BD458-55E6-4660-8873-8713318566F0}" type="datetimeFigureOut">
              <a:rPr lang="en-GB" smtClean="0"/>
              <a:t>01/09/2022</a:t>
            </a:fld>
            <a:endParaRPr lang="en-GB"/>
          </a:p>
        </p:txBody>
      </p:sp>
      <p:sp>
        <p:nvSpPr>
          <p:cNvPr id="4" name="Folienbildplatzhalter 3"/>
          <p:cNvSpPr>
            <a:spLocks noGrp="1" noRot="1" noChangeAspect="1"/>
          </p:cNvSpPr>
          <p:nvPr>
            <p:ph type="sldImg" idx="2"/>
          </p:nvPr>
        </p:nvSpPr>
        <p:spPr>
          <a:xfrm>
            <a:off x="595313" y="1085850"/>
            <a:ext cx="5210175" cy="2932113"/>
          </a:xfrm>
          <a:prstGeom prst="rect">
            <a:avLst/>
          </a:prstGeom>
          <a:noFill/>
          <a:ln w="12700">
            <a:solidFill>
              <a:prstClr val="black"/>
            </a:solidFill>
          </a:ln>
        </p:spPr>
        <p:txBody>
          <a:bodyPr vert="horz" lIns="86211" tIns="43106" rIns="86211" bIns="43106" rtlCol="0" anchor="ctr"/>
          <a:lstStyle/>
          <a:p>
            <a:endParaRPr lang="en-GB"/>
          </a:p>
        </p:txBody>
      </p:sp>
      <p:sp>
        <p:nvSpPr>
          <p:cNvPr id="5" name="Notizenplatzhalter 4"/>
          <p:cNvSpPr>
            <a:spLocks noGrp="1"/>
          </p:cNvSpPr>
          <p:nvPr>
            <p:ph type="body" sz="quarter" idx="3"/>
          </p:nvPr>
        </p:nvSpPr>
        <p:spPr>
          <a:xfrm>
            <a:off x="640080" y="4180522"/>
            <a:ext cx="5120640" cy="3420428"/>
          </a:xfrm>
          <a:prstGeom prst="rect">
            <a:avLst/>
          </a:prstGeom>
        </p:spPr>
        <p:txBody>
          <a:bodyPr vert="horz" lIns="86211" tIns="43106" rIns="86211" bIns="43106"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250953"/>
            <a:ext cx="2773680" cy="435848"/>
          </a:xfrm>
          <a:prstGeom prst="rect">
            <a:avLst/>
          </a:prstGeom>
        </p:spPr>
        <p:txBody>
          <a:bodyPr vert="horz" lIns="86211" tIns="43106" rIns="86211" bIns="43106" rtlCol="0" anchor="b"/>
          <a:lstStyle>
            <a:lvl1pPr algn="l">
              <a:defRPr sz="1100"/>
            </a:lvl1pPr>
          </a:lstStyle>
          <a:p>
            <a:endParaRPr lang="en-GB"/>
          </a:p>
        </p:txBody>
      </p:sp>
      <p:sp>
        <p:nvSpPr>
          <p:cNvPr id="7" name="Foliennummernplatzhalter 6"/>
          <p:cNvSpPr>
            <a:spLocks noGrp="1"/>
          </p:cNvSpPr>
          <p:nvPr>
            <p:ph type="sldNum" sz="quarter" idx="5"/>
          </p:nvPr>
        </p:nvSpPr>
        <p:spPr>
          <a:xfrm>
            <a:off x="3625639" y="8250953"/>
            <a:ext cx="2773680" cy="435848"/>
          </a:xfrm>
          <a:prstGeom prst="rect">
            <a:avLst/>
          </a:prstGeom>
        </p:spPr>
        <p:txBody>
          <a:bodyPr vert="horz" lIns="86211" tIns="43106" rIns="86211" bIns="43106" rtlCol="0" anchor="b"/>
          <a:lstStyle>
            <a:lvl1pPr algn="r">
              <a:defRPr sz="1100"/>
            </a:lvl1pPr>
          </a:lstStyle>
          <a:p>
            <a:fld id="{6AC8A4DD-1E6A-4B20-9E43-239689E7498F}" type="slidenum">
              <a:rPr lang="en-GB" smtClean="0"/>
              <a:t>‹Nr.›</a:t>
            </a:fld>
            <a:endParaRPr lang="en-GB"/>
          </a:p>
        </p:txBody>
      </p:sp>
    </p:spTree>
    <p:extLst>
      <p:ext uri="{BB962C8B-B14F-4D97-AF65-F5344CB8AC3E}">
        <p14:creationId xmlns:p14="http://schemas.microsoft.com/office/powerpoint/2010/main" val="201073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200" dirty="0"/>
              <a:t>Liebe Kolleginnen</a:t>
            </a:r>
            <a:r>
              <a:rPr lang="de-CH" sz="1200" baseline="0" dirty="0"/>
              <a:t> und Kollegen</a:t>
            </a:r>
          </a:p>
          <a:p>
            <a:pPr marL="0" indent="0">
              <a:buNone/>
            </a:pPr>
            <a:r>
              <a:rPr lang="de-CH" sz="1200" baseline="0" dirty="0"/>
              <a:t>Danke vielmal für die Einladung. Es ist ziemliche genau 1 Jahr her, als das MTB am LUKS eingeführt wurde. Wir </a:t>
            </a:r>
            <a:r>
              <a:rPr lang="de-CH" sz="1200" baseline="0" dirty="0" err="1"/>
              <a:t>habben</a:t>
            </a:r>
            <a:r>
              <a:rPr lang="de-CH" sz="1200" baseline="0" dirty="0"/>
              <a:t> in der </a:t>
            </a:r>
            <a:r>
              <a:rPr lang="de-CH" sz="1200" baseline="0" dirty="0" err="1"/>
              <a:t>Zwischenzeti</a:t>
            </a:r>
            <a:r>
              <a:rPr lang="de-CH" sz="1200" baseline="0" dirty="0"/>
              <a:t> die ersten Patienten besprochen und Erfahrungen gesammelt. </a:t>
            </a:r>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1</a:t>
            </a:fld>
            <a:endParaRPr lang="en-GB"/>
          </a:p>
        </p:txBody>
      </p:sp>
    </p:spTree>
    <p:extLst>
      <p:ext uri="{BB962C8B-B14F-4D97-AF65-F5344CB8AC3E}">
        <p14:creationId xmlns:p14="http://schemas.microsoft.com/office/powerpoint/2010/main" val="4273375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32</a:t>
            </a:fld>
            <a:endParaRPr lang="en-GB"/>
          </a:p>
        </p:txBody>
      </p:sp>
    </p:spTree>
    <p:extLst>
      <p:ext uri="{BB962C8B-B14F-4D97-AF65-F5344CB8AC3E}">
        <p14:creationId xmlns:p14="http://schemas.microsoft.com/office/powerpoint/2010/main" val="3186329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ORR of 4.5% for a study in the oncology field is low. However, this number must be</a:t>
            </a:r>
          </a:p>
          <a:p>
            <a:r>
              <a:rPr lang="en-US" sz="1200" b="0" i="0" u="none" strike="noStrike" kern="1200" baseline="0" dirty="0">
                <a:solidFill>
                  <a:schemeClr val="tx1"/>
                </a:solidFill>
                <a:latin typeface="+mn-lt"/>
                <a:ea typeface="+mn-ea"/>
                <a:cs typeface="+mn-cs"/>
              </a:rPr>
              <a:t>put into perspective given the challenging patient cohort.</a:t>
            </a:r>
          </a:p>
          <a:p>
            <a:r>
              <a:rPr lang="en-US" sz="1200" b="0" i="0" u="none" strike="noStrike" kern="1200" baseline="0" dirty="0">
                <a:solidFill>
                  <a:schemeClr val="tx1"/>
                </a:solidFill>
                <a:latin typeface="+mn-lt"/>
                <a:ea typeface="+mn-ea"/>
                <a:cs typeface="+mn-cs"/>
              </a:rPr>
              <a:t>DCR Disease control rate</a:t>
            </a:r>
            <a:endParaRPr lang="de-CH" dirty="0"/>
          </a:p>
          <a:p>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33</a:t>
            </a:fld>
            <a:endParaRPr lang="en-GB"/>
          </a:p>
        </p:txBody>
      </p:sp>
    </p:spTree>
    <p:extLst>
      <p:ext uri="{BB962C8B-B14F-4D97-AF65-F5344CB8AC3E}">
        <p14:creationId xmlns:p14="http://schemas.microsoft.com/office/powerpoint/2010/main" val="3435432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800" dirty="0"/>
          </a:p>
        </p:txBody>
      </p:sp>
      <p:sp>
        <p:nvSpPr>
          <p:cNvPr id="4" name="Foliennummernplatzhalter 3"/>
          <p:cNvSpPr>
            <a:spLocks noGrp="1"/>
          </p:cNvSpPr>
          <p:nvPr>
            <p:ph type="sldNum" sz="quarter" idx="10"/>
          </p:nvPr>
        </p:nvSpPr>
        <p:spPr/>
        <p:txBody>
          <a:bodyPr/>
          <a:lstStyle/>
          <a:p>
            <a:fld id="{6AC8A4DD-1E6A-4B20-9E43-239689E7498F}" type="slidenum">
              <a:rPr lang="en-GB" smtClean="0"/>
              <a:t>34</a:t>
            </a:fld>
            <a:endParaRPr lang="en-GB"/>
          </a:p>
        </p:txBody>
      </p:sp>
    </p:spTree>
    <p:extLst>
      <p:ext uri="{BB962C8B-B14F-4D97-AF65-F5344CB8AC3E}">
        <p14:creationId xmlns:p14="http://schemas.microsoft.com/office/powerpoint/2010/main" val="2445068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IM MSJCC 50% wäre von den </a:t>
            </a:r>
            <a:r>
              <a:rPr lang="de-CH" dirty="0" err="1"/>
              <a:t>richtlinien</a:t>
            </a:r>
            <a:r>
              <a:rPr lang="de-CH" dirty="0"/>
              <a:t> für Genetische Beratung nicht </a:t>
            </a:r>
            <a:r>
              <a:rPr lang="de-CH" dirty="0" err="1"/>
              <a:t>getested</a:t>
            </a:r>
            <a:r>
              <a:rPr lang="de-CH" dirty="0"/>
              <a:t> worden</a:t>
            </a:r>
          </a:p>
        </p:txBody>
      </p:sp>
      <p:sp>
        <p:nvSpPr>
          <p:cNvPr id="4" name="Foliennummernplatzhalter 3"/>
          <p:cNvSpPr>
            <a:spLocks noGrp="1"/>
          </p:cNvSpPr>
          <p:nvPr>
            <p:ph type="sldNum" sz="quarter" idx="10"/>
          </p:nvPr>
        </p:nvSpPr>
        <p:spPr/>
        <p:txBody>
          <a:bodyPr/>
          <a:lstStyle/>
          <a:p>
            <a:fld id="{6AC8A4DD-1E6A-4B20-9E43-239689E7498F}" type="slidenum">
              <a:rPr lang="en-GB" smtClean="0"/>
              <a:t>36</a:t>
            </a:fld>
            <a:endParaRPr lang="en-GB"/>
          </a:p>
        </p:txBody>
      </p:sp>
    </p:spTree>
    <p:extLst>
      <p:ext uri="{BB962C8B-B14F-4D97-AF65-F5344CB8AC3E}">
        <p14:creationId xmlns:p14="http://schemas.microsoft.com/office/powerpoint/2010/main" val="2620804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800" kern="1200" dirty="0">
                <a:solidFill>
                  <a:schemeClr val="tx1"/>
                </a:solidFill>
                <a:effectLst/>
                <a:latin typeface="+mn-lt"/>
                <a:ea typeface="+mn-ea"/>
                <a:cs typeface="+mn-cs"/>
              </a:rPr>
              <a:t>Um der Komplexität der Bedeutung molekularbiologischer Veränderungen von </a:t>
            </a:r>
            <a:r>
              <a:rPr lang="de-CH" sz="800" kern="1200" dirty="0" err="1">
                <a:solidFill>
                  <a:schemeClr val="tx1"/>
                </a:solidFill>
                <a:effectLst/>
                <a:latin typeface="+mn-lt"/>
                <a:ea typeface="+mn-ea"/>
                <a:cs typeface="+mn-cs"/>
              </a:rPr>
              <a:t>Neoplasien</a:t>
            </a:r>
            <a:r>
              <a:rPr lang="de-CH" sz="800" kern="1200" dirty="0">
                <a:solidFill>
                  <a:schemeClr val="tx1"/>
                </a:solidFill>
                <a:effectLst/>
                <a:latin typeface="+mn-lt"/>
                <a:ea typeface="+mn-ea"/>
                <a:cs typeface="+mn-cs"/>
              </a:rPr>
              <a:t> gerecht zu werden, haben die University </a:t>
            </a:r>
            <a:r>
              <a:rPr lang="de-CH" sz="800" kern="1200" dirty="0" err="1">
                <a:solidFill>
                  <a:schemeClr val="tx1"/>
                </a:solidFill>
                <a:effectLst/>
                <a:latin typeface="+mn-lt"/>
                <a:ea typeface="+mn-ea"/>
                <a:cs typeface="+mn-cs"/>
              </a:rPr>
              <a:t>of</a:t>
            </a:r>
            <a:r>
              <a:rPr lang="de-CH" sz="800" kern="1200" dirty="0">
                <a:solidFill>
                  <a:schemeClr val="tx1"/>
                </a:solidFill>
                <a:effectLst/>
                <a:latin typeface="+mn-lt"/>
                <a:ea typeface="+mn-ea"/>
                <a:cs typeface="+mn-cs"/>
              </a:rPr>
              <a:t> Michigan (USA) vor etwa 10 Jahren und danach verschiedene universitären Kliniken des In- und Auslands sogenannte molekulare Tumorboard (MTB) eingeführt. </a:t>
            </a:r>
            <a:r>
              <a:rPr lang="de-DE" sz="800" kern="1200" dirty="0">
                <a:solidFill>
                  <a:schemeClr val="tx1"/>
                </a:solidFill>
                <a:effectLst/>
                <a:latin typeface="+mn-lt"/>
                <a:ea typeface="+mn-ea"/>
                <a:cs typeface="+mn-cs"/>
              </a:rPr>
              <a:t>Das Ziel von MTBs ist es, alle potenziellen</a:t>
            </a:r>
            <a:r>
              <a:rPr lang="de-DE" sz="800" kern="1200" baseline="0" dirty="0">
                <a:solidFill>
                  <a:schemeClr val="tx1"/>
                </a:solidFill>
                <a:effectLst/>
                <a:latin typeface="+mn-lt"/>
                <a:ea typeface="+mn-ea"/>
                <a:cs typeface="+mn-cs"/>
              </a:rPr>
              <a:t> </a:t>
            </a:r>
            <a:r>
              <a:rPr lang="de-DE" sz="800" kern="1200" dirty="0">
                <a:solidFill>
                  <a:schemeClr val="tx1"/>
                </a:solidFill>
                <a:effectLst/>
                <a:latin typeface="+mn-lt"/>
                <a:ea typeface="+mn-ea"/>
                <a:cs typeface="+mn-cs"/>
              </a:rPr>
              <a:t>alle potenziellen therapeutischen Strategien, die auf</a:t>
            </a:r>
            <a:r>
              <a:rPr lang="de-DE" sz="800" kern="1200" baseline="0" dirty="0">
                <a:solidFill>
                  <a:schemeClr val="tx1"/>
                </a:solidFill>
                <a:effectLst/>
                <a:latin typeface="+mn-lt"/>
                <a:ea typeface="+mn-ea"/>
                <a:cs typeface="+mn-cs"/>
              </a:rPr>
              <a:t> </a:t>
            </a:r>
            <a:r>
              <a:rPr lang="de-DE" sz="800" kern="1200" dirty="0">
                <a:solidFill>
                  <a:schemeClr val="tx1"/>
                </a:solidFill>
                <a:effectLst/>
                <a:latin typeface="+mn-lt"/>
                <a:ea typeface="+mn-ea"/>
                <a:cs typeface="+mn-cs"/>
              </a:rPr>
              <a:t>genetischer Analyse für Patienten, die</a:t>
            </a:r>
            <a:r>
              <a:rPr lang="de-DE" sz="800" kern="1200" baseline="0" dirty="0">
                <a:solidFill>
                  <a:schemeClr val="tx1"/>
                </a:solidFill>
                <a:effectLst/>
                <a:latin typeface="+mn-lt"/>
                <a:ea typeface="+mn-ea"/>
                <a:cs typeface="+mn-cs"/>
              </a:rPr>
              <a:t> </a:t>
            </a:r>
            <a:r>
              <a:rPr lang="de-DE" sz="800" kern="1200" dirty="0">
                <a:solidFill>
                  <a:schemeClr val="tx1"/>
                </a:solidFill>
                <a:effectLst/>
                <a:latin typeface="+mn-lt"/>
                <a:ea typeface="+mn-ea"/>
                <a:cs typeface="+mn-cs"/>
              </a:rPr>
              <a:t>nicht auf die Standardtherapie ansprechen</a:t>
            </a:r>
            <a:r>
              <a:rPr lang="de-DE" sz="800" kern="1200" baseline="0" dirty="0">
                <a:solidFill>
                  <a:schemeClr val="tx1"/>
                </a:solidFill>
                <a:effectLst/>
                <a:latin typeface="+mn-lt"/>
                <a:ea typeface="+mn-ea"/>
                <a:cs typeface="+mn-cs"/>
              </a:rPr>
              <a:t> </a:t>
            </a:r>
            <a:r>
              <a:rPr lang="de-DE" sz="800" kern="1200" dirty="0">
                <a:solidFill>
                  <a:schemeClr val="tx1"/>
                </a:solidFill>
                <a:effectLst/>
                <a:latin typeface="+mn-lt"/>
                <a:ea typeface="+mn-ea"/>
                <a:cs typeface="+mn-cs"/>
              </a:rPr>
              <a:t>systemische Therapien ansprechen</a:t>
            </a:r>
            <a:endParaRPr lang="de-CH" sz="800" dirty="0"/>
          </a:p>
        </p:txBody>
      </p:sp>
      <p:sp>
        <p:nvSpPr>
          <p:cNvPr id="4" name="Foliennummernplatzhalter 3"/>
          <p:cNvSpPr>
            <a:spLocks noGrp="1"/>
          </p:cNvSpPr>
          <p:nvPr>
            <p:ph type="sldNum" sz="quarter" idx="10"/>
          </p:nvPr>
        </p:nvSpPr>
        <p:spPr/>
        <p:txBody>
          <a:bodyPr/>
          <a:lstStyle/>
          <a:p>
            <a:fld id="{6AC8A4DD-1E6A-4B20-9E43-239689E7498F}" type="slidenum">
              <a:rPr lang="en-GB" smtClean="0"/>
              <a:t>37</a:t>
            </a:fld>
            <a:endParaRPr lang="en-GB"/>
          </a:p>
        </p:txBody>
      </p:sp>
    </p:spTree>
    <p:extLst>
      <p:ext uri="{BB962C8B-B14F-4D97-AF65-F5344CB8AC3E}">
        <p14:creationId xmlns:p14="http://schemas.microsoft.com/office/powerpoint/2010/main" val="244506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a:solidFill>
                  <a:schemeClr val="tx1"/>
                </a:solidFill>
                <a:latin typeface="+mn-lt"/>
                <a:ea typeface="+mn-ea"/>
                <a:cs typeface="+mn-cs"/>
              </a:rPr>
              <a:t>Outcome variables </a:t>
            </a:r>
            <a:r>
              <a:rPr lang="de-CH" sz="1200" b="0" i="0" u="none" strike="noStrike" kern="1200" baseline="0" dirty="0" err="1">
                <a:solidFill>
                  <a:schemeClr val="tx1"/>
                </a:solidFill>
                <a:latin typeface="+mn-lt"/>
                <a:ea typeface="+mn-ea"/>
                <a:cs typeface="+mn-cs"/>
              </a:rPr>
              <a:t>included</a:t>
            </a:r>
            <a:endParaRPr lang="de-CH"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progression-free survival one (PFS1) of the previous line of therapy given</a:t>
            </a:r>
          </a:p>
          <a:p>
            <a:r>
              <a:rPr lang="en-US" sz="1200" b="0" i="0" u="none" strike="noStrike" kern="1200" baseline="0" dirty="0">
                <a:solidFill>
                  <a:schemeClr val="tx1"/>
                </a:solidFill>
                <a:latin typeface="+mn-lt"/>
                <a:ea typeface="+mn-ea"/>
                <a:cs typeface="+mn-cs"/>
              </a:rPr>
              <a:t>immediately before molecular profile results were available; </a:t>
            </a:r>
            <a:r>
              <a:rPr lang="en-US" sz="1200" b="0" i="0" u="none" strike="noStrike" kern="1200" baseline="0" dirty="0" err="1">
                <a:solidFill>
                  <a:schemeClr val="tx1"/>
                </a:solidFill>
                <a:latin typeface="+mn-lt"/>
                <a:ea typeface="+mn-ea"/>
                <a:cs typeface="+mn-cs"/>
              </a:rPr>
              <a:t>progressionfree</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survival two (PFS2) of the experimental vs standard therapy after</a:t>
            </a:r>
          </a:p>
          <a:p>
            <a:r>
              <a:rPr lang="en-US" sz="1200" b="0" i="0" u="none" strike="noStrike" kern="1200" baseline="0" dirty="0">
                <a:solidFill>
                  <a:schemeClr val="tx1"/>
                </a:solidFill>
                <a:latin typeface="+mn-lt"/>
                <a:ea typeface="+mn-ea"/>
                <a:cs typeface="+mn-cs"/>
              </a:rPr>
              <a:t>genomic results were available. PFS ratio was measured as the ratio of PFS2</a:t>
            </a:r>
          </a:p>
          <a:p>
            <a:r>
              <a:rPr lang="en-US" sz="1200" b="0" i="0" u="none" strike="noStrike" kern="1200" baseline="0" dirty="0">
                <a:solidFill>
                  <a:schemeClr val="tx1"/>
                </a:solidFill>
                <a:latin typeface="+mn-lt"/>
                <a:ea typeface="+mn-ea"/>
                <a:cs typeface="+mn-cs"/>
              </a:rPr>
              <a:t>vs PFS1 (immediate prior line of therapy), that is, using patients as their</a:t>
            </a:r>
          </a:p>
          <a:p>
            <a:r>
              <a:rPr lang="en-US" sz="1200" b="0" i="0" u="none" strike="noStrike" kern="1200" baseline="0" dirty="0">
                <a:solidFill>
                  <a:schemeClr val="tx1"/>
                </a:solidFill>
                <a:latin typeface="+mn-lt"/>
                <a:ea typeface="+mn-ea"/>
                <a:cs typeface="+mn-cs"/>
              </a:rPr>
              <a:t>own control. PFS (PFS1, PFS2 or PFS2/PFS1) was only evaluated on patients who had a prior treatment line.</a:t>
            </a:r>
          </a:p>
          <a:p>
            <a:r>
              <a:rPr lang="en-US" sz="1200" b="0" i="0" u="none" strike="noStrike" kern="1200" baseline="0" dirty="0">
                <a:solidFill>
                  <a:schemeClr val="tx1"/>
                </a:solidFill>
                <a:latin typeface="+mn-lt"/>
                <a:ea typeface="+mn-ea"/>
                <a:cs typeface="+mn-cs"/>
              </a:rPr>
              <a:t>IN PSF2 </a:t>
            </a:r>
            <a:r>
              <a:rPr lang="en-US" sz="1200" b="0" i="0" u="none" strike="noStrike" kern="1200" baseline="0" dirty="0" err="1">
                <a:solidFill>
                  <a:schemeClr val="tx1"/>
                </a:solidFill>
                <a:latin typeface="+mn-lt"/>
                <a:ea typeface="+mn-ea"/>
                <a:cs typeface="+mn-cs"/>
              </a:rPr>
              <a:t>wurde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Patienten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mit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Immuntheapy</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ausgeschlossen</a:t>
            </a:r>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38</a:t>
            </a:fld>
            <a:endParaRPr lang="en-GB"/>
          </a:p>
        </p:txBody>
      </p:sp>
    </p:spTree>
    <p:extLst>
      <p:ext uri="{BB962C8B-B14F-4D97-AF65-F5344CB8AC3E}">
        <p14:creationId xmlns:p14="http://schemas.microsoft.com/office/powerpoint/2010/main" val="3435432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800" kern="1200" dirty="0">
                <a:solidFill>
                  <a:schemeClr val="tx1"/>
                </a:solidFill>
                <a:effectLst/>
                <a:latin typeface="+mn-lt"/>
                <a:ea typeface="+mn-ea"/>
                <a:cs typeface="+mn-cs"/>
              </a:rPr>
              <a:t>Durchschnittsalter</a:t>
            </a:r>
            <a:endParaRPr lang="de-CH" sz="800" dirty="0"/>
          </a:p>
        </p:txBody>
      </p:sp>
      <p:sp>
        <p:nvSpPr>
          <p:cNvPr id="4" name="Foliennummernplatzhalter 3"/>
          <p:cNvSpPr>
            <a:spLocks noGrp="1"/>
          </p:cNvSpPr>
          <p:nvPr>
            <p:ph type="sldNum" sz="quarter" idx="10"/>
          </p:nvPr>
        </p:nvSpPr>
        <p:spPr/>
        <p:txBody>
          <a:bodyPr/>
          <a:lstStyle/>
          <a:p>
            <a:fld id="{6AC8A4DD-1E6A-4B20-9E43-239689E7498F}" type="slidenum">
              <a:rPr lang="en-GB" smtClean="0"/>
              <a:t>40</a:t>
            </a:fld>
            <a:endParaRPr lang="en-GB"/>
          </a:p>
        </p:txBody>
      </p:sp>
    </p:spTree>
    <p:extLst>
      <p:ext uri="{BB962C8B-B14F-4D97-AF65-F5344CB8AC3E}">
        <p14:creationId xmlns:p14="http://schemas.microsoft.com/office/powerpoint/2010/main" val="2445068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Für</a:t>
            </a:r>
            <a:r>
              <a:rPr lang="de-CH" baseline="0" dirty="0"/>
              <a:t> Vorbereitung viel </a:t>
            </a:r>
            <a:r>
              <a:rPr lang="de-CH" baseline="0" dirty="0" err="1"/>
              <a:t>Analogisce</a:t>
            </a:r>
            <a:r>
              <a:rPr lang="de-CH" baseline="0" dirty="0"/>
              <a:t> Arbeit mit Untersuchung der Datenbank</a:t>
            </a:r>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41</a:t>
            </a:fld>
            <a:endParaRPr lang="en-GB"/>
          </a:p>
        </p:txBody>
      </p:sp>
    </p:spTree>
    <p:extLst>
      <p:ext uri="{BB962C8B-B14F-4D97-AF65-F5344CB8AC3E}">
        <p14:creationId xmlns:p14="http://schemas.microsoft.com/office/powerpoint/2010/main" val="316910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Für</a:t>
            </a:r>
            <a:r>
              <a:rPr lang="de-CH" baseline="0" dirty="0"/>
              <a:t> Vorbereitung viel </a:t>
            </a:r>
            <a:r>
              <a:rPr lang="de-CH" baseline="0" dirty="0" err="1"/>
              <a:t>Analogisce</a:t>
            </a:r>
            <a:r>
              <a:rPr lang="de-CH" baseline="0" dirty="0"/>
              <a:t> Arbeit mit Untersuchung </a:t>
            </a:r>
            <a:r>
              <a:rPr lang="de-CH" baseline="0"/>
              <a:t>der Datenbank</a:t>
            </a:r>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42</a:t>
            </a:fld>
            <a:endParaRPr lang="en-GB"/>
          </a:p>
        </p:txBody>
      </p:sp>
    </p:spTree>
    <p:extLst>
      <p:ext uri="{BB962C8B-B14F-4D97-AF65-F5344CB8AC3E}">
        <p14:creationId xmlns:p14="http://schemas.microsoft.com/office/powerpoint/2010/main" val="3169100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Für</a:t>
            </a:r>
            <a:r>
              <a:rPr lang="de-CH" baseline="0" dirty="0"/>
              <a:t> Vorbereitung viel </a:t>
            </a:r>
            <a:r>
              <a:rPr lang="de-CH" baseline="0" dirty="0" err="1"/>
              <a:t>Analogisce</a:t>
            </a:r>
            <a:r>
              <a:rPr lang="de-CH" baseline="0" dirty="0"/>
              <a:t> Arbeit mit Untersuchung </a:t>
            </a:r>
            <a:r>
              <a:rPr lang="de-CH" baseline="0"/>
              <a:t>der Datenbank</a:t>
            </a:r>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43</a:t>
            </a:fld>
            <a:endParaRPr lang="en-GB"/>
          </a:p>
        </p:txBody>
      </p:sp>
    </p:spTree>
    <p:extLst>
      <p:ext uri="{BB962C8B-B14F-4D97-AF65-F5344CB8AC3E}">
        <p14:creationId xmlns:p14="http://schemas.microsoft.com/office/powerpoint/2010/main" val="3169100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700" dirty="0"/>
              <a:t>Die Herausforderung heutzutage ist nicht die Technische </a:t>
            </a:r>
            <a:r>
              <a:rPr lang="de-CH" sz="700" dirty="0" err="1"/>
              <a:t>Beherschung</a:t>
            </a:r>
            <a:r>
              <a:rPr lang="de-CH" sz="700" dirty="0"/>
              <a:t>, sondern die</a:t>
            </a:r>
            <a:r>
              <a:rPr lang="de-CH" sz="700" baseline="0" dirty="0"/>
              <a:t> Datenanalyse. Und zwar wir sind konfrontiert mit einer riesige Menge an Daten, die für unseren onkologischen Alltag verarbeitet werden müssen auf 1) klinische Relevanz 2) ohne Verlust von </a:t>
            </a:r>
            <a:r>
              <a:rPr lang="de-CH" sz="700" baseline="0" dirty="0" err="1"/>
              <a:t>evetl</a:t>
            </a:r>
            <a:r>
              <a:rPr lang="de-CH" sz="700" baseline="0" dirty="0"/>
              <a:t> wichtige Informationen </a:t>
            </a:r>
            <a:endParaRPr lang="de-CH" sz="700" dirty="0"/>
          </a:p>
        </p:txBody>
      </p:sp>
      <p:sp>
        <p:nvSpPr>
          <p:cNvPr id="4" name="Foliennummernplatzhalter 3"/>
          <p:cNvSpPr>
            <a:spLocks noGrp="1"/>
          </p:cNvSpPr>
          <p:nvPr>
            <p:ph type="sldNum" sz="quarter" idx="10"/>
          </p:nvPr>
        </p:nvSpPr>
        <p:spPr/>
        <p:txBody>
          <a:bodyPr/>
          <a:lstStyle/>
          <a:p>
            <a:fld id="{6AC8A4DD-1E6A-4B20-9E43-239689E7498F}" type="slidenum">
              <a:rPr lang="en-GB" smtClean="0"/>
              <a:t>13</a:t>
            </a:fld>
            <a:endParaRPr lang="en-GB"/>
          </a:p>
        </p:txBody>
      </p:sp>
    </p:spTree>
    <p:extLst>
      <p:ext uri="{BB962C8B-B14F-4D97-AF65-F5344CB8AC3E}">
        <p14:creationId xmlns:p14="http://schemas.microsoft.com/office/powerpoint/2010/main" val="1526929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Für</a:t>
            </a:r>
            <a:r>
              <a:rPr lang="de-CH" baseline="0" dirty="0"/>
              <a:t> Vorbereitung viel </a:t>
            </a:r>
            <a:r>
              <a:rPr lang="de-CH" baseline="0" dirty="0" err="1"/>
              <a:t>Analogisce</a:t>
            </a:r>
            <a:r>
              <a:rPr lang="de-CH" baseline="0" dirty="0"/>
              <a:t> Arbeit mit Untersuchung </a:t>
            </a:r>
            <a:r>
              <a:rPr lang="de-CH" baseline="0"/>
              <a:t>der Datenbank</a:t>
            </a:r>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44</a:t>
            </a:fld>
            <a:endParaRPr lang="en-GB"/>
          </a:p>
        </p:txBody>
      </p:sp>
    </p:spTree>
    <p:extLst>
      <p:ext uri="{BB962C8B-B14F-4D97-AF65-F5344CB8AC3E}">
        <p14:creationId xmlns:p14="http://schemas.microsoft.com/office/powerpoint/2010/main" val="3169100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45</a:t>
            </a:fld>
            <a:endParaRPr lang="en-GB"/>
          </a:p>
        </p:txBody>
      </p:sp>
    </p:spTree>
    <p:extLst>
      <p:ext uri="{BB962C8B-B14F-4D97-AF65-F5344CB8AC3E}">
        <p14:creationId xmlns:p14="http://schemas.microsoft.com/office/powerpoint/2010/main" val="3169100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Für</a:t>
            </a:r>
            <a:r>
              <a:rPr lang="de-CH" baseline="0" dirty="0"/>
              <a:t> Vorbereitung viel </a:t>
            </a:r>
            <a:r>
              <a:rPr lang="de-CH" baseline="0" dirty="0" err="1"/>
              <a:t>Analogisce</a:t>
            </a:r>
            <a:r>
              <a:rPr lang="de-CH" baseline="0" dirty="0"/>
              <a:t> Arbeit mit Untersuchung </a:t>
            </a:r>
            <a:r>
              <a:rPr lang="de-CH" baseline="0"/>
              <a:t>der Datenbank</a:t>
            </a:r>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46</a:t>
            </a:fld>
            <a:endParaRPr lang="en-GB"/>
          </a:p>
        </p:txBody>
      </p:sp>
    </p:spTree>
    <p:extLst>
      <p:ext uri="{BB962C8B-B14F-4D97-AF65-F5344CB8AC3E}">
        <p14:creationId xmlns:p14="http://schemas.microsoft.com/office/powerpoint/2010/main" val="3169100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ie</a:t>
            </a:r>
            <a:r>
              <a:rPr lang="de-DE" dirty="0"/>
              <a:t> Nutzenbewertung wird in zwei Stufen gemacht. Zuerst erfolgt ein reproduzierbares Studienrating mit klar definierten Parametern zum Nutzen. Das Studienrating erfolgt analog zum ESMO-Modell mit einer einfachen Punkteskala und Feinjustierung mit </a:t>
            </a:r>
            <a:r>
              <a:rPr lang="de-DE" dirty="0" err="1"/>
              <a:t>Bonusund</a:t>
            </a:r>
            <a:r>
              <a:rPr lang="de-DE" dirty="0"/>
              <a:t> Malus-Punkten und führt zu einer Nutzenkategorie A–D. Im zweiten Schritt beurteilt der Vertrauensarzt die individuelle Patientensituation. In der </a:t>
            </a:r>
            <a:r>
              <a:rPr lang="de-DE" dirty="0" err="1"/>
              <a:t>abschliessenden</a:t>
            </a:r>
            <a:r>
              <a:rPr lang="de-DE" dirty="0"/>
              <a:t> Gesamtbetrachtung des Einzelfalls hat er die Möglichkeit zu einem </a:t>
            </a:r>
            <a:r>
              <a:rPr lang="de-DE" dirty="0" err="1"/>
              <a:t>Up</a:t>
            </a:r>
            <a:r>
              <a:rPr lang="de-DE" dirty="0"/>
              <a:t>- oder </a:t>
            </a:r>
            <a:r>
              <a:rPr lang="de-DE" dirty="0" err="1"/>
              <a:t>Downgrade</a:t>
            </a:r>
            <a:r>
              <a:rPr lang="de-DE" dirty="0"/>
              <a:t> der Nutzenkategorie aufgrund der individuellen Patientensituation.</a:t>
            </a:r>
            <a:endParaRPr lang="de-CH" dirty="0"/>
          </a:p>
          <a:p>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47</a:t>
            </a:fld>
            <a:endParaRPr lang="en-GB"/>
          </a:p>
        </p:txBody>
      </p:sp>
    </p:spTree>
    <p:extLst>
      <p:ext uri="{BB962C8B-B14F-4D97-AF65-F5344CB8AC3E}">
        <p14:creationId xmlns:p14="http://schemas.microsoft.com/office/powerpoint/2010/main" val="1381576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ie</a:t>
            </a:r>
            <a:r>
              <a:rPr lang="de-DE" dirty="0"/>
              <a:t> Nutzenbewertung wird in zwei Stufen gemacht. Zuerst erfolgt ein reproduzierbares Studienrating mit klar definierten Parametern zum Nutzen. Das Studienrating erfolgt analog zum ESMO-Modell mit einer einfachen Punkteskala und Feinjustierung mit </a:t>
            </a:r>
            <a:r>
              <a:rPr lang="de-DE" dirty="0" err="1"/>
              <a:t>Bonusund</a:t>
            </a:r>
            <a:r>
              <a:rPr lang="de-DE" dirty="0"/>
              <a:t> Malus-Punkten und führt zu einer Nutzenkategorie A–D. Im zweiten Schritt beurteilt der Vertrauensarzt die individuelle Patientensituation. In der </a:t>
            </a:r>
            <a:r>
              <a:rPr lang="de-DE" dirty="0" err="1"/>
              <a:t>abschliessenden</a:t>
            </a:r>
            <a:r>
              <a:rPr lang="de-DE" dirty="0"/>
              <a:t> Gesamtbetrachtung des Einzelfalls hat er die Möglichkeit zu einem </a:t>
            </a:r>
            <a:r>
              <a:rPr lang="de-DE" dirty="0" err="1"/>
              <a:t>Up</a:t>
            </a:r>
            <a:r>
              <a:rPr lang="de-DE" dirty="0"/>
              <a:t>- oder </a:t>
            </a:r>
            <a:r>
              <a:rPr lang="de-DE" dirty="0" err="1"/>
              <a:t>Downgrade</a:t>
            </a:r>
            <a:r>
              <a:rPr lang="de-DE" dirty="0"/>
              <a:t> der Nutzenkategorie aufgrund der individuellen Patientensituation.</a:t>
            </a:r>
            <a:endParaRPr lang="de-CH"/>
          </a:p>
          <a:p>
            <a:endParaRPr lang="de-CH"/>
          </a:p>
        </p:txBody>
      </p:sp>
      <p:sp>
        <p:nvSpPr>
          <p:cNvPr id="4" name="Foliennummernplatzhalter 3"/>
          <p:cNvSpPr>
            <a:spLocks noGrp="1"/>
          </p:cNvSpPr>
          <p:nvPr>
            <p:ph type="sldNum" sz="quarter" idx="10"/>
          </p:nvPr>
        </p:nvSpPr>
        <p:spPr/>
        <p:txBody>
          <a:bodyPr/>
          <a:lstStyle/>
          <a:p>
            <a:fld id="{6AC8A4DD-1E6A-4B20-9E43-239689E7498F}" type="slidenum">
              <a:rPr lang="en-GB" smtClean="0"/>
              <a:t>48</a:t>
            </a:fld>
            <a:endParaRPr lang="en-GB"/>
          </a:p>
        </p:txBody>
      </p:sp>
    </p:spTree>
    <p:extLst>
      <p:ext uri="{BB962C8B-B14F-4D97-AF65-F5344CB8AC3E}">
        <p14:creationId xmlns:p14="http://schemas.microsoft.com/office/powerpoint/2010/main" val="1381576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Report einfügen</a:t>
            </a:r>
          </a:p>
        </p:txBody>
      </p:sp>
      <p:sp>
        <p:nvSpPr>
          <p:cNvPr id="4" name="Foliennummernplatzhalter 3"/>
          <p:cNvSpPr>
            <a:spLocks noGrp="1"/>
          </p:cNvSpPr>
          <p:nvPr>
            <p:ph type="sldNum" sz="quarter" idx="10"/>
          </p:nvPr>
        </p:nvSpPr>
        <p:spPr/>
        <p:txBody>
          <a:bodyPr/>
          <a:lstStyle/>
          <a:p>
            <a:fld id="{6AC8A4DD-1E6A-4B20-9E43-239689E7498F}" type="slidenum">
              <a:rPr lang="en-GB" smtClean="0"/>
              <a:t>17</a:t>
            </a:fld>
            <a:endParaRPr lang="en-GB"/>
          </a:p>
        </p:txBody>
      </p:sp>
    </p:spTree>
    <p:extLst>
      <p:ext uri="{BB962C8B-B14F-4D97-AF65-F5344CB8AC3E}">
        <p14:creationId xmlns:p14="http://schemas.microsoft.com/office/powerpoint/2010/main" val="196252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800" kern="1200" dirty="0">
                <a:solidFill>
                  <a:schemeClr val="tx1"/>
                </a:solidFill>
                <a:effectLst/>
                <a:latin typeface="+mn-lt"/>
                <a:ea typeface="+mn-ea"/>
                <a:cs typeface="+mn-cs"/>
              </a:rPr>
              <a:t>Um der Komplexität der Bedeutung molekularbiologischer Veränderungen von </a:t>
            </a:r>
            <a:r>
              <a:rPr lang="de-CH" sz="800" kern="1200" dirty="0" err="1">
                <a:solidFill>
                  <a:schemeClr val="tx1"/>
                </a:solidFill>
                <a:effectLst/>
                <a:latin typeface="+mn-lt"/>
                <a:ea typeface="+mn-ea"/>
                <a:cs typeface="+mn-cs"/>
              </a:rPr>
              <a:t>Neoplasien</a:t>
            </a:r>
            <a:r>
              <a:rPr lang="de-CH" sz="800" kern="1200" dirty="0">
                <a:solidFill>
                  <a:schemeClr val="tx1"/>
                </a:solidFill>
                <a:effectLst/>
                <a:latin typeface="+mn-lt"/>
                <a:ea typeface="+mn-ea"/>
                <a:cs typeface="+mn-cs"/>
              </a:rPr>
              <a:t> gerecht zu werden, haben die University </a:t>
            </a:r>
            <a:r>
              <a:rPr lang="de-CH" sz="800" kern="1200" dirty="0" err="1">
                <a:solidFill>
                  <a:schemeClr val="tx1"/>
                </a:solidFill>
                <a:effectLst/>
                <a:latin typeface="+mn-lt"/>
                <a:ea typeface="+mn-ea"/>
                <a:cs typeface="+mn-cs"/>
              </a:rPr>
              <a:t>of</a:t>
            </a:r>
            <a:r>
              <a:rPr lang="de-CH" sz="800" kern="1200" dirty="0">
                <a:solidFill>
                  <a:schemeClr val="tx1"/>
                </a:solidFill>
                <a:effectLst/>
                <a:latin typeface="+mn-lt"/>
                <a:ea typeface="+mn-ea"/>
                <a:cs typeface="+mn-cs"/>
              </a:rPr>
              <a:t> Michigan (USA) vor etwa 10 Jahren und danach verschiedene universitären Kliniken des In- und Auslands sogenannte molekulare Tumorboard (MTB) eingeführt. </a:t>
            </a:r>
            <a:r>
              <a:rPr lang="de-DE" sz="800" kern="1200" dirty="0">
                <a:solidFill>
                  <a:schemeClr val="tx1"/>
                </a:solidFill>
                <a:effectLst/>
                <a:latin typeface="+mn-lt"/>
                <a:ea typeface="+mn-ea"/>
                <a:cs typeface="+mn-cs"/>
              </a:rPr>
              <a:t>Das Ziel von MTBs ist es, alle potenziellen</a:t>
            </a:r>
            <a:r>
              <a:rPr lang="de-DE" sz="800" kern="1200" baseline="0" dirty="0">
                <a:solidFill>
                  <a:schemeClr val="tx1"/>
                </a:solidFill>
                <a:effectLst/>
                <a:latin typeface="+mn-lt"/>
                <a:ea typeface="+mn-ea"/>
                <a:cs typeface="+mn-cs"/>
              </a:rPr>
              <a:t> </a:t>
            </a:r>
            <a:r>
              <a:rPr lang="de-DE" sz="800" kern="1200" dirty="0">
                <a:solidFill>
                  <a:schemeClr val="tx1"/>
                </a:solidFill>
                <a:effectLst/>
                <a:latin typeface="+mn-lt"/>
                <a:ea typeface="+mn-ea"/>
                <a:cs typeface="+mn-cs"/>
              </a:rPr>
              <a:t>alle potenziellen therapeutischen Strategien, die auf</a:t>
            </a:r>
            <a:r>
              <a:rPr lang="de-DE" sz="800" kern="1200" baseline="0" dirty="0">
                <a:solidFill>
                  <a:schemeClr val="tx1"/>
                </a:solidFill>
                <a:effectLst/>
                <a:latin typeface="+mn-lt"/>
                <a:ea typeface="+mn-ea"/>
                <a:cs typeface="+mn-cs"/>
              </a:rPr>
              <a:t> </a:t>
            </a:r>
            <a:r>
              <a:rPr lang="de-DE" sz="800" kern="1200" dirty="0">
                <a:solidFill>
                  <a:schemeClr val="tx1"/>
                </a:solidFill>
                <a:effectLst/>
                <a:latin typeface="+mn-lt"/>
                <a:ea typeface="+mn-ea"/>
                <a:cs typeface="+mn-cs"/>
              </a:rPr>
              <a:t>genetischer Analyse für Patienten, die</a:t>
            </a:r>
            <a:r>
              <a:rPr lang="de-DE" sz="800" kern="1200" baseline="0" dirty="0">
                <a:solidFill>
                  <a:schemeClr val="tx1"/>
                </a:solidFill>
                <a:effectLst/>
                <a:latin typeface="+mn-lt"/>
                <a:ea typeface="+mn-ea"/>
                <a:cs typeface="+mn-cs"/>
              </a:rPr>
              <a:t> </a:t>
            </a:r>
            <a:r>
              <a:rPr lang="de-DE" sz="800" kern="1200" dirty="0">
                <a:solidFill>
                  <a:schemeClr val="tx1"/>
                </a:solidFill>
                <a:effectLst/>
                <a:latin typeface="+mn-lt"/>
                <a:ea typeface="+mn-ea"/>
                <a:cs typeface="+mn-cs"/>
              </a:rPr>
              <a:t>nicht auf die Standardtherapie ansprechen</a:t>
            </a:r>
            <a:r>
              <a:rPr lang="de-DE" sz="800" kern="1200" baseline="0" dirty="0">
                <a:solidFill>
                  <a:schemeClr val="tx1"/>
                </a:solidFill>
                <a:effectLst/>
                <a:latin typeface="+mn-lt"/>
                <a:ea typeface="+mn-ea"/>
                <a:cs typeface="+mn-cs"/>
              </a:rPr>
              <a:t> </a:t>
            </a:r>
            <a:r>
              <a:rPr lang="de-DE" sz="800" kern="1200" dirty="0">
                <a:solidFill>
                  <a:schemeClr val="tx1"/>
                </a:solidFill>
                <a:effectLst/>
                <a:latin typeface="+mn-lt"/>
                <a:ea typeface="+mn-ea"/>
                <a:cs typeface="+mn-cs"/>
              </a:rPr>
              <a:t>systemische Therapien ansprechen</a:t>
            </a:r>
            <a:endParaRPr lang="de-CH" sz="800" dirty="0"/>
          </a:p>
        </p:txBody>
      </p:sp>
      <p:sp>
        <p:nvSpPr>
          <p:cNvPr id="4" name="Foliennummernplatzhalter 3"/>
          <p:cNvSpPr>
            <a:spLocks noGrp="1"/>
          </p:cNvSpPr>
          <p:nvPr>
            <p:ph type="sldNum" sz="quarter" idx="10"/>
          </p:nvPr>
        </p:nvSpPr>
        <p:spPr/>
        <p:txBody>
          <a:bodyPr/>
          <a:lstStyle/>
          <a:p>
            <a:fld id="{6AC8A4DD-1E6A-4B20-9E43-239689E7498F}" type="slidenum">
              <a:rPr lang="en-GB" smtClean="0"/>
              <a:t>21</a:t>
            </a:fld>
            <a:endParaRPr lang="en-GB"/>
          </a:p>
        </p:txBody>
      </p:sp>
    </p:spTree>
    <p:extLst>
      <p:ext uri="{BB962C8B-B14F-4D97-AF65-F5344CB8AC3E}">
        <p14:creationId xmlns:p14="http://schemas.microsoft.com/office/powerpoint/2010/main" val="2445068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800" dirty="0"/>
              <a:t>Damit</a:t>
            </a:r>
            <a:r>
              <a:rPr lang="de-CH" sz="800" baseline="0" dirty="0"/>
              <a:t> die Therapie die beste </a:t>
            </a:r>
            <a:r>
              <a:rPr lang="de-CH" sz="800" baseline="0" dirty="0" err="1"/>
              <a:t>ererreichen</a:t>
            </a:r>
            <a:r>
              <a:rPr lang="de-CH" sz="800" baseline="0" dirty="0"/>
              <a:t> kann, ist eine akkurate Evaluation der Mutation unerlässlich. Dafür verschiede </a:t>
            </a:r>
            <a:r>
              <a:rPr lang="de-CH" sz="800" baseline="0" dirty="0" err="1"/>
              <a:t>Krietrien</a:t>
            </a:r>
            <a:endParaRPr lang="de-CH" sz="800" dirty="0"/>
          </a:p>
        </p:txBody>
      </p:sp>
      <p:sp>
        <p:nvSpPr>
          <p:cNvPr id="4" name="Foliennummernplatzhalter 3"/>
          <p:cNvSpPr>
            <a:spLocks noGrp="1"/>
          </p:cNvSpPr>
          <p:nvPr>
            <p:ph type="sldNum" sz="quarter" idx="10"/>
          </p:nvPr>
        </p:nvSpPr>
        <p:spPr/>
        <p:txBody>
          <a:bodyPr/>
          <a:lstStyle/>
          <a:p>
            <a:fld id="{6AC8A4DD-1E6A-4B20-9E43-239689E7498F}" type="slidenum">
              <a:rPr lang="en-GB" smtClean="0"/>
              <a:t>22</a:t>
            </a:fld>
            <a:endParaRPr lang="en-GB"/>
          </a:p>
        </p:txBody>
      </p:sp>
    </p:spTree>
    <p:extLst>
      <p:ext uri="{BB962C8B-B14F-4D97-AF65-F5344CB8AC3E}">
        <p14:creationId xmlns:p14="http://schemas.microsoft.com/office/powerpoint/2010/main" val="2445068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Molekulare Klassifikation der pathogenen Variante beschreibt</a:t>
            </a:r>
            <a:r>
              <a:rPr lang="de-DE" baseline="0" dirty="0"/>
              <a:t> der biologischer Effekt dass eine </a:t>
            </a:r>
            <a:r>
              <a:rPr lang="de-DE" baseline="0" dirty="0" err="1"/>
              <a:t>Mutatione</a:t>
            </a:r>
            <a:r>
              <a:rPr lang="de-DE" baseline="0" dirty="0"/>
              <a:t> haben kann</a:t>
            </a:r>
            <a:endParaRPr lang="de-DE" dirty="0"/>
          </a:p>
          <a:p>
            <a:r>
              <a:rPr lang="de-DE" dirty="0"/>
              <a:t>Die Messung von einem oder einer </a:t>
            </a:r>
            <a:r>
              <a:rPr lang="de-DE" dirty="0" err="1"/>
              <a:t>Kombinationdieser</a:t>
            </a:r>
            <a:r>
              <a:rPr lang="de-DE" dirty="0"/>
              <a:t> Kriterien wird in verschiedenen In-</a:t>
            </a:r>
            <a:r>
              <a:rPr lang="de-DE" dirty="0" err="1"/>
              <a:t>silico</a:t>
            </a:r>
            <a:r>
              <a:rPr lang="de-DE" dirty="0"/>
              <a:t>-Algorithmen verwendet, </a:t>
            </a:r>
            <a:r>
              <a:rPr lang="de-DE" dirty="0" err="1"/>
              <a:t>diedie</a:t>
            </a:r>
            <a:r>
              <a:rPr lang="de-DE" dirty="0"/>
              <a:t> die vorhergesagten Auswirkungen einer </a:t>
            </a:r>
            <a:r>
              <a:rPr lang="de-DE" dirty="0" err="1"/>
              <a:t>Missense</a:t>
            </a:r>
            <a:r>
              <a:rPr lang="de-DE" dirty="0"/>
              <a:t>-Veränderung bewerten.</a:t>
            </a:r>
          </a:p>
          <a:p>
            <a:r>
              <a:rPr lang="en-US" sz="1200" b="0" i="0" u="none" strike="noStrike" kern="1200" baseline="0" dirty="0">
                <a:solidFill>
                  <a:schemeClr val="tx1"/>
                </a:solidFill>
                <a:latin typeface="+mn-lt"/>
                <a:ea typeface="+mn-ea"/>
                <a:cs typeface="+mn-cs"/>
              </a:rPr>
              <a:t>Certain types of variants (e.g., nonsense, frameshift, canonical</a:t>
            </a:r>
          </a:p>
          <a:p>
            <a:r>
              <a:rPr lang="de-CH" sz="1200" b="0" i="0" u="none" strike="noStrike" kern="1200" baseline="0" dirty="0">
                <a:solidFill>
                  <a:schemeClr val="tx1"/>
                </a:solidFill>
                <a:latin typeface="+mn-lt"/>
                <a:ea typeface="+mn-ea"/>
                <a:cs typeface="+mn-cs"/>
              </a:rPr>
              <a:t>±1 </a:t>
            </a:r>
            <a:r>
              <a:rPr lang="de-CH" sz="1200" b="0" i="0" u="none" strike="noStrike" kern="1200" baseline="0" dirty="0" err="1">
                <a:solidFill>
                  <a:schemeClr val="tx1"/>
                </a:solidFill>
                <a:latin typeface="+mn-lt"/>
                <a:ea typeface="+mn-ea"/>
                <a:cs typeface="+mn-cs"/>
              </a:rPr>
              <a:t>or</a:t>
            </a:r>
            <a:r>
              <a:rPr lang="de-CH" sz="1200" b="0" i="0" u="none" strike="noStrike" kern="1200" baseline="0" dirty="0">
                <a:solidFill>
                  <a:schemeClr val="tx1"/>
                </a:solidFill>
                <a:latin typeface="+mn-lt"/>
                <a:ea typeface="+mn-ea"/>
                <a:cs typeface="+mn-cs"/>
              </a:rPr>
              <a:t> 2 </a:t>
            </a:r>
            <a:r>
              <a:rPr lang="de-CH" sz="1200" b="0" i="0" u="none" strike="noStrike" kern="1200" baseline="0" dirty="0" err="1">
                <a:solidFill>
                  <a:schemeClr val="tx1"/>
                </a:solidFill>
                <a:latin typeface="+mn-lt"/>
                <a:ea typeface="+mn-ea"/>
                <a:cs typeface="+mn-cs"/>
              </a:rPr>
              <a:t>splice</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sites</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initiation</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codon</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single</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exon</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or</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multiexon</a:t>
            </a:r>
            <a:endParaRPr lang="de-CH"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deletion) can often be assumed to disrupt gene function by leading</a:t>
            </a:r>
          </a:p>
          <a:p>
            <a:r>
              <a:rPr lang="en-US" sz="1200" b="0" i="0" u="none" strike="noStrike" kern="1200" baseline="0" dirty="0">
                <a:solidFill>
                  <a:schemeClr val="tx1"/>
                </a:solidFill>
                <a:latin typeface="+mn-lt"/>
                <a:ea typeface="+mn-ea"/>
                <a:cs typeface="+mn-cs"/>
              </a:rPr>
              <a:t>to a complete absence of the gene product by lack of transcription</a:t>
            </a:r>
          </a:p>
          <a:p>
            <a:r>
              <a:rPr lang="en-US" sz="1200" b="0" i="0" u="none" strike="noStrike" kern="1200" baseline="0" dirty="0">
                <a:solidFill>
                  <a:schemeClr val="tx1"/>
                </a:solidFill>
                <a:latin typeface="+mn-lt"/>
                <a:ea typeface="+mn-ea"/>
                <a:cs typeface="+mn-cs"/>
              </a:rPr>
              <a:t>or nonsense-mediated decay of an altered transcript.</a:t>
            </a:r>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23</a:t>
            </a:fld>
            <a:endParaRPr lang="en-GB"/>
          </a:p>
        </p:txBody>
      </p:sp>
    </p:spTree>
    <p:extLst>
      <p:ext uri="{BB962C8B-B14F-4D97-AF65-F5344CB8AC3E}">
        <p14:creationId xmlns:p14="http://schemas.microsoft.com/office/powerpoint/2010/main" val="1867567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US" sz="1200" dirty="0"/>
              <a:t>Die</a:t>
            </a:r>
            <a:r>
              <a:rPr lang="en-US" sz="1200" baseline="0" dirty="0"/>
              <a:t> </a:t>
            </a:r>
            <a:r>
              <a:rPr lang="en-US" sz="1200" baseline="0" dirty="0" err="1"/>
              <a:t>pathogenen</a:t>
            </a:r>
            <a:r>
              <a:rPr lang="en-US" sz="1200" baseline="0" dirty="0"/>
              <a:t> </a:t>
            </a:r>
            <a:r>
              <a:rPr lang="en-US" sz="1200" baseline="0" dirty="0" err="1"/>
              <a:t>Varianten</a:t>
            </a:r>
            <a:r>
              <a:rPr lang="en-US" sz="1200" baseline="0" dirty="0"/>
              <a:t> </a:t>
            </a:r>
            <a:r>
              <a:rPr lang="en-US" sz="1200" baseline="0" dirty="0" err="1"/>
              <a:t>werden</a:t>
            </a:r>
            <a:r>
              <a:rPr lang="en-US" sz="1200" baseline="0" dirty="0"/>
              <a:t> </a:t>
            </a:r>
            <a:r>
              <a:rPr lang="en-US" sz="1200" baseline="0" dirty="0" err="1"/>
              <a:t>ebenfalls</a:t>
            </a:r>
            <a:r>
              <a:rPr lang="en-US" sz="1200" baseline="0" dirty="0"/>
              <a:t> </a:t>
            </a:r>
            <a:r>
              <a:rPr lang="en-US" sz="1200" baseline="0" dirty="0" err="1"/>
              <a:t>anhand</a:t>
            </a:r>
            <a:r>
              <a:rPr lang="en-US" sz="1200" baseline="0" dirty="0"/>
              <a:t> der </a:t>
            </a:r>
            <a:r>
              <a:rPr lang="en-US" sz="1200" baseline="0" dirty="0" err="1"/>
              <a:t>klinische</a:t>
            </a:r>
            <a:r>
              <a:rPr lang="en-US" sz="1200" baseline="0" dirty="0"/>
              <a:t> </a:t>
            </a:r>
            <a:r>
              <a:rPr lang="en-US" sz="1200" baseline="0" dirty="0" err="1"/>
              <a:t>Aktivität</a:t>
            </a:r>
            <a:r>
              <a:rPr lang="en-US" sz="1200" baseline="0" dirty="0"/>
              <a:t> </a:t>
            </a:r>
            <a:r>
              <a:rPr lang="en-US" sz="1200" baseline="0" dirty="0" err="1"/>
              <a:t>klassifiziert</a:t>
            </a:r>
            <a:r>
              <a:rPr lang="en-US" sz="1200" baseline="0" dirty="0"/>
              <a:t>. </a:t>
            </a:r>
            <a:r>
              <a:rPr lang="en-US" sz="1200" baseline="0" dirty="0" err="1"/>
              <a:t>Hier</a:t>
            </a:r>
            <a:r>
              <a:rPr lang="en-US" sz="1200" baseline="0" dirty="0"/>
              <a:t> </a:t>
            </a:r>
            <a:r>
              <a:rPr lang="en-US" sz="1200" baseline="0" dirty="0" err="1"/>
              <a:t>sehen</a:t>
            </a:r>
            <a:r>
              <a:rPr lang="en-US" sz="1200" baseline="0" dirty="0"/>
              <a:t> </a:t>
            </a:r>
            <a:r>
              <a:rPr lang="en-US" sz="1200" baseline="0" dirty="0" err="1"/>
              <a:t>sie</a:t>
            </a:r>
            <a:r>
              <a:rPr lang="en-US" sz="1200" baseline="0" dirty="0"/>
              <a:t> 3 </a:t>
            </a:r>
            <a:r>
              <a:rPr lang="en-US" sz="1200" baseline="0" dirty="0" err="1"/>
              <a:t>unterschiedliche</a:t>
            </a:r>
            <a:r>
              <a:rPr lang="en-US" sz="1200" baseline="0" dirty="0"/>
              <a:t> </a:t>
            </a:r>
            <a:r>
              <a:rPr lang="en-US" sz="1200" baseline="0" dirty="0" err="1"/>
              <a:t>Einteilungen</a:t>
            </a:r>
            <a:r>
              <a:rPr lang="en-US" sz="1200" baseline="0" dirty="0"/>
              <a:t> </a:t>
            </a:r>
            <a:r>
              <a:rPr lang="en-US" sz="1200" baseline="0" dirty="0" err="1"/>
              <a:t>aus</a:t>
            </a:r>
            <a:r>
              <a:rPr lang="en-US" sz="1200" baseline="0" dirty="0"/>
              <a:t> 3 </a:t>
            </a:r>
            <a:r>
              <a:rPr lang="en-US" sz="1200" baseline="0" dirty="0" err="1"/>
              <a:t>verschiede</a:t>
            </a:r>
            <a:r>
              <a:rPr lang="en-US" sz="1200" baseline="0" dirty="0"/>
              <a:t> </a:t>
            </a:r>
            <a:r>
              <a:rPr lang="en-US" sz="1200" baseline="0" dirty="0" err="1"/>
              <a:t>Gruppen</a:t>
            </a:r>
            <a:r>
              <a:rPr lang="en-US" sz="1200" baseline="0" dirty="0"/>
              <a:t>, die </a:t>
            </a:r>
            <a:r>
              <a:rPr lang="en-US" sz="1200" baseline="0" dirty="0" err="1"/>
              <a:t>eigentlich</a:t>
            </a:r>
            <a:r>
              <a:rPr lang="en-US" sz="1200" baseline="0" dirty="0"/>
              <a:t> das </a:t>
            </a:r>
            <a:r>
              <a:rPr lang="en-US" sz="1200" baseline="0" dirty="0" err="1"/>
              <a:t>gleiche</a:t>
            </a:r>
            <a:r>
              <a:rPr lang="en-US" sz="1200" baseline="0" dirty="0"/>
              <a:t> </a:t>
            </a:r>
            <a:r>
              <a:rPr lang="en-US" sz="1200" baseline="0" dirty="0" err="1"/>
              <a:t>Ziel</a:t>
            </a:r>
            <a:r>
              <a:rPr lang="en-US" sz="1200" baseline="0" dirty="0"/>
              <a:t> </a:t>
            </a:r>
            <a:r>
              <a:rPr lang="en-US" sz="1200" baseline="0" dirty="0" err="1"/>
              <a:t>haben</a:t>
            </a:r>
            <a:r>
              <a:rPr lang="en-US" sz="1200" baseline="0" dirty="0"/>
              <a:t>, und </a:t>
            </a:r>
            <a:r>
              <a:rPr lang="en-US" sz="1200" baseline="0" dirty="0" err="1"/>
              <a:t>zwar</a:t>
            </a:r>
            <a:r>
              <a:rPr lang="en-US" sz="1200" baseline="0" dirty="0"/>
              <a:t> </a:t>
            </a:r>
            <a:r>
              <a:rPr lang="en-US" sz="1200" baseline="0" dirty="0" err="1"/>
              <a:t>klinische</a:t>
            </a:r>
            <a:r>
              <a:rPr lang="en-US" sz="1200" baseline="0" dirty="0"/>
              <a:t> </a:t>
            </a:r>
            <a:r>
              <a:rPr lang="en-US" sz="1200" baseline="0" dirty="0" err="1"/>
              <a:t>evidenzbasierte</a:t>
            </a:r>
            <a:r>
              <a:rPr lang="en-US" sz="1200" baseline="0" dirty="0"/>
              <a:t> </a:t>
            </a:r>
            <a:r>
              <a:rPr lang="en-US" sz="1200" baseline="0" dirty="0" err="1"/>
              <a:t>Eintelung</a:t>
            </a:r>
            <a:r>
              <a:rPr lang="en-US" sz="1200" baseline="0" dirty="0"/>
              <a:t> der Mutation </a:t>
            </a:r>
            <a:r>
              <a:rPr lang="en-US" sz="1200" baseline="0" dirty="0" err="1"/>
              <a:t>zu</a:t>
            </a:r>
            <a:r>
              <a:rPr lang="en-US" sz="1200" baseline="0" dirty="0"/>
              <a:t> </a:t>
            </a:r>
            <a:r>
              <a:rPr lang="en-US" sz="1200" baseline="0" dirty="0" err="1"/>
              <a:t>erschaffe</a:t>
            </a:r>
            <a:r>
              <a:rPr lang="en-US" sz="1200" baseline="0" dirty="0"/>
              <a:t>, um die </a:t>
            </a:r>
            <a:r>
              <a:rPr lang="en-US" sz="1200" baseline="0" dirty="0" err="1"/>
              <a:t>Therapieauswahl</a:t>
            </a:r>
            <a:r>
              <a:rPr lang="en-US" sz="1200" baseline="0" dirty="0"/>
              <a:t> </a:t>
            </a:r>
            <a:r>
              <a:rPr lang="en-US" sz="1200" baseline="0" dirty="0" err="1"/>
              <a:t>zu</a:t>
            </a:r>
            <a:r>
              <a:rPr lang="en-US" sz="1200" baseline="0" dirty="0"/>
              <a:t> </a:t>
            </a:r>
            <a:r>
              <a:rPr lang="en-US" sz="1200" baseline="0" dirty="0" err="1"/>
              <a:t>steuern</a:t>
            </a:r>
            <a:r>
              <a:rPr lang="en-US" sz="1200" baseline="0" dirty="0"/>
              <a:t> </a:t>
            </a:r>
          </a:p>
          <a:p>
            <a:pPr marL="0" indent="0">
              <a:buFontTx/>
              <a:buNone/>
            </a:pPr>
            <a:endParaRPr lang="en-US" sz="1200" baseline="0" dirty="0"/>
          </a:p>
          <a:p>
            <a:pPr marL="0" indent="0">
              <a:buFontTx/>
              <a:buNone/>
            </a:pPr>
            <a:endParaRPr lang="en-US" sz="1200" dirty="0"/>
          </a:p>
          <a:p>
            <a:pPr marL="0" indent="0">
              <a:buFontTx/>
              <a:buNone/>
            </a:pPr>
            <a:r>
              <a:rPr lang="en-US" sz="1200" dirty="0"/>
              <a:t>the European Society for Medical Oncology (ESMO) scale for clinical </a:t>
            </a:r>
            <a:r>
              <a:rPr lang="en-US" sz="1200" dirty="0" err="1"/>
              <a:t>actionability</a:t>
            </a:r>
            <a:r>
              <a:rPr lang="en-US" sz="1200" dirty="0"/>
              <a:t> of </a:t>
            </a:r>
            <a:r>
              <a:rPr lang="en-US" sz="1200" dirty="0" err="1"/>
              <a:t>mo</a:t>
            </a:r>
            <a:r>
              <a:rPr lang="en-US" sz="1200" dirty="0"/>
              <a:t>- </a:t>
            </a:r>
            <a:r>
              <a:rPr lang="en-US" sz="1200" dirty="0" err="1"/>
              <a:t>lecular</a:t>
            </a:r>
            <a:r>
              <a:rPr lang="en-US" sz="1200" dirty="0"/>
              <a:t> targets (ESCAT)</a:t>
            </a:r>
          </a:p>
          <a:p>
            <a:pPr marL="285750" indent="-285750">
              <a:buAutoNum type="romanLcParenBoth"/>
            </a:pPr>
            <a:r>
              <a:rPr lang="en-US" sz="1200" dirty="0"/>
              <a:t>the joint consensus recommendation (JCR) of the Association for Molecular Pathology (AMP), American College of Medical Genetics and Genomics (ACMG), American Society of Clinical Oncology (ASCO), and College of American Pathologists (CAP) for reporting genetic variants in cancer </a:t>
            </a:r>
          </a:p>
          <a:p>
            <a:pPr marL="285750" indent="-285750">
              <a:buAutoNum type="romanLcParenBoth"/>
            </a:pPr>
            <a:r>
              <a:rPr lang="en-US" sz="1200" dirty="0" err="1"/>
              <a:t>OncoKB</a:t>
            </a:r>
            <a:r>
              <a:rPr lang="en-US" sz="1200" dirty="0"/>
              <a:t> (pre- </a:t>
            </a:r>
            <a:r>
              <a:rPr lang="en-US" sz="1200" dirty="0" err="1"/>
              <a:t>cision</a:t>
            </a:r>
            <a:r>
              <a:rPr lang="en-US" sz="1200" dirty="0"/>
              <a:t> oncology knowledge base) that distinguishes four levels of </a:t>
            </a:r>
            <a:r>
              <a:rPr lang="en-US" sz="1200" dirty="0" err="1"/>
              <a:t>actionability</a:t>
            </a:r>
            <a:r>
              <a:rPr lang="en-US" sz="1200" dirty="0"/>
              <a:t> </a:t>
            </a:r>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26</a:t>
            </a:fld>
            <a:endParaRPr lang="en-GB"/>
          </a:p>
        </p:txBody>
      </p:sp>
    </p:spTree>
    <p:extLst>
      <p:ext uri="{BB962C8B-B14F-4D97-AF65-F5344CB8AC3E}">
        <p14:creationId xmlns:p14="http://schemas.microsoft.com/office/powerpoint/2010/main" val="32558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Acionability</a:t>
            </a:r>
            <a:r>
              <a:rPr lang="de-CH" dirty="0"/>
              <a:t> ist not </a:t>
            </a:r>
            <a:r>
              <a:rPr lang="de-CH" dirty="0" err="1"/>
              <a:t>clinical</a:t>
            </a:r>
            <a:r>
              <a:rPr lang="de-CH" baseline="0" dirty="0"/>
              <a:t> </a:t>
            </a:r>
            <a:r>
              <a:rPr lang="de-CH" baseline="0" dirty="0" err="1"/>
              <a:t>Beneti</a:t>
            </a:r>
            <a:endParaRPr lang="de-CH" dirty="0"/>
          </a:p>
        </p:txBody>
      </p:sp>
      <p:sp>
        <p:nvSpPr>
          <p:cNvPr id="4" name="Foliennummernplatzhalter 3"/>
          <p:cNvSpPr>
            <a:spLocks noGrp="1"/>
          </p:cNvSpPr>
          <p:nvPr>
            <p:ph type="sldNum" sz="quarter" idx="10"/>
          </p:nvPr>
        </p:nvSpPr>
        <p:spPr/>
        <p:txBody>
          <a:bodyPr/>
          <a:lstStyle/>
          <a:p>
            <a:fld id="{6AC8A4DD-1E6A-4B20-9E43-239689E7498F}" type="slidenum">
              <a:rPr lang="en-GB" smtClean="0"/>
              <a:t>28</a:t>
            </a:fld>
            <a:endParaRPr lang="en-GB"/>
          </a:p>
        </p:txBody>
      </p:sp>
    </p:spTree>
    <p:extLst>
      <p:ext uri="{BB962C8B-B14F-4D97-AF65-F5344CB8AC3E}">
        <p14:creationId xmlns:p14="http://schemas.microsoft.com/office/powerpoint/2010/main" val="1038615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San Diego</a:t>
            </a:r>
          </a:p>
        </p:txBody>
      </p:sp>
      <p:sp>
        <p:nvSpPr>
          <p:cNvPr id="4" name="Foliennummernplatzhalter 3"/>
          <p:cNvSpPr>
            <a:spLocks noGrp="1"/>
          </p:cNvSpPr>
          <p:nvPr>
            <p:ph type="sldNum" sz="quarter" idx="10"/>
          </p:nvPr>
        </p:nvSpPr>
        <p:spPr/>
        <p:txBody>
          <a:bodyPr/>
          <a:lstStyle/>
          <a:p>
            <a:fld id="{6AC8A4DD-1E6A-4B20-9E43-239689E7498F}" type="slidenum">
              <a:rPr lang="en-GB" smtClean="0"/>
              <a:t>31</a:t>
            </a:fld>
            <a:endParaRPr lang="en-GB"/>
          </a:p>
        </p:txBody>
      </p:sp>
    </p:spTree>
    <p:extLst>
      <p:ext uri="{BB962C8B-B14F-4D97-AF65-F5344CB8AC3E}">
        <p14:creationId xmlns:p14="http://schemas.microsoft.com/office/powerpoint/2010/main" val="2650938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2" name="Title 1"/>
          <p:cNvSpPr>
            <a:spLocks noGrp="1"/>
          </p:cNvSpPr>
          <p:nvPr>
            <p:ph type="ctrTitle"/>
          </p:nvPr>
        </p:nvSpPr>
        <p:spPr>
          <a:xfrm>
            <a:off x="442913" y="2782800"/>
            <a:ext cx="11306175" cy="2590888"/>
          </a:xfrm>
        </p:spPr>
        <p:txBody>
          <a:bodyPr anchor="t" anchorCtr="0"/>
          <a:lstStyle>
            <a:lvl1pPr algn="l">
              <a:defRPr sz="4400">
                <a:solidFill>
                  <a:schemeClr val="tx1"/>
                </a:solidFill>
              </a:defRPr>
            </a:lvl1pPr>
          </a:lstStyle>
          <a:p>
            <a:r>
              <a:rPr lang="de-DE"/>
              <a:t>Mastertitelformat bearbeiten</a:t>
            </a:r>
            <a:endParaRPr lang="de-CH" dirty="0"/>
          </a:p>
        </p:txBody>
      </p:sp>
      <p:grpSp>
        <p:nvGrpSpPr>
          <p:cNvPr id="13" name="Group 11">
            <a:extLst>
              <a:ext uri="{FF2B5EF4-FFF2-40B4-BE49-F238E27FC236}">
                <a16:creationId xmlns:a16="http://schemas.microsoft.com/office/drawing/2014/main" id="{10A7A225-0826-4211-833E-600BE9C5E259}"/>
              </a:ext>
            </a:extLst>
          </p:cNvPr>
          <p:cNvGrpSpPr/>
          <p:nvPr userDrawn="1"/>
        </p:nvGrpSpPr>
        <p:grpSpPr>
          <a:xfrm>
            <a:off x="-1" y="6768000"/>
            <a:ext cx="12192001" cy="90000"/>
            <a:chOff x="-87087" y="5537756"/>
            <a:chExt cx="9144001" cy="90000"/>
          </a:xfrm>
        </p:grpSpPr>
        <p:sp>
          <p:nvSpPr>
            <p:cNvPr id="14" name="Rectangle 12">
              <a:extLst>
                <a:ext uri="{FF2B5EF4-FFF2-40B4-BE49-F238E27FC236}">
                  <a16:creationId xmlns:a16="http://schemas.microsoft.com/office/drawing/2014/main" id="{983254E6-5D1F-4FBB-9C9D-9B62F1E1E2E0}"/>
                </a:ext>
              </a:extLst>
            </p:cNvPr>
            <p:cNvSpPr/>
            <p:nvPr/>
          </p:nvSpPr>
          <p:spPr>
            <a:xfrm>
              <a:off x="-87087" y="5537756"/>
              <a:ext cx="7695000" cy="90000"/>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sz="1800" dirty="0"/>
            </a:p>
          </p:txBody>
        </p:sp>
        <p:sp>
          <p:nvSpPr>
            <p:cNvPr id="17" name="Rectangle 13">
              <a:extLst>
                <a:ext uri="{FF2B5EF4-FFF2-40B4-BE49-F238E27FC236}">
                  <a16:creationId xmlns:a16="http://schemas.microsoft.com/office/drawing/2014/main" id="{03FA4126-45AB-4F79-BDCA-A63263FD8CCA}"/>
                </a:ext>
              </a:extLst>
            </p:cNvPr>
            <p:cNvSpPr/>
            <p:nvPr/>
          </p:nvSpPr>
          <p:spPr>
            <a:xfrm>
              <a:off x="7607913" y="5537756"/>
              <a:ext cx="1449001" cy="90000"/>
            </a:xfrm>
            <a:prstGeom prst="rect">
              <a:avLst/>
            </a:prstGeom>
            <a:solidFill>
              <a:srgbClr val="2A71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sz="1800" dirty="0"/>
            </a:p>
          </p:txBody>
        </p:sp>
      </p:grpSp>
      <p:sp>
        <p:nvSpPr>
          <p:cNvPr id="4" name="Fußzeilenplatzhalter 3">
            <a:extLst>
              <a:ext uri="{FF2B5EF4-FFF2-40B4-BE49-F238E27FC236}">
                <a16:creationId xmlns:a16="http://schemas.microsoft.com/office/drawing/2014/main" id="{48EBD96A-B585-4857-8DC6-B486640CBE75}"/>
              </a:ext>
            </a:extLst>
          </p:cNvPr>
          <p:cNvSpPr>
            <a:spLocks noGrp="1"/>
          </p:cNvSpPr>
          <p:nvPr>
            <p:ph type="ftr" sz="quarter" idx="10"/>
          </p:nvPr>
        </p:nvSpPr>
        <p:spPr/>
        <p:txBody>
          <a:bodyPr/>
          <a:lstStyle/>
          <a:p>
            <a:endParaRPr lang="de-CH" dirty="0"/>
          </a:p>
        </p:txBody>
      </p:sp>
      <p:sp>
        <p:nvSpPr>
          <p:cNvPr id="6" name="Foliennummernplatzhalter 5">
            <a:extLst>
              <a:ext uri="{FF2B5EF4-FFF2-40B4-BE49-F238E27FC236}">
                <a16:creationId xmlns:a16="http://schemas.microsoft.com/office/drawing/2014/main" id="{A78B00AF-C609-49CC-BA0A-94FE9F73E323}"/>
              </a:ext>
            </a:extLst>
          </p:cNvPr>
          <p:cNvSpPr>
            <a:spLocks noGrp="1"/>
          </p:cNvSpPr>
          <p:nvPr>
            <p:ph type="sldNum" sz="quarter" idx="11"/>
          </p:nvPr>
        </p:nvSpPr>
        <p:spPr/>
        <p:txBody>
          <a:bodyPr/>
          <a:lstStyle/>
          <a:p>
            <a:fld id="{DA5578B2-14D5-4843-BFF5-263307E58059}" type="slidenum">
              <a:rPr lang="de-CH" smtClean="0"/>
              <a:pPr/>
              <a:t>‹Nr.›</a:t>
            </a:fld>
            <a:endParaRPr lang="de-CH" dirty="0"/>
          </a:p>
        </p:txBody>
      </p:sp>
      <p:pic>
        <p:nvPicPr>
          <p:cNvPr id="8" name="Grafik 7">
            <a:extLst>
              <a:ext uri="{FF2B5EF4-FFF2-40B4-BE49-F238E27FC236}">
                <a16:creationId xmlns:a16="http://schemas.microsoft.com/office/drawing/2014/main" id="{9E3DE779-D939-4C2E-BBCE-04FC9E073F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Tree>
    <p:extLst>
      <p:ext uri="{BB962C8B-B14F-4D97-AF65-F5344CB8AC3E}">
        <p14:creationId xmlns:p14="http://schemas.microsoft.com/office/powerpoint/2010/main" val="1795149463"/>
      </p:ext>
    </p:extLst>
  </p:cSld>
  <p:clrMapOvr>
    <a:masterClrMapping/>
  </p:clrMapOvr>
  <p:extLst>
    <p:ext uri="{DCECCB84-F9BA-43D5-87BE-67443E8EF086}">
      <p15:sldGuideLst xmlns:p15="http://schemas.microsoft.com/office/powerpoint/2012/main">
        <p15:guide id="3" orient="horz" pos="1752" userDrawn="1">
          <p15:clr>
            <a:srgbClr val="FBAE40"/>
          </p15:clr>
        </p15:guide>
        <p15:guide id="5" orient="horz" pos="338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mit Unter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42913" y="669615"/>
            <a:ext cx="11306175" cy="754140"/>
          </a:xfrm>
        </p:spPr>
        <p:txBody>
          <a:bodyPr/>
          <a:lstStyle>
            <a:lvl1pPr>
              <a:defRPr lang="de-CH" sz="2900" b="1" kern="1200" dirty="0">
                <a:solidFill>
                  <a:schemeClr val="accent1">
                    <a:lumMod val="50000"/>
                  </a:schemeClr>
                </a:solidFill>
                <a:latin typeface="+mj-lt"/>
                <a:ea typeface="+mj-ea"/>
                <a:cs typeface="+mj-cs"/>
              </a:defRPr>
            </a:lvl1pPr>
          </a:lstStyle>
          <a:p>
            <a:r>
              <a:rPr lang="de-DE" dirty="0"/>
              <a:t>Mastertitelformat bearbeiten</a:t>
            </a:r>
            <a:endParaRPr lang="de-CH" dirty="0"/>
          </a:p>
        </p:txBody>
      </p:sp>
      <p:sp>
        <p:nvSpPr>
          <p:cNvPr id="10" name="Textplatzhalter 9">
            <a:extLst>
              <a:ext uri="{FF2B5EF4-FFF2-40B4-BE49-F238E27FC236}">
                <a16:creationId xmlns:a16="http://schemas.microsoft.com/office/drawing/2014/main" id="{A6DA5B0A-8DDA-4BF3-A262-01B21F302974}"/>
              </a:ext>
            </a:extLst>
          </p:cNvPr>
          <p:cNvSpPr>
            <a:spLocks noGrp="1"/>
          </p:cNvSpPr>
          <p:nvPr>
            <p:ph type="body" sz="quarter" idx="12"/>
          </p:nvPr>
        </p:nvSpPr>
        <p:spPr>
          <a:xfrm>
            <a:off x="442912" y="2180991"/>
            <a:ext cx="11306175" cy="3743325"/>
          </a:xfrm>
        </p:spPr>
        <p:txBody>
          <a:bodyPr>
            <a:normAutofit/>
          </a:bodyPr>
          <a:lstStyle>
            <a:lvl1pPr>
              <a:defRPr sz="2000"/>
            </a:lvl1pPr>
            <a:lvl2pPr>
              <a:defRPr sz="2000"/>
            </a:lvl2pPr>
            <a:lvl3pPr>
              <a:defRPr sz="2000"/>
            </a:lvl3pPr>
            <a:lvl4pPr>
              <a:defRPr sz="2000"/>
            </a:lvl4pPr>
            <a:lvl5pPr>
              <a:defRPr sz="2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5" name="Textplatzhalter 4">
            <a:extLst>
              <a:ext uri="{FF2B5EF4-FFF2-40B4-BE49-F238E27FC236}">
                <a16:creationId xmlns:a16="http://schemas.microsoft.com/office/drawing/2014/main" id="{89B0D76F-7091-4CFB-9447-910776C2E652}"/>
              </a:ext>
            </a:extLst>
          </p:cNvPr>
          <p:cNvSpPr>
            <a:spLocks noGrp="1"/>
          </p:cNvSpPr>
          <p:nvPr>
            <p:ph type="body" sz="quarter" idx="14"/>
          </p:nvPr>
        </p:nvSpPr>
        <p:spPr>
          <a:xfrm>
            <a:off x="442912" y="1423755"/>
            <a:ext cx="11306175" cy="766762"/>
          </a:xfrm>
        </p:spPr>
        <p:txBody>
          <a:bodyPr/>
          <a:lstStyle>
            <a:lvl1pPr marL="0" indent="0">
              <a:buNone/>
              <a:defRPr b="1">
                <a:solidFill>
                  <a:schemeClr val="accent1">
                    <a:lumMod val="50000"/>
                  </a:schemeClr>
                </a:solidFill>
                <a:latin typeface="+mj-lt"/>
              </a:defRPr>
            </a:lvl1pPr>
          </a:lstStyle>
          <a:p>
            <a:pPr lvl="0"/>
            <a:r>
              <a:rPr lang="de-DE" dirty="0"/>
              <a:t>Mastertextformat bearbeiten</a:t>
            </a:r>
          </a:p>
        </p:txBody>
      </p:sp>
      <p:sp>
        <p:nvSpPr>
          <p:cNvPr id="3" name="Fußzeilenplatzhalter 2">
            <a:extLst>
              <a:ext uri="{FF2B5EF4-FFF2-40B4-BE49-F238E27FC236}">
                <a16:creationId xmlns:a16="http://schemas.microsoft.com/office/drawing/2014/main" id="{3DBBBDBF-90D5-4C29-864A-F82B0B7B51FB}"/>
              </a:ext>
            </a:extLst>
          </p:cNvPr>
          <p:cNvSpPr>
            <a:spLocks noGrp="1"/>
          </p:cNvSpPr>
          <p:nvPr>
            <p:ph type="ftr" sz="quarter" idx="15"/>
          </p:nvPr>
        </p:nvSpPr>
        <p:spPr/>
        <p:txBody>
          <a:bodyPr/>
          <a:lstStyle/>
          <a:p>
            <a:endParaRPr lang="de-CH" dirty="0"/>
          </a:p>
        </p:txBody>
      </p:sp>
      <p:pic>
        <p:nvPicPr>
          <p:cNvPr id="7" name="Grafik 6">
            <a:extLst>
              <a:ext uri="{FF2B5EF4-FFF2-40B4-BE49-F238E27FC236}">
                <a16:creationId xmlns:a16="http://schemas.microsoft.com/office/drawing/2014/main" id="{93853B96-CAB0-476D-A77A-FC66C9C89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
        <p:nvSpPr>
          <p:cNvPr id="6" name="Textplatzhalter 5"/>
          <p:cNvSpPr>
            <a:spLocks noGrp="1"/>
          </p:cNvSpPr>
          <p:nvPr>
            <p:ph type="body" sz="quarter" idx="16"/>
          </p:nvPr>
        </p:nvSpPr>
        <p:spPr>
          <a:xfrm>
            <a:off x="10196513" y="6188149"/>
            <a:ext cx="1995487" cy="595239"/>
          </a:xfrm>
        </p:spPr>
        <p:txBody>
          <a:bodyPr>
            <a:noAutofit/>
          </a:bodyPr>
          <a:lstStyle>
            <a:lvl1pPr marL="0" indent="0">
              <a:buNone/>
              <a:defRPr sz="1000"/>
            </a:lvl1pPr>
            <a:lvl2pPr>
              <a:defRPr sz="1000"/>
            </a:lvl2pPr>
            <a:lvl3pPr>
              <a:defRPr sz="1000"/>
            </a:lvl3pPr>
            <a:lvl4pPr>
              <a:defRPr sz="1000"/>
            </a:lvl4pPr>
            <a:lvl5pPr>
              <a:defRPr sz="1000"/>
            </a:lvl5pPr>
          </a:lstStyle>
          <a:p>
            <a:pPr lvl="0"/>
            <a:endParaRPr lang="de-CH" dirty="0"/>
          </a:p>
        </p:txBody>
      </p:sp>
    </p:spTree>
    <p:extLst>
      <p:ext uri="{BB962C8B-B14F-4D97-AF65-F5344CB8AC3E}">
        <p14:creationId xmlns:p14="http://schemas.microsoft.com/office/powerpoint/2010/main" val="994729368"/>
      </p:ext>
    </p:extLst>
  </p:cSld>
  <p:clrMapOvr>
    <a:masterClrMapping/>
  </p:clrMapOvr>
  <p:extLst>
    <p:ext uri="{DCECCB84-F9BA-43D5-87BE-67443E8EF086}">
      <p15:sldGuideLst xmlns:p15="http://schemas.microsoft.com/office/powerpoint/2012/main">
        <p15:guide id="1" orient="horz" pos="15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de-CH" dirty="0"/>
          </a:p>
        </p:txBody>
      </p:sp>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5" name="Inhaltsplatzhalter 4">
            <a:extLst>
              <a:ext uri="{FF2B5EF4-FFF2-40B4-BE49-F238E27FC236}">
                <a16:creationId xmlns:a16="http://schemas.microsoft.com/office/drawing/2014/main" id="{C4141863-CE5A-434A-8C16-53163FCD6A77}"/>
              </a:ext>
            </a:extLst>
          </p:cNvPr>
          <p:cNvSpPr>
            <a:spLocks noGrp="1"/>
          </p:cNvSpPr>
          <p:nvPr>
            <p:ph sz="quarter" idx="12"/>
          </p:nvPr>
        </p:nvSpPr>
        <p:spPr>
          <a:xfrm>
            <a:off x="442913" y="1700213"/>
            <a:ext cx="5473700" cy="45005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Inhaltsplatzhalter 4">
            <a:extLst>
              <a:ext uri="{FF2B5EF4-FFF2-40B4-BE49-F238E27FC236}">
                <a16:creationId xmlns:a16="http://schemas.microsoft.com/office/drawing/2014/main" id="{1E709081-B6A8-495D-BB8F-DE31BDCBC585}"/>
              </a:ext>
            </a:extLst>
          </p:cNvPr>
          <p:cNvSpPr>
            <a:spLocks noGrp="1"/>
          </p:cNvSpPr>
          <p:nvPr>
            <p:ph sz="quarter" idx="13"/>
          </p:nvPr>
        </p:nvSpPr>
        <p:spPr>
          <a:xfrm>
            <a:off x="6275388" y="1700213"/>
            <a:ext cx="5473700" cy="45005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Fußzeilenplatzhalter 2">
            <a:extLst>
              <a:ext uri="{FF2B5EF4-FFF2-40B4-BE49-F238E27FC236}">
                <a16:creationId xmlns:a16="http://schemas.microsoft.com/office/drawing/2014/main" id="{8737DEF6-69E3-4BD0-B5A9-C050CC71FABB}"/>
              </a:ext>
            </a:extLst>
          </p:cNvPr>
          <p:cNvSpPr>
            <a:spLocks noGrp="1"/>
          </p:cNvSpPr>
          <p:nvPr>
            <p:ph type="ftr" sz="quarter" idx="14"/>
          </p:nvPr>
        </p:nvSpPr>
        <p:spPr/>
        <p:txBody>
          <a:bodyPr/>
          <a:lstStyle/>
          <a:p>
            <a:endParaRPr lang="de-CH" dirty="0"/>
          </a:p>
        </p:txBody>
      </p:sp>
      <p:pic>
        <p:nvPicPr>
          <p:cNvPr id="7" name="Grafik 6">
            <a:extLst>
              <a:ext uri="{FF2B5EF4-FFF2-40B4-BE49-F238E27FC236}">
                <a16:creationId xmlns:a16="http://schemas.microsoft.com/office/drawing/2014/main" id="{602E1DD5-0753-4A49-9963-CAA2A70DF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Tree>
    <p:extLst>
      <p:ext uri="{BB962C8B-B14F-4D97-AF65-F5344CB8AC3E}">
        <p14:creationId xmlns:p14="http://schemas.microsoft.com/office/powerpoint/2010/main" val="4259512216"/>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de-CH" dirty="0"/>
          </a:p>
        </p:txBody>
      </p:sp>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5" name="Inhaltsplatzhalter 4">
            <a:extLst>
              <a:ext uri="{FF2B5EF4-FFF2-40B4-BE49-F238E27FC236}">
                <a16:creationId xmlns:a16="http://schemas.microsoft.com/office/drawing/2014/main" id="{C4141863-CE5A-434A-8C16-53163FCD6A77}"/>
              </a:ext>
            </a:extLst>
          </p:cNvPr>
          <p:cNvSpPr>
            <a:spLocks noGrp="1"/>
          </p:cNvSpPr>
          <p:nvPr>
            <p:ph sz="quarter" idx="12"/>
          </p:nvPr>
        </p:nvSpPr>
        <p:spPr>
          <a:xfrm>
            <a:off x="442913" y="2457450"/>
            <a:ext cx="5473700" cy="374332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Inhaltsplatzhalter 4">
            <a:extLst>
              <a:ext uri="{FF2B5EF4-FFF2-40B4-BE49-F238E27FC236}">
                <a16:creationId xmlns:a16="http://schemas.microsoft.com/office/drawing/2014/main" id="{1E709081-B6A8-495D-BB8F-DE31BDCBC585}"/>
              </a:ext>
            </a:extLst>
          </p:cNvPr>
          <p:cNvSpPr>
            <a:spLocks noGrp="1"/>
          </p:cNvSpPr>
          <p:nvPr>
            <p:ph sz="quarter" idx="13"/>
          </p:nvPr>
        </p:nvSpPr>
        <p:spPr>
          <a:xfrm>
            <a:off x="6275388" y="2457450"/>
            <a:ext cx="5473700" cy="374332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6" name="Textplatzhalter 4">
            <a:extLst>
              <a:ext uri="{FF2B5EF4-FFF2-40B4-BE49-F238E27FC236}">
                <a16:creationId xmlns:a16="http://schemas.microsoft.com/office/drawing/2014/main" id="{7C757368-D4E4-4117-90E3-798F41A001B8}"/>
              </a:ext>
            </a:extLst>
          </p:cNvPr>
          <p:cNvSpPr>
            <a:spLocks noGrp="1"/>
          </p:cNvSpPr>
          <p:nvPr>
            <p:ph type="body" sz="quarter" idx="14"/>
          </p:nvPr>
        </p:nvSpPr>
        <p:spPr>
          <a:xfrm>
            <a:off x="442913" y="1700213"/>
            <a:ext cx="5473700" cy="7667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Textplatzhalter 4">
            <a:extLst>
              <a:ext uri="{FF2B5EF4-FFF2-40B4-BE49-F238E27FC236}">
                <a16:creationId xmlns:a16="http://schemas.microsoft.com/office/drawing/2014/main" id="{E35F884A-527A-4715-B11E-655775CA718E}"/>
              </a:ext>
            </a:extLst>
          </p:cNvPr>
          <p:cNvSpPr>
            <a:spLocks noGrp="1"/>
          </p:cNvSpPr>
          <p:nvPr>
            <p:ph type="body" sz="quarter" idx="15"/>
          </p:nvPr>
        </p:nvSpPr>
        <p:spPr>
          <a:xfrm>
            <a:off x="6275388" y="1690688"/>
            <a:ext cx="5473700" cy="7667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3" name="Fußzeilenplatzhalter 2">
            <a:extLst>
              <a:ext uri="{FF2B5EF4-FFF2-40B4-BE49-F238E27FC236}">
                <a16:creationId xmlns:a16="http://schemas.microsoft.com/office/drawing/2014/main" id="{8FF226DE-AFAB-45A5-9A61-20B6A8E1BD21}"/>
              </a:ext>
            </a:extLst>
          </p:cNvPr>
          <p:cNvSpPr>
            <a:spLocks noGrp="1"/>
          </p:cNvSpPr>
          <p:nvPr>
            <p:ph type="ftr" sz="quarter" idx="16"/>
          </p:nvPr>
        </p:nvSpPr>
        <p:spPr/>
        <p:txBody>
          <a:bodyPr/>
          <a:lstStyle/>
          <a:p>
            <a:endParaRPr lang="de-CH" dirty="0"/>
          </a:p>
        </p:txBody>
      </p:sp>
      <p:pic>
        <p:nvPicPr>
          <p:cNvPr id="10" name="Grafik 9">
            <a:extLst>
              <a:ext uri="{FF2B5EF4-FFF2-40B4-BE49-F238E27FC236}">
                <a16:creationId xmlns:a16="http://schemas.microsoft.com/office/drawing/2014/main" id="{501B888E-425D-42B8-A4F7-AA86D85FB1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Tree>
    <p:extLst>
      <p:ext uri="{BB962C8B-B14F-4D97-AF65-F5344CB8AC3E}">
        <p14:creationId xmlns:p14="http://schemas.microsoft.com/office/powerpoint/2010/main" val="217406117"/>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orient="horz" pos="15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mit Inhalt und Le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de-CH" dirty="0"/>
          </a:p>
        </p:txBody>
      </p:sp>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5" name="Textplatzhalter 4">
            <a:extLst>
              <a:ext uri="{FF2B5EF4-FFF2-40B4-BE49-F238E27FC236}">
                <a16:creationId xmlns:a16="http://schemas.microsoft.com/office/drawing/2014/main" id="{89B0D76F-7091-4CFB-9447-910776C2E652}"/>
              </a:ext>
            </a:extLst>
          </p:cNvPr>
          <p:cNvSpPr>
            <a:spLocks noGrp="1"/>
          </p:cNvSpPr>
          <p:nvPr>
            <p:ph type="body" sz="quarter" idx="14" hasCustomPrompt="1"/>
          </p:nvPr>
        </p:nvSpPr>
        <p:spPr>
          <a:xfrm>
            <a:off x="442912" y="5445125"/>
            <a:ext cx="11306175" cy="755650"/>
          </a:xfrm>
        </p:spPr>
        <p:txBody>
          <a:bodyPr anchor="b" anchorCtr="0">
            <a:normAutofit/>
          </a:bodyPr>
          <a:lstStyle>
            <a:lvl1pPr marL="0" indent="0">
              <a:buNone/>
              <a:defRPr sz="1400"/>
            </a:lvl1pPr>
            <a:lvl2pPr marL="270000" indent="0">
              <a:buNone/>
              <a:defRPr sz="1400"/>
            </a:lvl2pPr>
          </a:lstStyle>
          <a:p>
            <a:pPr lvl="0"/>
            <a:r>
              <a:rPr lang="de-DE" dirty="0"/>
              <a:t>Legende</a:t>
            </a:r>
            <a:endParaRPr lang="de-CH" dirty="0"/>
          </a:p>
        </p:txBody>
      </p:sp>
      <p:sp>
        <p:nvSpPr>
          <p:cNvPr id="4" name="Inhaltsplatzhalter 3">
            <a:extLst>
              <a:ext uri="{FF2B5EF4-FFF2-40B4-BE49-F238E27FC236}">
                <a16:creationId xmlns:a16="http://schemas.microsoft.com/office/drawing/2014/main" id="{B60B1B24-3FDE-4BF7-9EC3-51FAB72D7903}"/>
              </a:ext>
            </a:extLst>
          </p:cNvPr>
          <p:cNvSpPr>
            <a:spLocks noGrp="1"/>
          </p:cNvSpPr>
          <p:nvPr>
            <p:ph sz="quarter" idx="15"/>
          </p:nvPr>
        </p:nvSpPr>
        <p:spPr>
          <a:xfrm>
            <a:off x="442913" y="1700213"/>
            <a:ext cx="11306175" cy="37449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3" name="Fußzeilenplatzhalter 2">
            <a:extLst>
              <a:ext uri="{FF2B5EF4-FFF2-40B4-BE49-F238E27FC236}">
                <a16:creationId xmlns:a16="http://schemas.microsoft.com/office/drawing/2014/main" id="{CC70FC4C-360B-409E-A91E-F53B64F350FD}"/>
              </a:ext>
            </a:extLst>
          </p:cNvPr>
          <p:cNvSpPr>
            <a:spLocks noGrp="1"/>
          </p:cNvSpPr>
          <p:nvPr>
            <p:ph type="ftr" sz="quarter" idx="16"/>
          </p:nvPr>
        </p:nvSpPr>
        <p:spPr/>
        <p:txBody>
          <a:bodyPr/>
          <a:lstStyle/>
          <a:p>
            <a:endParaRPr lang="de-CH" dirty="0"/>
          </a:p>
        </p:txBody>
      </p:sp>
      <p:pic>
        <p:nvPicPr>
          <p:cNvPr id="7" name="Grafik 6">
            <a:extLst>
              <a:ext uri="{FF2B5EF4-FFF2-40B4-BE49-F238E27FC236}">
                <a16:creationId xmlns:a16="http://schemas.microsoft.com/office/drawing/2014/main" id="{BB71C6D7-4625-459C-8753-7AE753A389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Tree>
    <p:extLst>
      <p:ext uri="{BB962C8B-B14F-4D97-AF65-F5344CB8AC3E}">
        <p14:creationId xmlns:p14="http://schemas.microsoft.com/office/powerpoint/2010/main" val="2549968123"/>
      </p:ext>
    </p:extLst>
  </p:cSld>
  <p:clrMapOvr>
    <a:masterClrMapping/>
  </p:clrMapOvr>
  <p:extLst>
    <p:ext uri="{DCECCB84-F9BA-43D5-87BE-67443E8EF086}">
      <p15:sldGuideLst xmlns:p15="http://schemas.microsoft.com/office/powerpoint/2012/main">
        <p15:guide id="1" orient="horz" pos="343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42914" y="946073"/>
            <a:ext cx="4140200" cy="754140"/>
          </a:xfrm>
        </p:spPr>
        <p:txBody>
          <a:bodyPr/>
          <a:lstStyle/>
          <a:p>
            <a:r>
              <a:rPr lang="de-DE"/>
              <a:t>Mastertitelformat bearbeiten</a:t>
            </a:r>
            <a:endParaRPr lang="de-CH" dirty="0"/>
          </a:p>
        </p:txBody>
      </p:sp>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5" name="Textplatzhalter 4">
            <a:extLst>
              <a:ext uri="{FF2B5EF4-FFF2-40B4-BE49-F238E27FC236}">
                <a16:creationId xmlns:a16="http://schemas.microsoft.com/office/drawing/2014/main" id="{59E61F2D-747D-4A11-B636-918D624741AD}"/>
              </a:ext>
            </a:extLst>
          </p:cNvPr>
          <p:cNvSpPr>
            <a:spLocks noGrp="1"/>
          </p:cNvSpPr>
          <p:nvPr>
            <p:ph type="body" sz="quarter" idx="14"/>
          </p:nvPr>
        </p:nvSpPr>
        <p:spPr>
          <a:xfrm>
            <a:off x="442913" y="1700213"/>
            <a:ext cx="4140200" cy="45005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6" name="Inhaltsplatzhalter 5">
            <a:extLst>
              <a:ext uri="{FF2B5EF4-FFF2-40B4-BE49-F238E27FC236}">
                <a16:creationId xmlns:a16="http://schemas.microsoft.com/office/drawing/2014/main" id="{BA58C4DD-5507-4427-882A-FB8A938EE91E}"/>
              </a:ext>
            </a:extLst>
          </p:cNvPr>
          <p:cNvSpPr>
            <a:spLocks noGrp="1"/>
          </p:cNvSpPr>
          <p:nvPr>
            <p:ph sz="quarter" idx="15"/>
          </p:nvPr>
        </p:nvSpPr>
        <p:spPr>
          <a:xfrm>
            <a:off x="5016500" y="944563"/>
            <a:ext cx="6732588" cy="5256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Fußzeilenplatzhalter 2">
            <a:extLst>
              <a:ext uri="{FF2B5EF4-FFF2-40B4-BE49-F238E27FC236}">
                <a16:creationId xmlns:a16="http://schemas.microsoft.com/office/drawing/2014/main" id="{B82B9F62-A231-4245-BFE3-585B32017BD7}"/>
              </a:ext>
            </a:extLst>
          </p:cNvPr>
          <p:cNvSpPr>
            <a:spLocks noGrp="1"/>
          </p:cNvSpPr>
          <p:nvPr>
            <p:ph type="ftr" sz="quarter" idx="16"/>
          </p:nvPr>
        </p:nvSpPr>
        <p:spPr/>
        <p:txBody>
          <a:bodyPr/>
          <a:lstStyle/>
          <a:p>
            <a:endParaRPr lang="de-CH" dirty="0"/>
          </a:p>
        </p:txBody>
      </p:sp>
      <p:pic>
        <p:nvPicPr>
          <p:cNvPr id="7" name="Grafik 6">
            <a:extLst>
              <a:ext uri="{FF2B5EF4-FFF2-40B4-BE49-F238E27FC236}">
                <a16:creationId xmlns:a16="http://schemas.microsoft.com/office/drawing/2014/main" id="{6AC12263-6101-4A34-9E18-0CCE77C78B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Tree>
    <p:extLst>
      <p:ext uri="{BB962C8B-B14F-4D97-AF65-F5344CB8AC3E}">
        <p14:creationId xmlns:p14="http://schemas.microsoft.com/office/powerpoint/2010/main" val="1160611980"/>
      </p:ext>
    </p:extLst>
  </p:cSld>
  <p:clrMapOvr>
    <a:masterClrMapping/>
  </p:clrMapOvr>
  <p:extLst>
    <p:ext uri="{DCECCB84-F9BA-43D5-87BE-67443E8EF086}">
      <p15:sldGuideLst xmlns:p15="http://schemas.microsoft.com/office/powerpoint/2012/main">
        <p15:guide id="1" pos="3160" userDrawn="1">
          <p15:clr>
            <a:srgbClr val="FBAE40"/>
          </p15:clr>
        </p15:guide>
        <p15:guide id="3" orient="horz" pos="1548">
          <p15:clr>
            <a:srgbClr val="FBAE40"/>
          </p15:clr>
        </p15:guide>
        <p15:guide id="4" pos="288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42914" y="946073"/>
            <a:ext cx="4140200" cy="754140"/>
          </a:xfrm>
        </p:spPr>
        <p:txBody>
          <a:bodyPr/>
          <a:lstStyle/>
          <a:p>
            <a:r>
              <a:rPr lang="de-DE"/>
              <a:t>Mastertitelformat bearbeiten</a:t>
            </a:r>
            <a:endParaRPr lang="de-CH" dirty="0"/>
          </a:p>
        </p:txBody>
      </p:sp>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4" name="Bildplatzhalter 3">
            <a:extLst>
              <a:ext uri="{FF2B5EF4-FFF2-40B4-BE49-F238E27FC236}">
                <a16:creationId xmlns:a16="http://schemas.microsoft.com/office/drawing/2014/main" id="{0F412997-FD87-4239-ADD5-82090FFDB8EC}"/>
              </a:ext>
            </a:extLst>
          </p:cNvPr>
          <p:cNvSpPr>
            <a:spLocks noGrp="1"/>
          </p:cNvSpPr>
          <p:nvPr>
            <p:ph type="pic" sz="quarter" idx="13"/>
          </p:nvPr>
        </p:nvSpPr>
        <p:spPr>
          <a:xfrm>
            <a:off x="5016500" y="944563"/>
            <a:ext cx="6732588" cy="5256212"/>
          </a:xfrm>
        </p:spPr>
        <p:txBody>
          <a:bodyPr/>
          <a:lstStyle/>
          <a:p>
            <a:r>
              <a:rPr lang="de-DE"/>
              <a:t>Bild durch Klicken auf Symbol hinzufügen</a:t>
            </a:r>
            <a:endParaRPr lang="de-CH" dirty="0"/>
          </a:p>
        </p:txBody>
      </p:sp>
      <p:sp>
        <p:nvSpPr>
          <p:cNvPr id="5" name="Textplatzhalter 4">
            <a:extLst>
              <a:ext uri="{FF2B5EF4-FFF2-40B4-BE49-F238E27FC236}">
                <a16:creationId xmlns:a16="http://schemas.microsoft.com/office/drawing/2014/main" id="{59E61F2D-747D-4A11-B636-918D624741AD}"/>
              </a:ext>
            </a:extLst>
          </p:cNvPr>
          <p:cNvSpPr>
            <a:spLocks noGrp="1"/>
          </p:cNvSpPr>
          <p:nvPr>
            <p:ph type="body" sz="quarter" idx="14"/>
          </p:nvPr>
        </p:nvSpPr>
        <p:spPr>
          <a:xfrm>
            <a:off x="442913" y="1700213"/>
            <a:ext cx="4140200" cy="45005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3" name="Fußzeilenplatzhalter 2">
            <a:extLst>
              <a:ext uri="{FF2B5EF4-FFF2-40B4-BE49-F238E27FC236}">
                <a16:creationId xmlns:a16="http://schemas.microsoft.com/office/drawing/2014/main" id="{0826D50B-6B66-4A12-8EAF-B3414EDF8D42}"/>
              </a:ext>
            </a:extLst>
          </p:cNvPr>
          <p:cNvSpPr>
            <a:spLocks noGrp="1"/>
          </p:cNvSpPr>
          <p:nvPr>
            <p:ph type="ftr" sz="quarter" idx="15"/>
          </p:nvPr>
        </p:nvSpPr>
        <p:spPr/>
        <p:txBody>
          <a:bodyPr/>
          <a:lstStyle/>
          <a:p>
            <a:endParaRPr lang="de-CH" dirty="0"/>
          </a:p>
        </p:txBody>
      </p:sp>
      <p:pic>
        <p:nvPicPr>
          <p:cNvPr id="7" name="Grafik 6">
            <a:extLst>
              <a:ext uri="{FF2B5EF4-FFF2-40B4-BE49-F238E27FC236}">
                <a16:creationId xmlns:a16="http://schemas.microsoft.com/office/drawing/2014/main" id="{1E31AF89-66F6-42EA-80E6-B7A93670B6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Tree>
    <p:extLst>
      <p:ext uri="{BB962C8B-B14F-4D97-AF65-F5344CB8AC3E}">
        <p14:creationId xmlns:p14="http://schemas.microsoft.com/office/powerpoint/2010/main" val="3084550126"/>
      </p:ext>
    </p:extLst>
  </p:cSld>
  <p:clrMapOvr>
    <a:masterClrMapping/>
  </p:clrMapOvr>
  <p:extLst>
    <p:ext uri="{DCECCB84-F9BA-43D5-87BE-67443E8EF086}">
      <p15:sldGuideLst xmlns:p15="http://schemas.microsoft.com/office/powerpoint/2012/main">
        <p15:guide id="1" pos="3160">
          <p15:clr>
            <a:srgbClr val="FBAE40"/>
          </p15:clr>
        </p15:guide>
        <p15:guide id="3" orient="horz" pos="1548">
          <p15:clr>
            <a:srgbClr val="FBAE40"/>
          </p15:clr>
        </p15:guide>
        <p15:guide id="4" pos="288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32266"/>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orient="horz" pos="15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de-CH" dirty="0"/>
          </a:p>
        </p:txBody>
      </p:sp>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10" name="Textplatzhalter 9">
            <a:extLst>
              <a:ext uri="{FF2B5EF4-FFF2-40B4-BE49-F238E27FC236}">
                <a16:creationId xmlns:a16="http://schemas.microsoft.com/office/drawing/2014/main" id="{A6DA5B0A-8DDA-4BF3-A262-01B21F302974}"/>
              </a:ext>
            </a:extLst>
          </p:cNvPr>
          <p:cNvSpPr>
            <a:spLocks noGrp="1"/>
          </p:cNvSpPr>
          <p:nvPr>
            <p:ph type="body" sz="quarter" idx="12"/>
          </p:nvPr>
        </p:nvSpPr>
        <p:spPr>
          <a:xfrm>
            <a:off x="442912" y="1700213"/>
            <a:ext cx="11306175" cy="4500562"/>
          </a:xfrm>
        </p:spPr>
        <p:txBody>
          <a:bodyPr>
            <a:normAutofit/>
          </a:bodyPr>
          <a:lstStyle>
            <a:lvl1pPr>
              <a:defRPr sz="2000"/>
            </a:lvl1pPr>
            <a:lvl2pPr>
              <a:defRPr sz="2000"/>
            </a:lvl2pPr>
            <a:lvl3pPr>
              <a:defRPr sz="20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3" name="Fußzeilenplatzhalter 2">
            <a:extLst>
              <a:ext uri="{FF2B5EF4-FFF2-40B4-BE49-F238E27FC236}">
                <a16:creationId xmlns:a16="http://schemas.microsoft.com/office/drawing/2014/main" id="{4AA9211E-7A75-467B-B239-64B5B463C2AB}"/>
              </a:ext>
            </a:extLst>
          </p:cNvPr>
          <p:cNvSpPr>
            <a:spLocks noGrp="1"/>
          </p:cNvSpPr>
          <p:nvPr>
            <p:ph type="ftr" sz="quarter" idx="13"/>
          </p:nvPr>
        </p:nvSpPr>
        <p:spPr/>
        <p:txBody>
          <a:bodyPr/>
          <a:lstStyle/>
          <a:p>
            <a:endParaRPr lang="de-CH" dirty="0"/>
          </a:p>
        </p:txBody>
      </p:sp>
      <p:pic>
        <p:nvPicPr>
          <p:cNvPr id="6" name="Grafik 5">
            <a:extLst>
              <a:ext uri="{FF2B5EF4-FFF2-40B4-BE49-F238E27FC236}">
                <a16:creationId xmlns:a16="http://schemas.microsoft.com/office/drawing/2014/main" id="{AF80D431-45E5-4B03-B92B-64571952D6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Tree>
    <p:extLst>
      <p:ext uri="{BB962C8B-B14F-4D97-AF65-F5344CB8AC3E}">
        <p14:creationId xmlns:p14="http://schemas.microsoft.com/office/powerpoint/2010/main" val="3444385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de-CH" dirty="0"/>
          </a:p>
        </p:txBody>
      </p:sp>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10" name="Textplatzhalter 9">
            <a:extLst>
              <a:ext uri="{FF2B5EF4-FFF2-40B4-BE49-F238E27FC236}">
                <a16:creationId xmlns:a16="http://schemas.microsoft.com/office/drawing/2014/main" id="{A6DA5B0A-8DDA-4BF3-A262-01B21F302974}"/>
              </a:ext>
            </a:extLst>
          </p:cNvPr>
          <p:cNvSpPr>
            <a:spLocks noGrp="1"/>
          </p:cNvSpPr>
          <p:nvPr>
            <p:ph type="body" sz="quarter" idx="12"/>
          </p:nvPr>
        </p:nvSpPr>
        <p:spPr>
          <a:xfrm>
            <a:off x="442912" y="1700213"/>
            <a:ext cx="11306175" cy="4500562"/>
          </a:xfrm>
        </p:spPr>
        <p:txBody>
          <a:bodyPr>
            <a:normAutofit/>
          </a:bodyPr>
          <a:lstStyle>
            <a:lvl1pPr>
              <a:defRPr sz="2000"/>
            </a:lvl1pPr>
            <a:lvl2pPr>
              <a:defRPr sz="2000"/>
            </a:lvl2pPr>
            <a:lvl3pPr>
              <a:defRPr sz="20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3" name="Fußzeilenplatzhalter 2">
            <a:extLst>
              <a:ext uri="{FF2B5EF4-FFF2-40B4-BE49-F238E27FC236}">
                <a16:creationId xmlns:a16="http://schemas.microsoft.com/office/drawing/2014/main" id="{4AA9211E-7A75-467B-B239-64B5B463C2AB}"/>
              </a:ext>
            </a:extLst>
          </p:cNvPr>
          <p:cNvSpPr>
            <a:spLocks noGrp="1"/>
          </p:cNvSpPr>
          <p:nvPr>
            <p:ph type="ftr" sz="quarter" idx="13"/>
          </p:nvPr>
        </p:nvSpPr>
        <p:spPr/>
        <p:txBody>
          <a:bodyPr/>
          <a:lstStyle/>
          <a:p>
            <a:endParaRPr lang="de-CH" dirty="0"/>
          </a:p>
        </p:txBody>
      </p:sp>
      <p:pic>
        <p:nvPicPr>
          <p:cNvPr id="6" name="Grafik 5">
            <a:extLst>
              <a:ext uri="{FF2B5EF4-FFF2-40B4-BE49-F238E27FC236}">
                <a16:creationId xmlns:a16="http://schemas.microsoft.com/office/drawing/2014/main" id="{AF80D431-45E5-4B03-B92B-64571952D6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Tree>
    <p:extLst>
      <p:ext uri="{BB962C8B-B14F-4D97-AF65-F5344CB8AC3E}">
        <p14:creationId xmlns:p14="http://schemas.microsoft.com/office/powerpoint/2010/main" val="3444385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Leer mit Logo">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2" name="Fußzeilenplatzhalter 1">
            <a:extLst>
              <a:ext uri="{FF2B5EF4-FFF2-40B4-BE49-F238E27FC236}">
                <a16:creationId xmlns:a16="http://schemas.microsoft.com/office/drawing/2014/main" id="{49939C6C-C048-4DBA-AFB4-2FB2218BAD70}"/>
              </a:ext>
            </a:extLst>
          </p:cNvPr>
          <p:cNvSpPr>
            <a:spLocks noGrp="1"/>
          </p:cNvSpPr>
          <p:nvPr>
            <p:ph type="ftr" sz="quarter" idx="12"/>
          </p:nvPr>
        </p:nvSpPr>
        <p:spPr/>
        <p:txBody>
          <a:bodyPr/>
          <a:lstStyle/>
          <a:p>
            <a:endParaRPr lang="de-CH" dirty="0"/>
          </a:p>
        </p:txBody>
      </p:sp>
      <p:pic>
        <p:nvPicPr>
          <p:cNvPr id="4" name="Grafik 3">
            <a:extLst>
              <a:ext uri="{FF2B5EF4-FFF2-40B4-BE49-F238E27FC236}">
                <a16:creationId xmlns:a16="http://schemas.microsoft.com/office/drawing/2014/main" id="{664E6940-F880-4FB8-AA26-DC4C84092A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Tree>
    <p:extLst>
      <p:ext uri="{BB962C8B-B14F-4D97-AF65-F5344CB8AC3E}">
        <p14:creationId xmlns:p14="http://schemas.microsoft.com/office/powerpoint/2010/main" val="777029203"/>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orient="horz" pos="15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68772" y="666940"/>
            <a:ext cx="11306175" cy="754140"/>
          </a:xfrm>
        </p:spPr>
        <p:txBody>
          <a:bodyPr/>
          <a:lstStyle>
            <a:lvl1pPr algn="ctr">
              <a:defRPr b="1">
                <a:solidFill>
                  <a:schemeClr val="accent1">
                    <a:lumMod val="50000"/>
                  </a:schemeClr>
                </a:solidFill>
              </a:defRPr>
            </a:lvl1pPr>
          </a:lstStyle>
          <a:p>
            <a:r>
              <a:rPr lang="de-DE" dirty="0"/>
              <a:t>Mastertitelformat bearbeiten</a:t>
            </a:r>
            <a:endParaRPr lang="de-CH" dirty="0"/>
          </a:p>
        </p:txBody>
      </p:sp>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10" name="Textplatzhalter 9">
            <a:extLst>
              <a:ext uri="{FF2B5EF4-FFF2-40B4-BE49-F238E27FC236}">
                <a16:creationId xmlns:a16="http://schemas.microsoft.com/office/drawing/2014/main" id="{A6DA5B0A-8DDA-4BF3-A262-01B21F302974}"/>
              </a:ext>
            </a:extLst>
          </p:cNvPr>
          <p:cNvSpPr>
            <a:spLocks noGrp="1"/>
          </p:cNvSpPr>
          <p:nvPr>
            <p:ph type="body" sz="quarter" idx="12"/>
          </p:nvPr>
        </p:nvSpPr>
        <p:spPr>
          <a:xfrm>
            <a:off x="442912" y="1424539"/>
            <a:ext cx="11306175" cy="4776236"/>
          </a:xfrm>
        </p:spPr>
        <p:txBody>
          <a:bodyPr>
            <a:normAutofit/>
          </a:bodyPr>
          <a:lstStyle>
            <a:lvl1pPr>
              <a:defRPr sz="2000"/>
            </a:lvl1pPr>
            <a:lvl2pPr>
              <a:defRPr sz="2000"/>
            </a:lvl2pPr>
            <a:lvl3pPr>
              <a:defRPr sz="2000"/>
            </a:lvl3pPr>
            <a:lvl4pPr>
              <a:defRPr sz="2000"/>
            </a:lvl4pPr>
            <a:lvl5pPr>
              <a:defRPr sz="2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3" name="Fußzeilenplatzhalter 2">
            <a:extLst>
              <a:ext uri="{FF2B5EF4-FFF2-40B4-BE49-F238E27FC236}">
                <a16:creationId xmlns:a16="http://schemas.microsoft.com/office/drawing/2014/main" id="{4AA9211E-7A75-467B-B239-64B5B463C2AB}"/>
              </a:ext>
            </a:extLst>
          </p:cNvPr>
          <p:cNvSpPr>
            <a:spLocks noGrp="1"/>
          </p:cNvSpPr>
          <p:nvPr>
            <p:ph type="ftr" sz="quarter" idx="13"/>
          </p:nvPr>
        </p:nvSpPr>
        <p:spPr/>
        <p:txBody>
          <a:bodyPr/>
          <a:lstStyle/>
          <a:p>
            <a:endParaRPr lang="de-CH" dirty="0"/>
          </a:p>
        </p:txBody>
      </p:sp>
      <p:pic>
        <p:nvPicPr>
          <p:cNvPr id="6" name="Grafik 5">
            <a:extLst>
              <a:ext uri="{FF2B5EF4-FFF2-40B4-BE49-F238E27FC236}">
                <a16:creationId xmlns:a16="http://schemas.microsoft.com/office/drawing/2014/main" id="{AF80D431-45E5-4B03-B92B-64571952D6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
        <p:nvSpPr>
          <p:cNvPr id="5" name="Textplatzhalter 4"/>
          <p:cNvSpPr>
            <a:spLocks noGrp="1"/>
          </p:cNvSpPr>
          <p:nvPr>
            <p:ph type="body" sz="quarter" idx="14"/>
          </p:nvPr>
        </p:nvSpPr>
        <p:spPr>
          <a:xfrm>
            <a:off x="10249786" y="6265863"/>
            <a:ext cx="1942214" cy="592137"/>
          </a:xfrm>
        </p:spPr>
        <p:txBody>
          <a:bodyPr>
            <a:noAutofit/>
          </a:bodyPr>
          <a:lstStyle>
            <a:lvl1pPr marL="0" indent="0">
              <a:buNone/>
              <a:defRPr sz="1000"/>
            </a:lvl1pPr>
            <a:lvl2pPr>
              <a:defRPr sz="1000"/>
            </a:lvl2pPr>
            <a:lvl3pPr>
              <a:defRPr sz="1000"/>
            </a:lvl3pPr>
            <a:lvl4pPr>
              <a:defRPr sz="1000"/>
            </a:lvl4pPr>
            <a:lvl5pPr>
              <a:defRPr sz="1000"/>
            </a:lvl5pPr>
          </a:lstStyle>
          <a:p>
            <a:pPr lvl="0"/>
            <a:endParaRPr lang="de-CH" dirty="0"/>
          </a:p>
        </p:txBody>
      </p:sp>
    </p:spTree>
    <p:extLst>
      <p:ext uri="{BB962C8B-B14F-4D97-AF65-F5344CB8AC3E}">
        <p14:creationId xmlns:p14="http://schemas.microsoft.com/office/powerpoint/2010/main" val="154840815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468772" y="676565"/>
            <a:ext cx="11306175" cy="754140"/>
          </a:xfrm>
        </p:spPr>
        <p:txBody>
          <a:bodyPr/>
          <a:lstStyle>
            <a:lvl1pPr algn="ctr">
              <a:defRPr lang="de-CH" sz="2900" b="1" kern="1200" dirty="0">
                <a:solidFill>
                  <a:schemeClr val="accent1">
                    <a:lumMod val="50000"/>
                  </a:schemeClr>
                </a:solidFill>
                <a:latin typeface="+mj-lt"/>
                <a:ea typeface="+mj-ea"/>
                <a:cs typeface="+mj-cs"/>
              </a:defRPr>
            </a:lvl1pPr>
          </a:lstStyle>
          <a:p>
            <a:r>
              <a:rPr lang="de-DE" dirty="0"/>
              <a:t>Mastertitelformat bearbeiten</a:t>
            </a:r>
            <a:endParaRPr lang="de-CH" dirty="0"/>
          </a:p>
        </p:txBody>
      </p:sp>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3" name="Fußzeilenplatzhalter 2">
            <a:extLst>
              <a:ext uri="{FF2B5EF4-FFF2-40B4-BE49-F238E27FC236}">
                <a16:creationId xmlns:a16="http://schemas.microsoft.com/office/drawing/2014/main" id="{50221748-FF79-43B1-82FF-09B052C09F81}"/>
              </a:ext>
            </a:extLst>
          </p:cNvPr>
          <p:cNvSpPr>
            <a:spLocks noGrp="1"/>
          </p:cNvSpPr>
          <p:nvPr>
            <p:ph type="ftr" sz="quarter" idx="12"/>
          </p:nvPr>
        </p:nvSpPr>
        <p:spPr/>
        <p:txBody>
          <a:bodyPr/>
          <a:lstStyle/>
          <a:p>
            <a:endParaRPr lang="de-CH" dirty="0"/>
          </a:p>
        </p:txBody>
      </p:sp>
      <p:pic>
        <p:nvPicPr>
          <p:cNvPr id="5" name="Grafik 4">
            <a:extLst>
              <a:ext uri="{FF2B5EF4-FFF2-40B4-BE49-F238E27FC236}">
                <a16:creationId xmlns:a16="http://schemas.microsoft.com/office/drawing/2014/main" id="{C194A1BA-0950-440C-8B80-A8286CED63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
        <p:nvSpPr>
          <p:cNvPr id="6" name="Textplatzhalter 4"/>
          <p:cNvSpPr>
            <a:spLocks noGrp="1"/>
          </p:cNvSpPr>
          <p:nvPr>
            <p:ph type="body" sz="quarter" idx="14"/>
          </p:nvPr>
        </p:nvSpPr>
        <p:spPr>
          <a:xfrm>
            <a:off x="10249786" y="6265863"/>
            <a:ext cx="1942214" cy="592137"/>
          </a:xfrm>
        </p:spPr>
        <p:txBody>
          <a:bodyPr>
            <a:noAutofit/>
          </a:bodyPr>
          <a:lstStyle>
            <a:lvl1pPr marL="0" indent="0">
              <a:buNone/>
              <a:defRPr sz="1000"/>
            </a:lvl1pPr>
            <a:lvl2pPr>
              <a:defRPr sz="1000"/>
            </a:lvl2pPr>
            <a:lvl3pPr>
              <a:defRPr sz="1000"/>
            </a:lvl3pPr>
            <a:lvl4pPr>
              <a:defRPr sz="1000"/>
            </a:lvl4pPr>
            <a:lvl5pPr>
              <a:defRPr sz="1000"/>
            </a:lvl5pPr>
          </a:lstStyle>
          <a:p>
            <a:pPr lvl="0"/>
            <a:endParaRPr lang="de-CH" dirty="0"/>
          </a:p>
        </p:txBody>
      </p:sp>
    </p:spTree>
    <p:extLst>
      <p:ext uri="{BB962C8B-B14F-4D97-AF65-F5344CB8AC3E}">
        <p14:creationId xmlns:p14="http://schemas.microsoft.com/office/powerpoint/2010/main" val="22209521"/>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orient="horz" pos="15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r mit Logo">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2" name="Fußzeilenplatzhalter 1">
            <a:extLst>
              <a:ext uri="{FF2B5EF4-FFF2-40B4-BE49-F238E27FC236}">
                <a16:creationId xmlns:a16="http://schemas.microsoft.com/office/drawing/2014/main" id="{49939C6C-C048-4DBA-AFB4-2FB2218BAD70}"/>
              </a:ext>
            </a:extLst>
          </p:cNvPr>
          <p:cNvSpPr>
            <a:spLocks noGrp="1"/>
          </p:cNvSpPr>
          <p:nvPr>
            <p:ph type="ftr" sz="quarter" idx="12"/>
          </p:nvPr>
        </p:nvSpPr>
        <p:spPr/>
        <p:txBody>
          <a:bodyPr/>
          <a:lstStyle/>
          <a:p>
            <a:endParaRPr lang="de-CH" dirty="0"/>
          </a:p>
        </p:txBody>
      </p:sp>
      <p:pic>
        <p:nvPicPr>
          <p:cNvPr id="4" name="Grafik 3">
            <a:extLst>
              <a:ext uri="{FF2B5EF4-FFF2-40B4-BE49-F238E27FC236}">
                <a16:creationId xmlns:a16="http://schemas.microsoft.com/office/drawing/2014/main" id="{664E6940-F880-4FB8-AA26-DC4C84092A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
        <p:nvSpPr>
          <p:cNvPr id="5" name="Textplatzhalter 4"/>
          <p:cNvSpPr>
            <a:spLocks noGrp="1"/>
          </p:cNvSpPr>
          <p:nvPr>
            <p:ph type="body" sz="quarter" idx="14"/>
          </p:nvPr>
        </p:nvSpPr>
        <p:spPr>
          <a:xfrm>
            <a:off x="10228520" y="6265863"/>
            <a:ext cx="1963479" cy="592137"/>
          </a:xfrm>
        </p:spPr>
        <p:txBody>
          <a:bodyPr>
            <a:noAutofit/>
          </a:bodyPr>
          <a:lstStyle>
            <a:lvl1pPr marL="0" indent="0">
              <a:buNone/>
              <a:defRPr sz="1000"/>
            </a:lvl1pPr>
            <a:lvl2pPr>
              <a:defRPr sz="1000"/>
            </a:lvl2pPr>
            <a:lvl3pPr>
              <a:defRPr sz="1000"/>
            </a:lvl3pPr>
            <a:lvl4pPr>
              <a:defRPr sz="1000"/>
            </a:lvl4pPr>
            <a:lvl5pPr>
              <a:defRPr sz="1000"/>
            </a:lvl5pPr>
          </a:lstStyle>
          <a:p>
            <a:pPr lvl="0"/>
            <a:endParaRPr lang="de-CH" dirty="0"/>
          </a:p>
        </p:txBody>
      </p:sp>
    </p:spTree>
    <p:extLst>
      <p:ext uri="{BB962C8B-B14F-4D97-AF65-F5344CB8AC3E}">
        <p14:creationId xmlns:p14="http://schemas.microsoft.com/office/powerpoint/2010/main" val="4262669023"/>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orient="horz" pos="15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mit Bild hoch">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E2F798B5-BCC6-46EF-A3AF-050D8A145E13}"/>
              </a:ext>
            </a:extLst>
          </p:cNvPr>
          <p:cNvSpPr>
            <a:spLocks noGrp="1"/>
          </p:cNvSpPr>
          <p:nvPr>
            <p:ph type="pic" sz="quarter" idx="13" hasCustomPrompt="1"/>
          </p:nvPr>
        </p:nvSpPr>
        <p:spPr>
          <a:xfrm>
            <a:off x="-1" y="0"/>
            <a:ext cx="4583113" cy="6768000"/>
          </a:xfrm>
        </p:spPr>
        <p:txBody>
          <a:bodyPr lIns="180000" tIns="180000" rIns="180000" bIns="180000">
            <a:normAutofit/>
          </a:bodyPr>
          <a:lstStyle>
            <a:lvl1pPr marL="0" indent="0">
              <a:buNone/>
              <a:defRPr sz="1400"/>
            </a:lvl1pPr>
          </a:lstStyle>
          <a:p>
            <a:r>
              <a:rPr lang="de-CH" dirty="0"/>
              <a:t>Titelseite mit Bild Hochformat </a:t>
            </a:r>
            <a:br>
              <a:rPr lang="de-CH" dirty="0"/>
            </a:br>
            <a:br>
              <a:rPr lang="de-CH" dirty="0"/>
            </a:br>
            <a:r>
              <a:rPr lang="de-CH" dirty="0"/>
              <a:t>Bild Hochformat durch Klicken auf Symbol hinzufügen</a:t>
            </a:r>
            <a:br>
              <a:rPr lang="de-CH" dirty="0"/>
            </a:br>
            <a:br>
              <a:rPr lang="de-CH" dirty="0"/>
            </a:br>
            <a:r>
              <a:rPr lang="de-CH" dirty="0"/>
              <a:t>Bildausschnitt anpassen:</a:t>
            </a:r>
            <a:br>
              <a:rPr lang="de-CH" dirty="0"/>
            </a:br>
            <a:r>
              <a:rPr lang="de-CH" dirty="0"/>
              <a:t>Bild anklicken → Bildtools Format öffnen → Symbol Zuschneiden anklicken → Ausschnitt durch Verschieben des grauen Bildbereiches anpassen. </a:t>
            </a:r>
          </a:p>
        </p:txBody>
      </p:sp>
      <p:sp>
        <p:nvSpPr>
          <p:cNvPr id="2" name="Title 1"/>
          <p:cNvSpPr>
            <a:spLocks noGrp="1"/>
          </p:cNvSpPr>
          <p:nvPr>
            <p:ph type="ctrTitle"/>
          </p:nvPr>
        </p:nvSpPr>
        <p:spPr>
          <a:xfrm>
            <a:off x="5016500" y="2492375"/>
            <a:ext cx="6732588" cy="541337"/>
          </a:xfrm>
        </p:spPr>
        <p:txBody>
          <a:bodyPr anchor="t" anchorCtr="0"/>
          <a:lstStyle>
            <a:lvl1pPr algn="l">
              <a:defRPr sz="3200">
                <a:solidFill>
                  <a:schemeClr val="tx1"/>
                </a:solidFill>
              </a:defRPr>
            </a:lvl1pPr>
          </a:lstStyle>
          <a:p>
            <a:r>
              <a:rPr lang="de-DE"/>
              <a:t>Mastertitelformat bearbeiten</a:t>
            </a:r>
            <a:endParaRPr lang="de-CH" dirty="0"/>
          </a:p>
        </p:txBody>
      </p:sp>
      <p:sp>
        <p:nvSpPr>
          <p:cNvPr id="3" name="Subtitle 2"/>
          <p:cNvSpPr>
            <a:spLocks noGrp="1"/>
          </p:cNvSpPr>
          <p:nvPr>
            <p:ph type="subTitle" idx="1" hasCustomPrompt="1"/>
          </p:nvPr>
        </p:nvSpPr>
        <p:spPr>
          <a:xfrm>
            <a:off x="5015650" y="3033713"/>
            <a:ext cx="6733438" cy="2339975"/>
          </a:xfrm>
        </p:spPr>
        <p:txBody>
          <a:bodyPr anchor="t" anchorCtr="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Untertitel hinzufügen</a:t>
            </a:r>
          </a:p>
        </p:txBody>
      </p:sp>
      <p:sp>
        <p:nvSpPr>
          <p:cNvPr id="5" name="Textplatzhalter 4">
            <a:extLst>
              <a:ext uri="{FF2B5EF4-FFF2-40B4-BE49-F238E27FC236}">
                <a16:creationId xmlns:a16="http://schemas.microsoft.com/office/drawing/2014/main" id="{3CF3E4E7-FCFD-4B4E-A0BA-3DE617F94752}"/>
              </a:ext>
            </a:extLst>
          </p:cNvPr>
          <p:cNvSpPr>
            <a:spLocks noGrp="1"/>
          </p:cNvSpPr>
          <p:nvPr>
            <p:ph type="body" sz="quarter" idx="17" hasCustomPrompt="1"/>
          </p:nvPr>
        </p:nvSpPr>
        <p:spPr>
          <a:xfrm>
            <a:off x="5015650" y="1916114"/>
            <a:ext cx="6731285" cy="576261"/>
          </a:xfrm>
        </p:spPr>
        <p:txBody>
          <a:bodyPr>
            <a:noAutofit/>
          </a:bodyPr>
          <a:lstStyle>
            <a:lvl1pPr marL="0" indent="0">
              <a:buNone/>
              <a:defRPr sz="1400" b="1">
                <a:solidFill>
                  <a:schemeClr val="tx2"/>
                </a:solidFill>
                <a:latin typeface="+mj-lt"/>
              </a:defRPr>
            </a:lvl1pPr>
            <a:lvl2pPr marL="270000" indent="0">
              <a:buNone/>
              <a:defRPr/>
            </a:lvl2pPr>
          </a:lstStyle>
          <a:p>
            <a:pPr lvl="0"/>
            <a:r>
              <a:rPr lang="de-CH" dirty="0"/>
              <a:t>Bereich oder Abteilung hinzufügen</a:t>
            </a:r>
          </a:p>
        </p:txBody>
      </p:sp>
      <p:sp>
        <p:nvSpPr>
          <p:cNvPr id="7" name="Textplatzhalter 6">
            <a:extLst>
              <a:ext uri="{FF2B5EF4-FFF2-40B4-BE49-F238E27FC236}">
                <a16:creationId xmlns:a16="http://schemas.microsoft.com/office/drawing/2014/main" id="{3FA80851-8988-4386-B21F-66549DF22032}"/>
              </a:ext>
            </a:extLst>
          </p:cNvPr>
          <p:cNvSpPr>
            <a:spLocks noGrp="1"/>
          </p:cNvSpPr>
          <p:nvPr>
            <p:ph type="body" sz="quarter" idx="18" hasCustomPrompt="1"/>
          </p:nvPr>
        </p:nvSpPr>
        <p:spPr>
          <a:xfrm>
            <a:off x="5016500" y="5373689"/>
            <a:ext cx="6732588" cy="288000"/>
          </a:xfrm>
        </p:spPr>
        <p:txBody>
          <a:bodyPr>
            <a:noAutofit/>
          </a:bodyPr>
          <a:lstStyle>
            <a:lvl1pPr marL="0" indent="0">
              <a:lnSpc>
                <a:spcPct val="80000"/>
              </a:lnSpc>
              <a:spcBef>
                <a:spcPts val="750"/>
              </a:spcBef>
              <a:buNone/>
              <a:defRPr sz="1600">
                <a:solidFill>
                  <a:schemeClr val="tx1"/>
                </a:solidFill>
              </a:defRPr>
            </a:lvl1pPr>
            <a:lvl2pPr marL="270000" indent="0">
              <a:buNone/>
              <a:defRPr/>
            </a:lvl2pPr>
          </a:lstStyle>
          <a:p>
            <a:pPr lvl="0"/>
            <a:r>
              <a:rPr lang="de-CH" dirty="0"/>
              <a:t>Autor hinzufügen</a:t>
            </a:r>
          </a:p>
        </p:txBody>
      </p:sp>
      <p:sp>
        <p:nvSpPr>
          <p:cNvPr id="15" name="Textplatzhalter 6">
            <a:extLst>
              <a:ext uri="{FF2B5EF4-FFF2-40B4-BE49-F238E27FC236}">
                <a16:creationId xmlns:a16="http://schemas.microsoft.com/office/drawing/2014/main" id="{4D1E2D91-3316-4EBF-AED6-444F1EE19EEA}"/>
              </a:ext>
            </a:extLst>
          </p:cNvPr>
          <p:cNvSpPr>
            <a:spLocks noGrp="1"/>
          </p:cNvSpPr>
          <p:nvPr>
            <p:ph type="body" sz="quarter" idx="19" hasCustomPrompt="1"/>
          </p:nvPr>
        </p:nvSpPr>
        <p:spPr>
          <a:xfrm>
            <a:off x="5016501" y="5661689"/>
            <a:ext cx="6732588" cy="288000"/>
          </a:xfrm>
        </p:spPr>
        <p:txBody>
          <a:bodyPr>
            <a:noAutofit/>
          </a:bodyPr>
          <a:lstStyle>
            <a:lvl1pPr marL="0" indent="0">
              <a:lnSpc>
                <a:spcPct val="80000"/>
              </a:lnSpc>
              <a:spcBef>
                <a:spcPts val="750"/>
              </a:spcBef>
              <a:buNone/>
              <a:defRPr sz="1600">
                <a:solidFill>
                  <a:schemeClr val="tx1"/>
                </a:solidFill>
              </a:defRPr>
            </a:lvl1pPr>
            <a:lvl2pPr marL="270000" indent="0">
              <a:buNone/>
              <a:defRPr/>
            </a:lvl2pPr>
          </a:lstStyle>
          <a:p>
            <a:pPr lvl="0"/>
            <a:r>
              <a:rPr lang="de-CH" dirty="0"/>
              <a:t>Datum hinzufügen</a:t>
            </a:r>
          </a:p>
        </p:txBody>
      </p:sp>
      <p:pic>
        <p:nvPicPr>
          <p:cNvPr id="17" name="Grafik 16">
            <a:extLst>
              <a:ext uri="{FF2B5EF4-FFF2-40B4-BE49-F238E27FC236}">
                <a16:creationId xmlns:a16="http://schemas.microsoft.com/office/drawing/2014/main" id="{B72DE038-0917-426A-B664-D6AFAACEF6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2451" y="240004"/>
            <a:ext cx="2751744" cy="698207"/>
          </a:xfrm>
          <a:prstGeom prst="rect">
            <a:avLst/>
          </a:prstGeom>
        </p:spPr>
      </p:pic>
      <p:pic>
        <p:nvPicPr>
          <p:cNvPr id="18" name="Grafik 17">
            <a:extLst>
              <a:ext uri="{FF2B5EF4-FFF2-40B4-BE49-F238E27FC236}">
                <a16:creationId xmlns:a16="http://schemas.microsoft.com/office/drawing/2014/main" id="{AE3722FB-B88F-40AC-A1A2-2FA87D5915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8980" y="6174917"/>
            <a:ext cx="2184403" cy="350055"/>
          </a:xfrm>
          <a:prstGeom prst="rect">
            <a:avLst/>
          </a:prstGeom>
        </p:spPr>
      </p:pic>
      <p:pic>
        <p:nvPicPr>
          <p:cNvPr id="20" name="Grafik 19">
            <a:extLst>
              <a:ext uri="{FF2B5EF4-FFF2-40B4-BE49-F238E27FC236}">
                <a16:creationId xmlns:a16="http://schemas.microsoft.com/office/drawing/2014/main" id="{1740533F-3F42-442E-B93A-C8DE030698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6400" y="723617"/>
            <a:ext cx="2094957" cy="302841"/>
          </a:xfrm>
          <a:prstGeom prst="rect">
            <a:avLst/>
          </a:prstGeom>
        </p:spPr>
      </p:pic>
      <p:grpSp>
        <p:nvGrpSpPr>
          <p:cNvPr id="14" name="Group 11">
            <a:extLst>
              <a:ext uri="{FF2B5EF4-FFF2-40B4-BE49-F238E27FC236}">
                <a16:creationId xmlns:a16="http://schemas.microsoft.com/office/drawing/2014/main" id="{1CC39771-BD86-4A4B-81A3-ACF1D82C4D3D}"/>
              </a:ext>
            </a:extLst>
          </p:cNvPr>
          <p:cNvGrpSpPr/>
          <p:nvPr userDrawn="1"/>
        </p:nvGrpSpPr>
        <p:grpSpPr>
          <a:xfrm>
            <a:off x="-1" y="6768000"/>
            <a:ext cx="12192001" cy="90000"/>
            <a:chOff x="-87087" y="5537756"/>
            <a:chExt cx="9144001" cy="90000"/>
          </a:xfrm>
        </p:grpSpPr>
        <p:sp>
          <p:nvSpPr>
            <p:cNvPr id="16" name="Rectangle 12">
              <a:extLst>
                <a:ext uri="{FF2B5EF4-FFF2-40B4-BE49-F238E27FC236}">
                  <a16:creationId xmlns:a16="http://schemas.microsoft.com/office/drawing/2014/main" id="{50CEF4D5-F61E-455F-8F60-038DAA679D04}"/>
                </a:ext>
              </a:extLst>
            </p:cNvPr>
            <p:cNvSpPr/>
            <p:nvPr/>
          </p:nvSpPr>
          <p:spPr>
            <a:xfrm>
              <a:off x="-87087" y="5537756"/>
              <a:ext cx="7695000" cy="90000"/>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sz="1800" dirty="0"/>
            </a:p>
          </p:txBody>
        </p:sp>
        <p:sp>
          <p:nvSpPr>
            <p:cNvPr id="19" name="Rectangle 13">
              <a:extLst>
                <a:ext uri="{FF2B5EF4-FFF2-40B4-BE49-F238E27FC236}">
                  <a16:creationId xmlns:a16="http://schemas.microsoft.com/office/drawing/2014/main" id="{74B8AC8B-8934-4FA0-8860-A5F426FDE004}"/>
                </a:ext>
              </a:extLst>
            </p:cNvPr>
            <p:cNvSpPr/>
            <p:nvPr/>
          </p:nvSpPr>
          <p:spPr>
            <a:xfrm>
              <a:off x="7607913" y="5537756"/>
              <a:ext cx="1449001" cy="90000"/>
            </a:xfrm>
            <a:prstGeom prst="rect">
              <a:avLst/>
            </a:prstGeom>
            <a:solidFill>
              <a:srgbClr val="2A71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sz="1800" dirty="0"/>
            </a:p>
          </p:txBody>
        </p:sp>
      </p:grpSp>
    </p:spTree>
    <p:extLst>
      <p:ext uri="{BB962C8B-B14F-4D97-AF65-F5344CB8AC3E}">
        <p14:creationId xmlns:p14="http://schemas.microsoft.com/office/powerpoint/2010/main" val="289485758"/>
      </p:ext>
    </p:extLst>
  </p:cSld>
  <p:clrMapOvr>
    <a:masterClrMapping/>
  </p:clrMapOvr>
  <p:extLst>
    <p:ext uri="{DCECCB84-F9BA-43D5-87BE-67443E8EF086}">
      <p15:sldGuideLst xmlns:p15="http://schemas.microsoft.com/office/powerpoint/2012/main">
        <p15:guide id="1" orient="horz" pos="1570" userDrawn="1">
          <p15:clr>
            <a:srgbClr val="FBAE40"/>
          </p15:clr>
        </p15:guide>
        <p15:guide id="2" orient="horz" pos="1207" userDrawn="1">
          <p15:clr>
            <a:srgbClr val="FBAE40"/>
          </p15:clr>
        </p15:guide>
        <p15:guide id="3" orient="horz" pos="1911" userDrawn="1">
          <p15:clr>
            <a:srgbClr val="FBAE40"/>
          </p15:clr>
        </p15:guide>
        <p15:guide id="4" orient="horz" pos="3385" userDrawn="1">
          <p15:clr>
            <a:srgbClr val="FBAE40"/>
          </p15:clr>
        </p15:guide>
        <p15:guide id="5" orient="horz" pos="3566" userDrawn="1">
          <p15:clr>
            <a:srgbClr val="FBAE40"/>
          </p15:clr>
        </p15:guide>
        <p15:guide id="7" pos="3160" userDrawn="1">
          <p15:clr>
            <a:srgbClr val="FBAE40"/>
          </p15:clr>
        </p15:guide>
        <p15:guide id="8" pos="288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mit Bild quer">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E2F798B5-BCC6-46EF-A3AF-050D8A145E13}"/>
              </a:ext>
            </a:extLst>
          </p:cNvPr>
          <p:cNvSpPr>
            <a:spLocks noGrp="1"/>
          </p:cNvSpPr>
          <p:nvPr>
            <p:ph type="pic" sz="quarter" idx="13" hasCustomPrompt="1"/>
          </p:nvPr>
        </p:nvSpPr>
        <p:spPr>
          <a:xfrm>
            <a:off x="7140575" y="1916113"/>
            <a:ext cx="4608513" cy="3457575"/>
          </a:xfrm>
        </p:spPr>
        <p:txBody>
          <a:bodyPr lIns="180000" tIns="180000" rIns="180000" bIns="180000">
            <a:normAutofit/>
          </a:bodyPr>
          <a:lstStyle>
            <a:lvl1pPr marL="0" indent="0">
              <a:buNone/>
              <a:defRPr sz="1400"/>
            </a:lvl1pPr>
          </a:lstStyle>
          <a:p>
            <a:r>
              <a:rPr lang="de-CH" dirty="0"/>
              <a:t>Titelseite mit Bild Querformat </a:t>
            </a:r>
            <a:br>
              <a:rPr lang="de-CH" dirty="0"/>
            </a:br>
            <a:br>
              <a:rPr lang="de-CH" dirty="0"/>
            </a:br>
            <a:r>
              <a:rPr lang="de-CH" dirty="0"/>
              <a:t>Bild Querformat durch Klicken auf Symbol hinzufügen</a:t>
            </a:r>
            <a:br>
              <a:rPr lang="de-CH" dirty="0"/>
            </a:br>
            <a:br>
              <a:rPr lang="de-CH" dirty="0"/>
            </a:br>
            <a:br>
              <a:rPr lang="de-CH" dirty="0"/>
            </a:br>
            <a:br>
              <a:rPr lang="de-CH" dirty="0"/>
            </a:br>
            <a:r>
              <a:rPr lang="de-CH" dirty="0"/>
              <a:t>Bildausschnitt anpassen:</a:t>
            </a:r>
            <a:br>
              <a:rPr lang="de-CH" dirty="0"/>
            </a:br>
            <a:r>
              <a:rPr lang="de-CH" dirty="0"/>
              <a:t>Bild anklicken → Bildtools Format öffnen → Symbol Zuschneiden anklicken → Ausschnitt durch Verschieben des grauen Bildbereiches anpassen. </a:t>
            </a:r>
          </a:p>
        </p:txBody>
      </p:sp>
      <p:sp>
        <p:nvSpPr>
          <p:cNvPr id="2" name="Title 1"/>
          <p:cNvSpPr>
            <a:spLocks noGrp="1"/>
          </p:cNvSpPr>
          <p:nvPr>
            <p:ph type="ctrTitle"/>
          </p:nvPr>
        </p:nvSpPr>
        <p:spPr>
          <a:xfrm>
            <a:off x="443763" y="2492375"/>
            <a:ext cx="6265012" cy="541337"/>
          </a:xfrm>
        </p:spPr>
        <p:txBody>
          <a:bodyPr anchor="t" anchorCtr="0"/>
          <a:lstStyle>
            <a:lvl1pPr algn="l">
              <a:defRPr sz="3200">
                <a:solidFill>
                  <a:schemeClr val="tx1"/>
                </a:solidFill>
              </a:defRPr>
            </a:lvl1pPr>
          </a:lstStyle>
          <a:p>
            <a:r>
              <a:rPr lang="de-DE"/>
              <a:t>Mastertitelformat bearbeiten</a:t>
            </a:r>
            <a:endParaRPr lang="de-CH" dirty="0"/>
          </a:p>
        </p:txBody>
      </p:sp>
      <p:sp>
        <p:nvSpPr>
          <p:cNvPr id="3" name="Subtitle 2"/>
          <p:cNvSpPr>
            <a:spLocks noGrp="1"/>
          </p:cNvSpPr>
          <p:nvPr>
            <p:ph type="subTitle" idx="1" hasCustomPrompt="1"/>
          </p:nvPr>
        </p:nvSpPr>
        <p:spPr>
          <a:xfrm>
            <a:off x="442913" y="3033711"/>
            <a:ext cx="6265862" cy="2339977"/>
          </a:xfrm>
        </p:spPr>
        <p:txBody>
          <a:bodyPr anchor="t" anchorCtr="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Untertitel hinzufügen</a:t>
            </a:r>
          </a:p>
        </p:txBody>
      </p:sp>
      <p:sp>
        <p:nvSpPr>
          <p:cNvPr id="5" name="Textplatzhalter 4">
            <a:extLst>
              <a:ext uri="{FF2B5EF4-FFF2-40B4-BE49-F238E27FC236}">
                <a16:creationId xmlns:a16="http://schemas.microsoft.com/office/drawing/2014/main" id="{3CF3E4E7-FCFD-4B4E-A0BA-3DE617F94752}"/>
              </a:ext>
            </a:extLst>
          </p:cNvPr>
          <p:cNvSpPr>
            <a:spLocks noGrp="1"/>
          </p:cNvSpPr>
          <p:nvPr>
            <p:ph type="body" sz="quarter" idx="17" hasCustomPrompt="1"/>
          </p:nvPr>
        </p:nvSpPr>
        <p:spPr>
          <a:xfrm>
            <a:off x="442913" y="1916113"/>
            <a:ext cx="6265862" cy="576261"/>
          </a:xfrm>
        </p:spPr>
        <p:txBody>
          <a:bodyPr>
            <a:noAutofit/>
          </a:bodyPr>
          <a:lstStyle>
            <a:lvl1pPr marL="0" indent="0">
              <a:buNone/>
              <a:defRPr sz="1400" b="1">
                <a:solidFill>
                  <a:schemeClr val="tx2"/>
                </a:solidFill>
                <a:latin typeface="+mj-lt"/>
              </a:defRPr>
            </a:lvl1pPr>
            <a:lvl2pPr marL="270000" indent="0">
              <a:buNone/>
              <a:defRPr/>
            </a:lvl2pPr>
          </a:lstStyle>
          <a:p>
            <a:pPr lvl="0"/>
            <a:r>
              <a:rPr lang="de-CH" dirty="0"/>
              <a:t>Bereich oder Abteilung hinzufügen</a:t>
            </a:r>
          </a:p>
        </p:txBody>
      </p:sp>
      <p:sp>
        <p:nvSpPr>
          <p:cNvPr id="7" name="Textplatzhalter 6">
            <a:extLst>
              <a:ext uri="{FF2B5EF4-FFF2-40B4-BE49-F238E27FC236}">
                <a16:creationId xmlns:a16="http://schemas.microsoft.com/office/drawing/2014/main" id="{3FA80851-8988-4386-B21F-66549DF22032}"/>
              </a:ext>
            </a:extLst>
          </p:cNvPr>
          <p:cNvSpPr>
            <a:spLocks noGrp="1"/>
          </p:cNvSpPr>
          <p:nvPr>
            <p:ph type="body" sz="quarter" idx="18" hasCustomPrompt="1"/>
          </p:nvPr>
        </p:nvSpPr>
        <p:spPr>
          <a:xfrm>
            <a:off x="443763" y="5373688"/>
            <a:ext cx="6265011" cy="291811"/>
          </a:xfrm>
        </p:spPr>
        <p:txBody>
          <a:bodyPr>
            <a:noAutofit/>
          </a:bodyPr>
          <a:lstStyle>
            <a:lvl1pPr marL="0" indent="0">
              <a:lnSpc>
                <a:spcPct val="80000"/>
              </a:lnSpc>
              <a:spcBef>
                <a:spcPts val="750"/>
              </a:spcBef>
              <a:buNone/>
              <a:defRPr sz="1600">
                <a:solidFill>
                  <a:schemeClr val="tx1"/>
                </a:solidFill>
              </a:defRPr>
            </a:lvl1pPr>
            <a:lvl2pPr marL="270000" indent="0">
              <a:buNone/>
              <a:defRPr/>
            </a:lvl2pPr>
          </a:lstStyle>
          <a:p>
            <a:pPr lvl="0"/>
            <a:r>
              <a:rPr lang="de-CH" dirty="0"/>
              <a:t>Autor hinzufügen</a:t>
            </a:r>
          </a:p>
        </p:txBody>
      </p:sp>
      <p:sp>
        <p:nvSpPr>
          <p:cNvPr id="15" name="Textplatzhalter 6">
            <a:extLst>
              <a:ext uri="{FF2B5EF4-FFF2-40B4-BE49-F238E27FC236}">
                <a16:creationId xmlns:a16="http://schemas.microsoft.com/office/drawing/2014/main" id="{4D1E2D91-3316-4EBF-AED6-444F1EE19EEA}"/>
              </a:ext>
            </a:extLst>
          </p:cNvPr>
          <p:cNvSpPr>
            <a:spLocks noGrp="1"/>
          </p:cNvSpPr>
          <p:nvPr>
            <p:ph type="body" sz="quarter" idx="19" hasCustomPrompt="1"/>
          </p:nvPr>
        </p:nvSpPr>
        <p:spPr>
          <a:xfrm>
            <a:off x="443764" y="5661025"/>
            <a:ext cx="6265011" cy="292474"/>
          </a:xfrm>
        </p:spPr>
        <p:txBody>
          <a:bodyPr>
            <a:noAutofit/>
          </a:bodyPr>
          <a:lstStyle>
            <a:lvl1pPr marL="0" indent="0">
              <a:lnSpc>
                <a:spcPct val="80000"/>
              </a:lnSpc>
              <a:spcBef>
                <a:spcPts val="750"/>
              </a:spcBef>
              <a:buNone/>
              <a:defRPr sz="1600">
                <a:solidFill>
                  <a:schemeClr val="tx1"/>
                </a:solidFill>
              </a:defRPr>
            </a:lvl1pPr>
            <a:lvl2pPr marL="270000" indent="0">
              <a:buNone/>
              <a:defRPr/>
            </a:lvl2pPr>
          </a:lstStyle>
          <a:p>
            <a:pPr lvl="0"/>
            <a:r>
              <a:rPr lang="de-CH" dirty="0"/>
              <a:t>Datum hinzufügen</a:t>
            </a:r>
          </a:p>
        </p:txBody>
      </p:sp>
      <p:pic>
        <p:nvPicPr>
          <p:cNvPr id="17" name="Grafik 16">
            <a:extLst>
              <a:ext uri="{FF2B5EF4-FFF2-40B4-BE49-F238E27FC236}">
                <a16:creationId xmlns:a16="http://schemas.microsoft.com/office/drawing/2014/main" id="{B72DE038-0917-426A-B664-D6AFAACEF6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2451" y="240004"/>
            <a:ext cx="2751744" cy="698207"/>
          </a:xfrm>
          <a:prstGeom prst="rect">
            <a:avLst/>
          </a:prstGeom>
        </p:spPr>
      </p:pic>
      <p:pic>
        <p:nvPicPr>
          <p:cNvPr id="20" name="Grafik 19">
            <a:extLst>
              <a:ext uri="{FF2B5EF4-FFF2-40B4-BE49-F238E27FC236}">
                <a16:creationId xmlns:a16="http://schemas.microsoft.com/office/drawing/2014/main" id="{1740533F-3F42-442E-B93A-C8DE030698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713" y="723617"/>
            <a:ext cx="2094957" cy="302841"/>
          </a:xfrm>
          <a:prstGeom prst="rect">
            <a:avLst/>
          </a:prstGeom>
        </p:spPr>
      </p:pic>
      <p:pic>
        <p:nvPicPr>
          <p:cNvPr id="24" name="Grafik 23">
            <a:extLst>
              <a:ext uri="{FF2B5EF4-FFF2-40B4-BE49-F238E27FC236}">
                <a16:creationId xmlns:a16="http://schemas.microsoft.com/office/drawing/2014/main" id="{BC86CEEF-119F-42AC-83CF-1308DFCE18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38980" y="6174917"/>
            <a:ext cx="2184403" cy="350055"/>
          </a:xfrm>
          <a:prstGeom prst="rect">
            <a:avLst/>
          </a:prstGeom>
        </p:spPr>
      </p:pic>
      <p:grpSp>
        <p:nvGrpSpPr>
          <p:cNvPr id="14" name="Group 11">
            <a:extLst>
              <a:ext uri="{FF2B5EF4-FFF2-40B4-BE49-F238E27FC236}">
                <a16:creationId xmlns:a16="http://schemas.microsoft.com/office/drawing/2014/main" id="{4C76D338-8053-402C-B207-6AF74705F7DE}"/>
              </a:ext>
            </a:extLst>
          </p:cNvPr>
          <p:cNvGrpSpPr/>
          <p:nvPr userDrawn="1"/>
        </p:nvGrpSpPr>
        <p:grpSpPr>
          <a:xfrm>
            <a:off x="-1" y="6768000"/>
            <a:ext cx="12192001" cy="90000"/>
            <a:chOff x="-87087" y="5537756"/>
            <a:chExt cx="9144001" cy="90000"/>
          </a:xfrm>
        </p:grpSpPr>
        <p:sp>
          <p:nvSpPr>
            <p:cNvPr id="16" name="Rectangle 12">
              <a:extLst>
                <a:ext uri="{FF2B5EF4-FFF2-40B4-BE49-F238E27FC236}">
                  <a16:creationId xmlns:a16="http://schemas.microsoft.com/office/drawing/2014/main" id="{93FB014E-2E0F-4A2F-9488-FBFC375170BD}"/>
                </a:ext>
              </a:extLst>
            </p:cNvPr>
            <p:cNvSpPr/>
            <p:nvPr/>
          </p:nvSpPr>
          <p:spPr>
            <a:xfrm>
              <a:off x="-87087" y="5537756"/>
              <a:ext cx="7695000" cy="90000"/>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sz="1800" dirty="0"/>
            </a:p>
          </p:txBody>
        </p:sp>
        <p:sp>
          <p:nvSpPr>
            <p:cNvPr id="18" name="Rectangle 13">
              <a:extLst>
                <a:ext uri="{FF2B5EF4-FFF2-40B4-BE49-F238E27FC236}">
                  <a16:creationId xmlns:a16="http://schemas.microsoft.com/office/drawing/2014/main" id="{6C0C9FE2-EC3F-4BCB-9AC6-F9FE2F149908}"/>
                </a:ext>
              </a:extLst>
            </p:cNvPr>
            <p:cNvSpPr/>
            <p:nvPr/>
          </p:nvSpPr>
          <p:spPr>
            <a:xfrm>
              <a:off x="7607913" y="5537756"/>
              <a:ext cx="1449001" cy="90000"/>
            </a:xfrm>
            <a:prstGeom prst="rect">
              <a:avLst/>
            </a:prstGeom>
            <a:solidFill>
              <a:srgbClr val="2A71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sz="1800" dirty="0"/>
            </a:p>
          </p:txBody>
        </p:sp>
      </p:grpSp>
    </p:spTree>
    <p:extLst>
      <p:ext uri="{BB962C8B-B14F-4D97-AF65-F5344CB8AC3E}">
        <p14:creationId xmlns:p14="http://schemas.microsoft.com/office/powerpoint/2010/main" val="1678701994"/>
      </p:ext>
    </p:extLst>
  </p:cSld>
  <p:clrMapOvr>
    <a:masterClrMapping/>
  </p:clrMapOvr>
  <p:extLst>
    <p:ext uri="{DCECCB84-F9BA-43D5-87BE-67443E8EF086}">
      <p15:sldGuideLst xmlns:p15="http://schemas.microsoft.com/office/powerpoint/2012/main">
        <p15:guide id="1" orient="horz" pos="1570">
          <p15:clr>
            <a:srgbClr val="FBAE40"/>
          </p15:clr>
        </p15:guide>
        <p15:guide id="3" orient="horz" pos="1911">
          <p15:clr>
            <a:srgbClr val="FBAE40"/>
          </p15:clr>
        </p15:guide>
        <p15:guide id="4" orient="horz" pos="3385" userDrawn="1">
          <p15:clr>
            <a:srgbClr val="FBAE40"/>
          </p15:clr>
        </p15:guide>
        <p15:guide id="5" orient="horz" pos="3566" userDrawn="1">
          <p15:clr>
            <a:srgbClr val="FBAE40"/>
          </p15:clr>
        </p15:guide>
        <p15:guide id="7" pos="4498" userDrawn="1">
          <p15:clr>
            <a:srgbClr val="FBAE40"/>
          </p15:clr>
        </p15:guide>
        <p15:guide id="8" pos="4226" userDrawn="1">
          <p15:clr>
            <a:srgbClr val="FBAE40"/>
          </p15:clr>
        </p15:guide>
        <p15:guide id="9" orient="horz" pos="1207" userDrawn="1">
          <p15:clr>
            <a:srgbClr val="FBAE40"/>
          </p15:clr>
        </p15:guide>
        <p15:guide id="10" orient="horz" pos="311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le 1"/>
          <p:cNvSpPr>
            <a:spLocks noGrp="1"/>
          </p:cNvSpPr>
          <p:nvPr>
            <p:ph type="ctrTitle"/>
          </p:nvPr>
        </p:nvSpPr>
        <p:spPr>
          <a:xfrm>
            <a:off x="442913" y="2492375"/>
            <a:ext cx="11306175" cy="541338"/>
          </a:xfrm>
        </p:spPr>
        <p:txBody>
          <a:bodyPr anchor="t" anchorCtr="0"/>
          <a:lstStyle>
            <a:lvl1pPr algn="l">
              <a:defRPr sz="3200">
                <a:solidFill>
                  <a:schemeClr val="tx1"/>
                </a:solidFill>
              </a:defRPr>
            </a:lvl1pPr>
          </a:lstStyle>
          <a:p>
            <a:r>
              <a:rPr lang="de-DE"/>
              <a:t>Mastertitelformat bearbeiten</a:t>
            </a:r>
            <a:endParaRPr lang="de-CH" dirty="0"/>
          </a:p>
        </p:txBody>
      </p:sp>
      <p:sp>
        <p:nvSpPr>
          <p:cNvPr id="3" name="Subtitle 2"/>
          <p:cNvSpPr>
            <a:spLocks noGrp="1"/>
          </p:cNvSpPr>
          <p:nvPr>
            <p:ph type="subTitle" idx="1" hasCustomPrompt="1"/>
          </p:nvPr>
        </p:nvSpPr>
        <p:spPr>
          <a:xfrm>
            <a:off x="442913" y="3033713"/>
            <a:ext cx="11306175" cy="2339974"/>
          </a:xfrm>
        </p:spPr>
        <p:txBody>
          <a:bodyPr anchor="t" anchorCtr="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Untertitel hinzufügen</a:t>
            </a:r>
          </a:p>
        </p:txBody>
      </p:sp>
      <p:sp>
        <p:nvSpPr>
          <p:cNvPr id="5" name="Textplatzhalter 4">
            <a:extLst>
              <a:ext uri="{FF2B5EF4-FFF2-40B4-BE49-F238E27FC236}">
                <a16:creationId xmlns:a16="http://schemas.microsoft.com/office/drawing/2014/main" id="{3CF3E4E7-FCFD-4B4E-A0BA-3DE617F94752}"/>
              </a:ext>
            </a:extLst>
          </p:cNvPr>
          <p:cNvSpPr>
            <a:spLocks noGrp="1"/>
          </p:cNvSpPr>
          <p:nvPr>
            <p:ph type="body" sz="quarter" idx="17" hasCustomPrompt="1"/>
          </p:nvPr>
        </p:nvSpPr>
        <p:spPr>
          <a:xfrm>
            <a:off x="442914" y="1916113"/>
            <a:ext cx="11306174" cy="576261"/>
          </a:xfrm>
        </p:spPr>
        <p:txBody>
          <a:bodyPr>
            <a:noAutofit/>
          </a:bodyPr>
          <a:lstStyle>
            <a:lvl1pPr marL="0" indent="0">
              <a:buNone/>
              <a:defRPr sz="1400" b="1">
                <a:solidFill>
                  <a:schemeClr val="tx2"/>
                </a:solidFill>
                <a:latin typeface="+mj-lt"/>
              </a:defRPr>
            </a:lvl1pPr>
            <a:lvl2pPr marL="270000" indent="0">
              <a:buNone/>
              <a:defRPr/>
            </a:lvl2pPr>
          </a:lstStyle>
          <a:p>
            <a:pPr lvl="0"/>
            <a:r>
              <a:rPr lang="de-CH" dirty="0"/>
              <a:t>Bereich oder Abteilung hinzufügen</a:t>
            </a:r>
          </a:p>
        </p:txBody>
      </p:sp>
      <p:sp>
        <p:nvSpPr>
          <p:cNvPr id="15" name="Textplatzhalter 6">
            <a:extLst>
              <a:ext uri="{FF2B5EF4-FFF2-40B4-BE49-F238E27FC236}">
                <a16:creationId xmlns:a16="http://schemas.microsoft.com/office/drawing/2014/main" id="{F7DDECD5-4153-40D2-9201-F9E5347FC060}"/>
              </a:ext>
            </a:extLst>
          </p:cNvPr>
          <p:cNvSpPr>
            <a:spLocks noGrp="1"/>
          </p:cNvSpPr>
          <p:nvPr>
            <p:ph type="body" sz="quarter" idx="18" hasCustomPrompt="1"/>
          </p:nvPr>
        </p:nvSpPr>
        <p:spPr>
          <a:xfrm>
            <a:off x="442914" y="5373687"/>
            <a:ext cx="11306174" cy="287337"/>
          </a:xfrm>
        </p:spPr>
        <p:txBody>
          <a:bodyPr>
            <a:noAutofit/>
          </a:bodyPr>
          <a:lstStyle>
            <a:lvl1pPr marL="0" indent="0">
              <a:lnSpc>
                <a:spcPct val="80000"/>
              </a:lnSpc>
              <a:spcBef>
                <a:spcPts val="750"/>
              </a:spcBef>
              <a:buNone/>
              <a:defRPr sz="1600">
                <a:solidFill>
                  <a:schemeClr val="tx1"/>
                </a:solidFill>
              </a:defRPr>
            </a:lvl1pPr>
            <a:lvl2pPr marL="270000" indent="0">
              <a:buNone/>
              <a:defRPr/>
            </a:lvl2pPr>
          </a:lstStyle>
          <a:p>
            <a:pPr lvl="0"/>
            <a:r>
              <a:rPr lang="de-CH" dirty="0"/>
              <a:t>Autor hinzufügen</a:t>
            </a:r>
          </a:p>
        </p:txBody>
      </p:sp>
      <p:sp>
        <p:nvSpPr>
          <p:cNvPr id="19" name="Textplatzhalter 6">
            <a:extLst>
              <a:ext uri="{FF2B5EF4-FFF2-40B4-BE49-F238E27FC236}">
                <a16:creationId xmlns:a16="http://schemas.microsoft.com/office/drawing/2014/main" id="{C0A3D3CB-9EB3-4E04-A600-F1C2603D9E99}"/>
              </a:ext>
            </a:extLst>
          </p:cNvPr>
          <p:cNvSpPr>
            <a:spLocks noGrp="1"/>
          </p:cNvSpPr>
          <p:nvPr>
            <p:ph type="body" sz="quarter" idx="19" hasCustomPrompt="1"/>
          </p:nvPr>
        </p:nvSpPr>
        <p:spPr>
          <a:xfrm>
            <a:off x="442914" y="5659200"/>
            <a:ext cx="11306174" cy="288000"/>
          </a:xfrm>
        </p:spPr>
        <p:txBody>
          <a:bodyPr>
            <a:noAutofit/>
          </a:bodyPr>
          <a:lstStyle>
            <a:lvl1pPr marL="0" indent="0">
              <a:lnSpc>
                <a:spcPct val="80000"/>
              </a:lnSpc>
              <a:spcBef>
                <a:spcPts val="750"/>
              </a:spcBef>
              <a:buNone/>
              <a:defRPr sz="1600">
                <a:solidFill>
                  <a:schemeClr val="tx1"/>
                </a:solidFill>
              </a:defRPr>
            </a:lvl1pPr>
            <a:lvl2pPr marL="270000" indent="0">
              <a:buNone/>
              <a:defRPr/>
            </a:lvl2pPr>
          </a:lstStyle>
          <a:p>
            <a:pPr lvl="0"/>
            <a:r>
              <a:rPr lang="de-CH" dirty="0"/>
              <a:t>Datum hinzufügen</a:t>
            </a:r>
          </a:p>
        </p:txBody>
      </p:sp>
      <p:pic>
        <p:nvPicPr>
          <p:cNvPr id="20" name="Grafik 19">
            <a:extLst>
              <a:ext uri="{FF2B5EF4-FFF2-40B4-BE49-F238E27FC236}">
                <a16:creationId xmlns:a16="http://schemas.microsoft.com/office/drawing/2014/main" id="{7F6FF48C-A3ED-496F-8C2B-881DFC144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2451" y="240004"/>
            <a:ext cx="2751744" cy="698207"/>
          </a:xfrm>
          <a:prstGeom prst="rect">
            <a:avLst/>
          </a:prstGeom>
        </p:spPr>
      </p:pic>
      <p:pic>
        <p:nvPicPr>
          <p:cNvPr id="22" name="Grafik 21">
            <a:extLst>
              <a:ext uri="{FF2B5EF4-FFF2-40B4-BE49-F238E27FC236}">
                <a16:creationId xmlns:a16="http://schemas.microsoft.com/office/drawing/2014/main" id="{8E88FC10-28D1-4655-8FE7-6D3ACB028E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713" y="723617"/>
            <a:ext cx="2094957" cy="302841"/>
          </a:xfrm>
          <a:prstGeom prst="rect">
            <a:avLst/>
          </a:prstGeom>
        </p:spPr>
      </p:pic>
      <p:pic>
        <p:nvPicPr>
          <p:cNvPr id="16" name="Grafik 15">
            <a:extLst>
              <a:ext uri="{FF2B5EF4-FFF2-40B4-BE49-F238E27FC236}">
                <a16:creationId xmlns:a16="http://schemas.microsoft.com/office/drawing/2014/main" id="{51BB7531-E72C-454D-8EB8-2C8317E396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38980" y="6174917"/>
            <a:ext cx="2184403" cy="350055"/>
          </a:xfrm>
          <a:prstGeom prst="rect">
            <a:avLst/>
          </a:prstGeom>
        </p:spPr>
      </p:pic>
      <p:grpSp>
        <p:nvGrpSpPr>
          <p:cNvPr id="13" name="Group 11">
            <a:extLst>
              <a:ext uri="{FF2B5EF4-FFF2-40B4-BE49-F238E27FC236}">
                <a16:creationId xmlns:a16="http://schemas.microsoft.com/office/drawing/2014/main" id="{10A7A225-0826-4211-833E-600BE9C5E259}"/>
              </a:ext>
            </a:extLst>
          </p:cNvPr>
          <p:cNvGrpSpPr/>
          <p:nvPr userDrawn="1"/>
        </p:nvGrpSpPr>
        <p:grpSpPr>
          <a:xfrm>
            <a:off x="-1" y="6768000"/>
            <a:ext cx="12192001" cy="90000"/>
            <a:chOff x="-87087" y="5537756"/>
            <a:chExt cx="9144001" cy="90000"/>
          </a:xfrm>
        </p:grpSpPr>
        <p:sp>
          <p:nvSpPr>
            <p:cNvPr id="14" name="Rectangle 12">
              <a:extLst>
                <a:ext uri="{FF2B5EF4-FFF2-40B4-BE49-F238E27FC236}">
                  <a16:creationId xmlns:a16="http://schemas.microsoft.com/office/drawing/2014/main" id="{983254E6-5D1F-4FBB-9C9D-9B62F1E1E2E0}"/>
                </a:ext>
              </a:extLst>
            </p:cNvPr>
            <p:cNvSpPr/>
            <p:nvPr/>
          </p:nvSpPr>
          <p:spPr>
            <a:xfrm>
              <a:off x="-87087" y="5537756"/>
              <a:ext cx="7695000" cy="90000"/>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sz="1800" dirty="0"/>
            </a:p>
          </p:txBody>
        </p:sp>
        <p:sp>
          <p:nvSpPr>
            <p:cNvPr id="17" name="Rectangle 13">
              <a:extLst>
                <a:ext uri="{FF2B5EF4-FFF2-40B4-BE49-F238E27FC236}">
                  <a16:creationId xmlns:a16="http://schemas.microsoft.com/office/drawing/2014/main" id="{03FA4126-45AB-4F79-BDCA-A63263FD8CCA}"/>
                </a:ext>
              </a:extLst>
            </p:cNvPr>
            <p:cNvSpPr/>
            <p:nvPr/>
          </p:nvSpPr>
          <p:spPr>
            <a:xfrm>
              <a:off x="7607913" y="5537756"/>
              <a:ext cx="1449001" cy="90000"/>
            </a:xfrm>
            <a:prstGeom prst="rect">
              <a:avLst/>
            </a:prstGeom>
            <a:solidFill>
              <a:srgbClr val="2A71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sz="1800" dirty="0"/>
            </a:p>
          </p:txBody>
        </p:sp>
      </p:grpSp>
    </p:spTree>
    <p:extLst>
      <p:ext uri="{BB962C8B-B14F-4D97-AF65-F5344CB8AC3E}">
        <p14:creationId xmlns:p14="http://schemas.microsoft.com/office/powerpoint/2010/main" val="886698196"/>
      </p:ext>
    </p:extLst>
  </p:cSld>
  <p:clrMapOvr>
    <a:masterClrMapping/>
  </p:clrMapOvr>
  <p:extLst>
    <p:ext uri="{DCECCB84-F9BA-43D5-87BE-67443E8EF086}">
      <p15:sldGuideLst xmlns:p15="http://schemas.microsoft.com/office/powerpoint/2012/main">
        <p15:guide id="1" orient="horz" pos="1570" userDrawn="1">
          <p15:clr>
            <a:srgbClr val="FBAE40"/>
          </p15:clr>
        </p15:guide>
        <p15:guide id="2" orient="horz" pos="1207" userDrawn="1">
          <p15:clr>
            <a:srgbClr val="FBAE40"/>
          </p15:clr>
        </p15:guide>
        <p15:guide id="3" orient="horz" pos="1911" userDrawn="1">
          <p15:clr>
            <a:srgbClr val="FBAE40"/>
          </p15:clr>
        </p15:guide>
        <p15:guide id="5" orient="horz" pos="3385" userDrawn="1">
          <p15:clr>
            <a:srgbClr val="FBAE40"/>
          </p15:clr>
        </p15:guide>
        <p15:guide id="6" orient="horz" pos="356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mit Bild rechts">
    <p:spTree>
      <p:nvGrpSpPr>
        <p:cNvPr id="1" name=""/>
        <p:cNvGrpSpPr/>
        <p:nvPr/>
      </p:nvGrpSpPr>
      <p:grpSpPr>
        <a:xfrm>
          <a:off x="0" y="0"/>
          <a:ext cx="0" cy="0"/>
          <a:chOff x="0" y="0"/>
          <a:chExt cx="0" cy="0"/>
        </a:xfrm>
      </p:grpSpPr>
      <p:sp>
        <p:nvSpPr>
          <p:cNvPr id="2" name="Title 1"/>
          <p:cNvSpPr>
            <a:spLocks noGrp="1"/>
          </p:cNvSpPr>
          <p:nvPr>
            <p:ph type="title"/>
          </p:nvPr>
        </p:nvSpPr>
        <p:spPr>
          <a:xfrm>
            <a:off x="468772" y="657315"/>
            <a:ext cx="11306175" cy="754140"/>
          </a:xfrm>
        </p:spPr>
        <p:txBody>
          <a:bodyPr/>
          <a:lstStyle>
            <a:lvl1pPr algn="ctr">
              <a:defRPr lang="de-CH" sz="2900" b="1" kern="1200" dirty="0">
                <a:solidFill>
                  <a:schemeClr val="accent1">
                    <a:lumMod val="50000"/>
                  </a:schemeClr>
                </a:solidFill>
                <a:latin typeface="+mj-lt"/>
                <a:ea typeface="+mj-ea"/>
                <a:cs typeface="+mj-cs"/>
              </a:defRPr>
            </a:lvl1pPr>
          </a:lstStyle>
          <a:p>
            <a:r>
              <a:rPr lang="de-DE" dirty="0"/>
              <a:t>Mastertitelformat bearbeiten</a:t>
            </a:r>
            <a:endParaRPr lang="de-CH" dirty="0"/>
          </a:p>
        </p:txBody>
      </p:sp>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10" name="Textplatzhalter 9">
            <a:extLst>
              <a:ext uri="{FF2B5EF4-FFF2-40B4-BE49-F238E27FC236}">
                <a16:creationId xmlns:a16="http://schemas.microsoft.com/office/drawing/2014/main" id="{A6DA5B0A-8DDA-4BF3-A262-01B21F302974}"/>
              </a:ext>
            </a:extLst>
          </p:cNvPr>
          <p:cNvSpPr>
            <a:spLocks noGrp="1"/>
          </p:cNvSpPr>
          <p:nvPr>
            <p:ph type="body" sz="quarter" idx="12"/>
          </p:nvPr>
        </p:nvSpPr>
        <p:spPr>
          <a:xfrm>
            <a:off x="442913" y="1443789"/>
            <a:ext cx="5473700" cy="4756986"/>
          </a:xfrm>
        </p:spPr>
        <p:txBody>
          <a:bodyPr>
            <a:normAutofit/>
          </a:bodyPr>
          <a:lstStyle>
            <a:lvl1pPr>
              <a:defRPr sz="2000"/>
            </a:lvl1pPr>
            <a:lvl2pPr>
              <a:defRPr sz="2000"/>
            </a:lvl2pPr>
            <a:lvl3pPr>
              <a:defRPr sz="20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Bildplatzhalter 3">
            <a:extLst>
              <a:ext uri="{FF2B5EF4-FFF2-40B4-BE49-F238E27FC236}">
                <a16:creationId xmlns:a16="http://schemas.microsoft.com/office/drawing/2014/main" id="{0F412997-FD87-4239-ADD5-82090FFDB8EC}"/>
              </a:ext>
            </a:extLst>
          </p:cNvPr>
          <p:cNvSpPr>
            <a:spLocks noGrp="1"/>
          </p:cNvSpPr>
          <p:nvPr>
            <p:ph type="pic" sz="quarter" idx="13"/>
          </p:nvPr>
        </p:nvSpPr>
        <p:spPr>
          <a:xfrm>
            <a:off x="6275388" y="1434164"/>
            <a:ext cx="5473700" cy="4766611"/>
          </a:xfrm>
        </p:spPr>
        <p:txBody>
          <a:bodyPr/>
          <a:lstStyle/>
          <a:p>
            <a:r>
              <a:rPr lang="de-DE" dirty="0"/>
              <a:t>Bild durch Klicken auf Symbol hinzufügen</a:t>
            </a:r>
            <a:endParaRPr lang="de-CH" dirty="0"/>
          </a:p>
        </p:txBody>
      </p:sp>
      <p:sp>
        <p:nvSpPr>
          <p:cNvPr id="3" name="Fußzeilenplatzhalter 2">
            <a:extLst>
              <a:ext uri="{FF2B5EF4-FFF2-40B4-BE49-F238E27FC236}">
                <a16:creationId xmlns:a16="http://schemas.microsoft.com/office/drawing/2014/main" id="{82D833E4-CB05-423C-B2F0-65FE6E2EE867}"/>
              </a:ext>
            </a:extLst>
          </p:cNvPr>
          <p:cNvSpPr>
            <a:spLocks noGrp="1"/>
          </p:cNvSpPr>
          <p:nvPr>
            <p:ph type="ftr" sz="quarter" idx="14"/>
          </p:nvPr>
        </p:nvSpPr>
        <p:spPr/>
        <p:txBody>
          <a:bodyPr/>
          <a:lstStyle/>
          <a:p>
            <a:endParaRPr lang="de-CH" dirty="0"/>
          </a:p>
        </p:txBody>
      </p:sp>
      <p:pic>
        <p:nvPicPr>
          <p:cNvPr id="7" name="Grafik 6">
            <a:extLst>
              <a:ext uri="{FF2B5EF4-FFF2-40B4-BE49-F238E27FC236}">
                <a16:creationId xmlns:a16="http://schemas.microsoft.com/office/drawing/2014/main" id="{447AAE86-122D-45F8-A00C-F850D27008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Tree>
    <p:extLst>
      <p:ext uri="{BB962C8B-B14F-4D97-AF65-F5344CB8AC3E}">
        <p14:creationId xmlns:p14="http://schemas.microsoft.com/office/powerpoint/2010/main" val="482309720"/>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mit Text über B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de-CH" dirty="0"/>
          </a:p>
        </p:txBody>
      </p:sp>
      <p:sp>
        <p:nvSpPr>
          <p:cNvPr id="8" name="Foliennummernplatzhalter 7">
            <a:extLst>
              <a:ext uri="{FF2B5EF4-FFF2-40B4-BE49-F238E27FC236}">
                <a16:creationId xmlns:a16="http://schemas.microsoft.com/office/drawing/2014/main" id="{2CABF6FD-A70E-46EE-AF3E-5B492EB2A0F5}"/>
              </a:ext>
            </a:extLst>
          </p:cNvPr>
          <p:cNvSpPr>
            <a:spLocks noGrp="1"/>
          </p:cNvSpPr>
          <p:nvPr>
            <p:ph type="sldNum" sz="quarter" idx="11"/>
          </p:nvPr>
        </p:nvSpPr>
        <p:spPr/>
        <p:txBody>
          <a:bodyPr/>
          <a:lstStyle/>
          <a:p>
            <a:fld id="{DA5578B2-14D5-4843-BFF5-263307E58059}" type="slidenum">
              <a:rPr lang="de-CH" smtClean="0"/>
              <a:pPr/>
              <a:t>‹Nr.›</a:t>
            </a:fld>
            <a:endParaRPr lang="de-CH" dirty="0"/>
          </a:p>
        </p:txBody>
      </p:sp>
      <p:sp>
        <p:nvSpPr>
          <p:cNvPr id="4" name="Bildplatzhalter 3">
            <a:extLst>
              <a:ext uri="{FF2B5EF4-FFF2-40B4-BE49-F238E27FC236}">
                <a16:creationId xmlns:a16="http://schemas.microsoft.com/office/drawing/2014/main" id="{0F412997-FD87-4239-ADD5-82090FFDB8EC}"/>
              </a:ext>
            </a:extLst>
          </p:cNvPr>
          <p:cNvSpPr>
            <a:spLocks noGrp="1"/>
          </p:cNvSpPr>
          <p:nvPr>
            <p:ph type="pic" sz="quarter" idx="13"/>
          </p:nvPr>
        </p:nvSpPr>
        <p:spPr>
          <a:xfrm>
            <a:off x="442913" y="2486025"/>
            <a:ext cx="6265862" cy="3714750"/>
          </a:xfrm>
        </p:spPr>
        <p:txBody>
          <a:bodyPr/>
          <a:lstStyle/>
          <a:p>
            <a:r>
              <a:rPr lang="de-DE"/>
              <a:t>Bild durch Klicken auf Symbol hinzufügen</a:t>
            </a:r>
            <a:endParaRPr lang="de-CH"/>
          </a:p>
        </p:txBody>
      </p:sp>
      <p:sp>
        <p:nvSpPr>
          <p:cNvPr id="5" name="Textplatzhalter 4">
            <a:extLst>
              <a:ext uri="{FF2B5EF4-FFF2-40B4-BE49-F238E27FC236}">
                <a16:creationId xmlns:a16="http://schemas.microsoft.com/office/drawing/2014/main" id="{59E61F2D-747D-4A11-B636-918D624741AD}"/>
              </a:ext>
            </a:extLst>
          </p:cNvPr>
          <p:cNvSpPr>
            <a:spLocks noGrp="1"/>
          </p:cNvSpPr>
          <p:nvPr>
            <p:ph type="body" sz="quarter" idx="14"/>
          </p:nvPr>
        </p:nvSpPr>
        <p:spPr>
          <a:xfrm>
            <a:off x="442913" y="1700213"/>
            <a:ext cx="6265862" cy="7667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3" name="Fußzeilenplatzhalter 2">
            <a:extLst>
              <a:ext uri="{FF2B5EF4-FFF2-40B4-BE49-F238E27FC236}">
                <a16:creationId xmlns:a16="http://schemas.microsoft.com/office/drawing/2014/main" id="{940B141C-0512-49F6-B668-E28DFF7730DA}"/>
              </a:ext>
            </a:extLst>
          </p:cNvPr>
          <p:cNvSpPr>
            <a:spLocks noGrp="1"/>
          </p:cNvSpPr>
          <p:nvPr>
            <p:ph type="ftr" sz="quarter" idx="15"/>
          </p:nvPr>
        </p:nvSpPr>
        <p:spPr/>
        <p:txBody>
          <a:bodyPr/>
          <a:lstStyle/>
          <a:p>
            <a:endParaRPr lang="de-CH" dirty="0"/>
          </a:p>
        </p:txBody>
      </p:sp>
      <p:pic>
        <p:nvPicPr>
          <p:cNvPr id="7" name="Grafik 6">
            <a:extLst>
              <a:ext uri="{FF2B5EF4-FFF2-40B4-BE49-F238E27FC236}">
                <a16:creationId xmlns:a16="http://schemas.microsoft.com/office/drawing/2014/main" id="{D7A8DC86-17A3-4C1F-ABBD-F71AB96263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7630" y="261281"/>
            <a:ext cx="2127317" cy="539770"/>
          </a:xfrm>
          <a:prstGeom prst="rect">
            <a:avLst/>
          </a:prstGeom>
        </p:spPr>
      </p:pic>
    </p:spTree>
    <p:extLst>
      <p:ext uri="{BB962C8B-B14F-4D97-AF65-F5344CB8AC3E}">
        <p14:creationId xmlns:p14="http://schemas.microsoft.com/office/powerpoint/2010/main" val="32010984"/>
      </p:ext>
    </p:extLst>
  </p:cSld>
  <p:clrMapOvr>
    <a:masterClrMapping/>
  </p:clrMapOvr>
  <p:extLst>
    <p:ext uri="{DCECCB84-F9BA-43D5-87BE-67443E8EF086}">
      <p15:sldGuideLst xmlns:p15="http://schemas.microsoft.com/office/powerpoint/2012/main">
        <p15:guide id="1" pos="4226" userDrawn="1">
          <p15:clr>
            <a:srgbClr val="FBAE40"/>
          </p15:clr>
        </p15:guide>
        <p15:guide id="3" orient="horz" pos="154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3" y="946073"/>
            <a:ext cx="11306175" cy="754140"/>
          </a:xfrm>
          <a:prstGeom prst="rect">
            <a:avLst/>
          </a:prstGeom>
        </p:spPr>
        <p:txBody>
          <a:bodyPr vert="horz" lIns="0" tIns="0" rIns="0" bIns="0" rtlCol="0" anchor="t" anchorCtr="0">
            <a:noAutofit/>
          </a:bodyPr>
          <a:lstStyle/>
          <a:p>
            <a:r>
              <a:rPr lang="de-CH" dirty="0"/>
              <a:t>Titelmasterformat durch Klicken bearbeiten</a:t>
            </a:r>
          </a:p>
        </p:txBody>
      </p:sp>
      <p:sp>
        <p:nvSpPr>
          <p:cNvPr id="3" name="Text Placeholder 2"/>
          <p:cNvSpPr>
            <a:spLocks noGrp="1"/>
          </p:cNvSpPr>
          <p:nvPr>
            <p:ph type="body" idx="1"/>
          </p:nvPr>
        </p:nvSpPr>
        <p:spPr>
          <a:xfrm>
            <a:off x="442912" y="1700213"/>
            <a:ext cx="11306175" cy="4500562"/>
          </a:xfrm>
          <a:prstGeom prst="rect">
            <a:avLst/>
          </a:prstGeom>
        </p:spPr>
        <p:txBody>
          <a:bodyPr vert="horz" lIns="0" tIns="0" rIns="0" bIns="0" rtlCol="0" anchor="t" anchorCtr="0">
            <a:normAutofit/>
          </a:bodyPr>
          <a:lstStyle/>
          <a:p>
            <a:pPr lvl="0"/>
            <a:r>
              <a:rPr lang="de-CH" dirty="0"/>
              <a:t>Formatvorlagen des Textmasters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6" name="Slide Number Placeholder 5"/>
          <p:cNvSpPr>
            <a:spLocks noGrp="1"/>
          </p:cNvSpPr>
          <p:nvPr>
            <p:ph type="sldNum" sz="quarter" idx="4"/>
          </p:nvPr>
        </p:nvSpPr>
        <p:spPr>
          <a:xfrm>
            <a:off x="10260000" y="6310313"/>
            <a:ext cx="1489088" cy="457688"/>
          </a:xfrm>
          <a:prstGeom prst="rect">
            <a:avLst/>
          </a:prstGeom>
        </p:spPr>
        <p:txBody>
          <a:bodyPr vert="horz" lIns="0" tIns="0" rIns="0" bIns="0" rtlCol="0" anchor="t" anchorCtr="0">
            <a:noAutofit/>
          </a:bodyPr>
          <a:lstStyle>
            <a:lvl1pPr algn="r">
              <a:defRPr sz="900">
                <a:solidFill>
                  <a:schemeClr val="tx2"/>
                </a:solidFill>
              </a:defRPr>
            </a:lvl1pPr>
          </a:lstStyle>
          <a:p>
            <a:fld id="{DA5578B2-14D5-4843-BFF5-263307E58059}" type="slidenum">
              <a:rPr lang="de-CH" smtClean="0"/>
              <a:pPr/>
              <a:t>‹Nr.›</a:t>
            </a:fld>
            <a:endParaRPr lang="de-CH" dirty="0"/>
          </a:p>
        </p:txBody>
      </p:sp>
      <p:grpSp>
        <p:nvGrpSpPr>
          <p:cNvPr id="8" name="Group 11">
            <a:extLst>
              <a:ext uri="{FF2B5EF4-FFF2-40B4-BE49-F238E27FC236}">
                <a16:creationId xmlns:a16="http://schemas.microsoft.com/office/drawing/2014/main" id="{9CABD06A-DD12-4C6E-8129-010F0D30548A}"/>
              </a:ext>
            </a:extLst>
          </p:cNvPr>
          <p:cNvGrpSpPr/>
          <p:nvPr/>
        </p:nvGrpSpPr>
        <p:grpSpPr>
          <a:xfrm>
            <a:off x="-1" y="6768000"/>
            <a:ext cx="12192001" cy="90000"/>
            <a:chOff x="-87087" y="5537756"/>
            <a:chExt cx="9144001" cy="90000"/>
          </a:xfrm>
        </p:grpSpPr>
        <p:sp>
          <p:nvSpPr>
            <p:cNvPr id="9" name="Rectangle 12">
              <a:extLst>
                <a:ext uri="{FF2B5EF4-FFF2-40B4-BE49-F238E27FC236}">
                  <a16:creationId xmlns:a16="http://schemas.microsoft.com/office/drawing/2014/main" id="{9696D415-8CEA-48DA-8342-42A926EB6039}"/>
                </a:ext>
              </a:extLst>
            </p:cNvPr>
            <p:cNvSpPr/>
            <p:nvPr/>
          </p:nvSpPr>
          <p:spPr>
            <a:xfrm>
              <a:off x="-87087" y="5537756"/>
              <a:ext cx="7695000" cy="90000"/>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sz="1800" dirty="0"/>
            </a:p>
          </p:txBody>
        </p:sp>
        <p:sp>
          <p:nvSpPr>
            <p:cNvPr id="11" name="Rectangle 13">
              <a:extLst>
                <a:ext uri="{FF2B5EF4-FFF2-40B4-BE49-F238E27FC236}">
                  <a16:creationId xmlns:a16="http://schemas.microsoft.com/office/drawing/2014/main" id="{81620748-BCA5-4CCC-BC6F-9729C43FE3F2}"/>
                </a:ext>
              </a:extLst>
            </p:cNvPr>
            <p:cNvSpPr/>
            <p:nvPr/>
          </p:nvSpPr>
          <p:spPr>
            <a:xfrm>
              <a:off x="7607913" y="5537756"/>
              <a:ext cx="1449001" cy="90000"/>
            </a:xfrm>
            <a:prstGeom prst="rect">
              <a:avLst/>
            </a:prstGeom>
            <a:solidFill>
              <a:srgbClr val="2A71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sz="1800" dirty="0"/>
            </a:p>
          </p:txBody>
        </p:sp>
      </p:grpSp>
      <p:sp>
        <p:nvSpPr>
          <p:cNvPr id="4" name="Fußzeilenplatzhalter 3">
            <a:extLst>
              <a:ext uri="{FF2B5EF4-FFF2-40B4-BE49-F238E27FC236}">
                <a16:creationId xmlns:a16="http://schemas.microsoft.com/office/drawing/2014/main" id="{883A1920-732A-43EA-99AD-CE7BE923A677}"/>
              </a:ext>
            </a:extLst>
          </p:cNvPr>
          <p:cNvSpPr>
            <a:spLocks noGrp="1"/>
          </p:cNvSpPr>
          <p:nvPr>
            <p:ph type="ftr" sz="quarter" idx="3"/>
          </p:nvPr>
        </p:nvSpPr>
        <p:spPr>
          <a:xfrm>
            <a:off x="442913" y="6308725"/>
            <a:ext cx="2412000" cy="460800"/>
          </a:xfrm>
          <a:prstGeom prst="rect">
            <a:avLst/>
          </a:prstGeom>
        </p:spPr>
        <p:txBody>
          <a:bodyPr vert="horz" lIns="0" tIns="0" rIns="0" bIns="0" rtlCol="0" anchor="t" anchorCtr="0"/>
          <a:lstStyle>
            <a:lvl1pPr algn="l">
              <a:defRPr sz="900">
                <a:solidFill>
                  <a:schemeClr val="tx2"/>
                </a:solidFill>
              </a:defRPr>
            </a:lvl1pPr>
          </a:lstStyle>
          <a:p>
            <a:endParaRPr lang="de-CH" dirty="0"/>
          </a:p>
        </p:txBody>
      </p:sp>
    </p:spTree>
    <p:extLst>
      <p:ext uri="{BB962C8B-B14F-4D97-AF65-F5344CB8AC3E}">
        <p14:creationId xmlns:p14="http://schemas.microsoft.com/office/powerpoint/2010/main" val="1760636598"/>
      </p:ext>
    </p:extLst>
  </p:cSld>
  <p:clrMap bg1="lt1" tx1="dk1" bg2="lt2" tx2="dk2" accent1="accent1" accent2="accent2" accent3="accent3" accent4="accent4" accent5="accent5" accent6="accent6" hlink="hlink" folHlink="folHlink"/>
  <p:sldLayoutIdLst>
    <p:sldLayoutId id="2147483686" r:id="rId1"/>
    <p:sldLayoutId id="2147483662" r:id="rId2"/>
    <p:sldLayoutId id="2147483679" r:id="rId3"/>
    <p:sldLayoutId id="2147483680" r:id="rId4"/>
    <p:sldLayoutId id="2147483661" r:id="rId5"/>
    <p:sldLayoutId id="2147483674" r:id="rId6"/>
    <p:sldLayoutId id="2147483673" r:id="rId7"/>
    <p:sldLayoutId id="2147483675" r:id="rId8"/>
    <p:sldLayoutId id="2147483677" r:id="rId9"/>
    <p:sldLayoutId id="2147483681" r:id="rId10"/>
    <p:sldLayoutId id="2147483676" r:id="rId11"/>
    <p:sldLayoutId id="2147483678" r:id="rId12"/>
    <p:sldLayoutId id="2147483684" r:id="rId13"/>
    <p:sldLayoutId id="2147483682" r:id="rId14"/>
    <p:sldLayoutId id="2147483683" r:id="rId15"/>
    <p:sldLayoutId id="2147483687" r:id="rId16"/>
    <p:sldLayoutId id="2147483696" r:id="rId17"/>
    <p:sldLayoutId id="2147483697" r:id="rId18"/>
    <p:sldLayoutId id="2147483699" r:id="rId19"/>
  </p:sldLayoutIdLst>
  <p:hf sldNum="0" hdr="0" ftr="0" dt="0"/>
  <p:txStyles>
    <p:titleStyle>
      <a:lvl1pPr algn="l" defTabSz="914400" rtl="0" eaLnBrk="1" latinLnBrk="0" hangingPunct="1">
        <a:lnSpc>
          <a:spcPct val="90000"/>
        </a:lnSpc>
        <a:spcBef>
          <a:spcPct val="0"/>
        </a:spcBef>
        <a:buNone/>
        <a:defRPr sz="29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750"/>
        </a:spcBef>
        <a:buClr>
          <a:schemeClr val="accent1"/>
        </a:buClr>
        <a:buFont typeface="Wingdings" panose="05000000000000000000" pitchFamily="2" charset="2"/>
        <a:buChar char="§"/>
        <a:defRPr sz="2000" kern="1200">
          <a:solidFill>
            <a:schemeClr val="tx1"/>
          </a:solidFill>
          <a:latin typeface="+mn-lt"/>
          <a:ea typeface="+mn-ea"/>
          <a:cs typeface="+mn-cs"/>
        </a:defRPr>
      </a:lvl1pPr>
      <a:lvl2pPr marL="540000" indent="-270000" algn="l" defTabSz="914400" rtl="0" eaLnBrk="1" latinLnBrk="0" hangingPunct="1">
        <a:lnSpc>
          <a:spcPct val="100000"/>
        </a:lnSpc>
        <a:spcBef>
          <a:spcPts val="0"/>
        </a:spcBef>
        <a:buClr>
          <a:schemeClr val="accent1"/>
        </a:buClr>
        <a:buFont typeface="Wingdings" panose="05000000000000000000" pitchFamily="2" charset="2"/>
        <a:buChar char="§"/>
        <a:defRPr sz="2000" kern="1200">
          <a:solidFill>
            <a:schemeClr val="tx1"/>
          </a:solidFill>
          <a:latin typeface="+mn-lt"/>
          <a:ea typeface="+mn-ea"/>
          <a:cs typeface="+mn-cs"/>
        </a:defRPr>
      </a:lvl2pPr>
      <a:lvl3pPr marL="810000" indent="-270000" algn="l" defTabSz="914400" rtl="0" eaLnBrk="1" latinLnBrk="0" hangingPunct="1">
        <a:lnSpc>
          <a:spcPct val="100000"/>
        </a:lnSpc>
        <a:spcBef>
          <a:spcPts val="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080000" indent="-270000" algn="l" defTabSz="914400" rtl="0" eaLnBrk="1" latinLnBrk="0" hangingPunct="1">
        <a:lnSpc>
          <a:spcPct val="100000"/>
        </a:lnSpc>
        <a:spcBef>
          <a:spcPts val="0"/>
        </a:spcBef>
        <a:buClr>
          <a:schemeClr val="accent1"/>
        </a:buClr>
        <a:buFont typeface="Wingdings" panose="05000000000000000000" pitchFamily="2" charset="2"/>
        <a:buChar char="§"/>
        <a:defRPr sz="2000" kern="1200">
          <a:solidFill>
            <a:schemeClr val="tx1"/>
          </a:solidFill>
          <a:latin typeface="+mn-lt"/>
          <a:ea typeface="+mn-ea"/>
          <a:cs typeface="+mn-cs"/>
        </a:defRPr>
      </a:lvl4pPr>
      <a:lvl5pPr marL="1350000" indent="-270000" algn="l" defTabSz="914400" rtl="0" eaLnBrk="1" latinLnBrk="0" hangingPunct="1">
        <a:lnSpc>
          <a:spcPct val="100000"/>
        </a:lnSpc>
        <a:spcBef>
          <a:spcPts val="0"/>
        </a:spcBef>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9" userDrawn="1">
          <p15:clr>
            <a:srgbClr val="F26B43"/>
          </p15:clr>
        </p15:guide>
        <p15:guide id="3" pos="7401" userDrawn="1">
          <p15:clr>
            <a:srgbClr val="F26B43"/>
          </p15:clr>
        </p15:guide>
        <p15:guide id="5" orient="horz" pos="3974" userDrawn="1">
          <p15:clr>
            <a:srgbClr val="F26B43"/>
          </p15:clr>
        </p15:guide>
        <p15:guide id="6" orient="horz" pos="3906" userDrawn="1">
          <p15:clr>
            <a:srgbClr val="F26B43"/>
          </p15:clr>
        </p15:guide>
        <p15:guide id="7" orient="horz" pos="1071" userDrawn="1">
          <p15:clr>
            <a:srgbClr val="F26B43"/>
          </p15:clr>
        </p15:guide>
        <p15:guide id="8" orient="horz" pos="59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45.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1.png"/><Relationship Id="rId1" Type="http://schemas.openxmlformats.org/officeDocument/2006/relationships/slideLayout" Target="../slideLayouts/slideLayout19.xml"/><Relationship Id="rId5" Type="http://schemas.openxmlformats.org/officeDocument/2006/relationships/image" Target="../media/image93.sv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DF277FBD-B38E-4AE5-8B66-84620CF184F5}"/>
              </a:ext>
            </a:extLst>
          </p:cNvPr>
          <p:cNvSpPr>
            <a:spLocks noGrp="1"/>
          </p:cNvSpPr>
          <p:nvPr>
            <p:ph type="pic" sz="quarter" idx="13"/>
          </p:nvPr>
        </p:nvSpPr>
        <p:spPr/>
      </p:sp>
      <p:sp>
        <p:nvSpPr>
          <p:cNvPr id="2" name="Titel 1">
            <a:extLst>
              <a:ext uri="{FF2B5EF4-FFF2-40B4-BE49-F238E27FC236}">
                <a16:creationId xmlns:a16="http://schemas.microsoft.com/office/drawing/2014/main" id="{1290816A-8CC9-4735-9E57-AED66F9503DC}"/>
              </a:ext>
            </a:extLst>
          </p:cNvPr>
          <p:cNvSpPr>
            <a:spLocks noGrp="1"/>
          </p:cNvSpPr>
          <p:nvPr>
            <p:ph type="ctrTitle"/>
          </p:nvPr>
        </p:nvSpPr>
        <p:spPr>
          <a:xfrm>
            <a:off x="443762" y="2492375"/>
            <a:ext cx="6611555" cy="541337"/>
          </a:xfrm>
        </p:spPr>
        <p:txBody>
          <a:bodyPr/>
          <a:lstStyle/>
          <a:p>
            <a:r>
              <a:rPr lang="de-DE" dirty="0"/>
              <a:t>Molekulares Tumorboard </a:t>
            </a:r>
            <a:br>
              <a:rPr lang="de-DE" dirty="0"/>
            </a:br>
            <a:r>
              <a:rPr lang="de-DE" dirty="0"/>
              <a:t>am LUKS</a:t>
            </a:r>
            <a:br>
              <a:rPr lang="de-CH" dirty="0"/>
            </a:br>
            <a:br>
              <a:rPr lang="de-CH" sz="1800" dirty="0">
                <a:effectLst/>
                <a:latin typeface="Calibri" panose="020F0502020204030204" pitchFamily="34" charset="0"/>
                <a:ea typeface="Calibri" panose="020F0502020204030204" pitchFamily="34" charset="0"/>
              </a:rPr>
            </a:br>
            <a:endParaRPr lang="de-CH" dirty="0"/>
          </a:p>
        </p:txBody>
      </p:sp>
      <p:sp>
        <p:nvSpPr>
          <p:cNvPr id="3" name="Untertitel 2">
            <a:extLst>
              <a:ext uri="{FF2B5EF4-FFF2-40B4-BE49-F238E27FC236}">
                <a16:creationId xmlns:a16="http://schemas.microsoft.com/office/drawing/2014/main" id="{FBA02CC1-BF6E-48CD-8B3A-78F62E043388}"/>
              </a:ext>
            </a:extLst>
          </p:cNvPr>
          <p:cNvSpPr>
            <a:spLocks noGrp="1"/>
          </p:cNvSpPr>
          <p:nvPr>
            <p:ph type="subTitle" idx="1"/>
          </p:nvPr>
        </p:nvSpPr>
        <p:spPr>
          <a:xfrm>
            <a:off x="442912" y="3484345"/>
            <a:ext cx="3663867" cy="1853248"/>
          </a:xfrm>
        </p:spPr>
        <p:txBody>
          <a:bodyPr/>
          <a:lstStyle/>
          <a:p>
            <a:r>
              <a:rPr lang="de-DE" sz="2000" dirty="0"/>
              <a:t>Erfahrungen, Chancen und Zukunftsaussichten</a:t>
            </a:r>
            <a:endParaRPr lang="de-CH" sz="2000" dirty="0"/>
          </a:p>
        </p:txBody>
      </p:sp>
      <p:sp>
        <p:nvSpPr>
          <p:cNvPr id="5" name="Textplatzhalter 4">
            <a:extLst>
              <a:ext uri="{FF2B5EF4-FFF2-40B4-BE49-F238E27FC236}">
                <a16:creationId xmlns:a16="http://schemas.microsoft.com/office/drawing/2014/main" id="{6382DA87-BB74-4E45-9FFE-D31E5810211A}"/>
              </a:ext>
            </a:extLst>
          </p:cNvPr>
          <p:cNvSpPr>
            <a:spLocks noGrp="1"/>
          </p:cNvSpPr>
          <p:nvPr>
            <p:ph type="body" sz="quarter" idx="17"/>
          </p:nvPr>
        </p:nvSpPr>
        <p:spPr/>
        <p:txBody>
          <a:bodyPr/>
          <a:lstStyle/>
          <a:p>
            <a:r>
              <a:rPr lang="de-CH" dirty="0"/>
              <a:t>Medizinische Onkologie</a:t>
            </a:r>
          </a:p>
        </p:txBody>
      </p:sp>
      <p:sp>
        <p:nvSpPr>
          <p:cNvPr id="6" name="Textplatzhalter 5">
            <a:extLst>
              <a:ext uri="{FF2B5EF4-FFF2-40B4-BE49-F238E27FC236}">
                <a16:creationId xmlns:a16="http://schemas.microsoft.com/office/drawing/2014/main" id="{E2C4AC77-8955-4D5C-9933-E5D8031AFA92}"/>
              </a:ext>
            </a:extLst>
          </p:cNvPr>
          <p:cNvSpPr>
            <a:spLocks noGrp="1"/>
          </p:cNvSpPr>
          <p:nvPr>
            <p:ph type="body" sz="quarter" idx="18"/>
          </p:nvPr>
        </p:nvSpPr>
        <p:spPr/>
        <p:txBody>
          <a:bodyPr/>
          <a:lstStyle/>
          <a:p>
            <a:r>
              <a:rPr lang="de-CH" dirty="0"/>
              <a:t>Dr. med. Anna Allemann	</a:t>
            </a:r>
          </a:p>
        </p:txBody>
      </p:sp>
      <p:sp>
        <p:nvSpPr>
          <p:cNvPr id="7" name="Textplatzhalter 6">
            <a:extLst>
              <a:ext uri="{FF2B5EF4-FFF2-40B4-BE49-F238E27FC236}">
                <a16:creationId xmlns:a16="http://schemas.microsoft.com/office/drawing/2014/main" id="{519A4A31-A672-4563-870A-BF7ADF53D602}"/>
              </a:ext>
            </a:extLst>
          </p:cNvPr>
          <p:cNvSpPr>
            <a:spLocks noGrp="1"/>
          </p:cNvSpPr>
          <p:nvPr>
            <p:ph type="body" sz="quarter" idx="19"/>
          </p:nvPr>
        </p:nvSpPr>
        <p:spPr/>
        <p:txBody>
          <a:bodyPr/>
          <a:lstStyle/>
          <a:p>
            <a:r>
              <a:rPr lang="de-CH" dirty="0"/>
              <a:t>29.08.2022</a:t>
            </a:r>
          </a:p>
        </p:txBody>
      </p:sp>
      <p:pic>
        <p:nvPicPr>
          <p:cNvPr id="4" name="Grafik 3">
            <a:extLst>
              <a:ext uri="{FF2B5EF4-FFF2-40B4-BE49-F238E27FC236}">
                <a16:creationId xmlns:a16="http://schemas.microsoft.com/office/drawing/2014/main" id="{BCAC9102-2AAA-4D73-854A-2292656110EE}"/>
              </a:ext>
            </a:extLst>
          </p:cNvPr>
          <p:cNvPicPr>
            <a:picLocks noChangeAspect="1"/>
          </p:cNvPicPr>
          <p:nvPr/>
        </p:nvPicPr>
        <p:blipFill>
          <a:blip r:embed="rId3"/>
          <a:stretch>
            <a:fillRect/>
          </a:stretch>
        </p:blipFill>
        <p:spPr>
          <a:xfrm>
            <a:off x="5750799" y="1375432"/>
            <a:ext cx="6284965" cy="4578067"/>
          </a:xfrm>
          <a:prstGeom prst="rect">
            <a:avLst/>
          </a:prstGeom>
        </p:spPr>
      </p:pic>
    </p:spTree>
    <p:extLst>
      <p:ext uri="{BB962C8B-B14F-4D97-AF65-F5344CB8AC3E}">
        <p14:creationId xmlns:p14="http://schemas.microsoft.com/office/powerpoint/2010/main" val="2912499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0F74300-72C6-4118-8C4B-7A1C7E255CFF}"/>
              </a:ext>
            </a:extLst>
          </p:cNvPr>
          <p:cNvPicPr>
            <a:picLocks noChangeAspect="1"/>
          </p:cNvPicPr>
          <p:nvPr/>
        </p:nvPicPr>
        <p:blipFill>
          <a:blip r:embed="rId2"/>
          <a:stretch>
            <a:fillRect/>
          </a:stretch>
        </p:blipFill>
        <p:spPr>
          <a:xfrm>
            <a:off x="2524125" y="552450"/>
            <a:ext cx="7143750" cy="1200150"/>
          </a:xfrm>
          <a:prstGeom prst="rect">
            <a:avLst/>
          </a:prstGeom>
        </p:spPr>
      </p:pic>
      <p:pic>
        <p:nvPicPr>
          <p:cNvPr id="5122" name="Picture 2" descr="The TP53 Gene and Its Role in Cancer">
            <a:extLst>
              <a:ext uri="{FF2B5EF4-FFF2-40B4-BE49-F238E27FC236}">
                <a16:creationId xmlns:a16="http://schemas.microsoft.com/office/drawing/2014/main" id="{9D4A75BF-878A-47C2-8A2A-4FBBC5E475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345" y="2231472"/>
            <a:ext cx="4762255" cy="30955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schvorhang Offene Tür im Raum • Pixers® - Wir leben, um zu verändern">
            <a:extLst>
              <a:ext uri="{FF2B5EF4-FFF2-40B4-BE49-F238E27FC236}">
                <a16:creationId xmlns:a16="http://schemas.microsoft.com/office/drawing/2014/main" id="{D8BCF5CE-7440-4764-8890-8A37D6CA18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827" b="12157"/>
          <a:stretch/>
        </p:blipFill>
        <p:spPr bwMode="auto">
          <a:xfrm>
            <a:off x="6671520" y="1908736"/>
            <a:ext cx="3755827" cy="413065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ey mutations and useful biomarkers in the classification of endometrial cancer subtype. ">
            <a:extLst>
              <a:ext uri="{FF2B5EF4-FFF2-40B4-BE49-F238E27FC236}">
                <a16:creationId xmlns:a16="http://schemas.microsoft.com/office/drawing/2014/main" id="{51BC5BC1-4C36-4E3D-A714-1E6AD264D5B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8059" b="222"/>
          <a:stretch/>
        </p:blipFill>
        <p:spPr bwMode="auto">
          <a:xfrm>
            <a:off x="7681128" y="3174797"/>
            <a:ext cx="1099795" cy="1598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D619DA21-A609-44EF-9750-92F204D5597F}"/>
              </a:ext>
            </a:extLst>
          </p:cNvPr>
          <p:cNvSpPr txBox="1"/>
          <p:nvPr/>
        </p:nvSpPr>
        <p:spPr>
          <a:xfrm>
            <a:off x="-394283" y="5184396"/>
            <a:ext cx="914400" cy="914400"/>
          </a:xfrm>
          <a:prstGeom prst="rect">
            <a:avLst/>
          </a:prstGeom>
          <a:noFill/>
        </p:spPr>
        <p:txBody>
          <a:bodyPr wrap="none" lIns="0" tIns="0" rIns="0" bIns="0" rtlCol="0">
            <a:noAutofit/>
          </a:bodyPr>
          <a:lstStyle/>
          <a:p>
            <a:pPr algn="l"/>
            <a:endParaRPr lang="de-CH" dirty="0" err="1"/>
          </a:p>
        </p:txBody>
      </p:sp>
    </p:spTree>
    <p:extLst>
      <p:ext uri="{BB962C8B-B14F-4D97-AF65-F5344CB8AC3E}">
        <p14:creationId xmlns:p14="http://schemas.microsoft.com/office/powerpoint/2010/main" val="179192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4E053EF5-6B70-41BA-BCFF-C1E2BDB9AB78}"/>
              </a:ext>
            </a:extLst>
          </p:cNvPr>
          <p:cNvSpPr>
            <a:spLocks noGrp="1"/>
          </p:cNvSpPr>
          <p:nvPr>
            <p:ph type="title"/>
          </p:nvPr>
        </p:nvSpPr>
        <p:spPr>
          <a:xfrm>
            <a:off x="511279" y="657225"/>
            <a:ext cx="11306175" cy="754140"/>
          </a:xfrm>
        </p:spPr>
        <p:txBody>
          <a:bodyPr/>
          <a:lstStyle/>
          <a:p>
            <a:pPr algn="ctr"/>
            <a:r>
              <a:rPr lang="de-CH" b="1" dirty="0">
                <a:solidFill>
                  <a:schemeClr val="accent4">
                    <a:lumMod val="75000"/>
                  </a:schemeClr>
                </a:solidFill>
              </a:rPr>
              <a:t>Genetische Tumorsequenzierung</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492" y="1533021"/>
            <a:ext cx="6608677" cy="416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DNA Sequencing- Maxam–Gilbert and Sanger Dideoxy Meth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9517"/>
            <a:ext cx="5140862" cy="3833038"/>
          </a:xfrm>
          <a:prstGeom prst="rect">
            <a:avLst/>
          </a:prstGeom>
          <a:noFill/>
          <a:extLst>
            <a:ext uri="{909E8E84-426E-40DD-AFC4-6F175D3DCCD1}">
              <a14:hiddenFill xmlns:a14="http://schemas.microsoft.com/office/drawing/2010/main">
                <a:solidFill>
                  <a:srgbClr val="FFFFFF"/>
                </a:solidFill>
              </a14:hiddenFill>
            </a:ext>
          </a:extLst>
        </p:spPr>
      </p:pic>
      <p:sp>
        <p:nvSpPr>
          <p:cNvPr id="3" name="Abgerundetes Rechteck 2"/>
          <p:cNvSpPr/>
          <p:nvPr/>
        </p:nvSpPr>
        <p:spPr>
          <a:xfrm>
            <a:off x="988828" y="5879805"/>
            <a:ext cx="3976577" cy="531628"/>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2400" b="1" dirty="0">
                <a:solidFill>
                  <a:schemeClr val="bg1"/>
                </a:solidFill>
                <a:latin typeface="+mj-lt"/>
              </a:rPr>
              <a:t>Sanger  Sequenzierung</a:t>
            </a:r>
            <a:endParaRPr lang="de-CH" b="1" dirty="0">
              <a:solidFill>
                <a:schemeClr val="bg1"/>
              </a:solidFill>
              <a:latin typeface="+mj-lt"/>
            </a:endParaRPr>
          </a:p>
        </p:txBody>
      </p:sp>
      <p:sp>
        <p:nvSpPr>
          <p:cNvPr id="9" name="Abgerundetes Rechteck 8"/>
          <p:cNvSpPr/>
          <p:nvPr/>
        </p:nvSpPr>
        <p:spPr>
          <a:xfrm>
            <a:off x="6315740" y="5879805"/>
            <a:ext cx="5316279" cy="531628"/>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2400" b="1" dirty="0">
                <a:solidFill>
                  <a:schemeClr val="bg1"/>
                </a:solidFill>
                <a:latin typeface="+mj-lt"/>
              </a:rPr>
              <a:t>Next Generation </a:t>
            </a:r>
            <a:r>
              <a:rPr lang="de-CH" sz="2400" b="1" dirty="0" err="1">
                <a:solidFill>
                  <a:schemeClr val="bg1"/>
                </a:solidFill>
                <a:latin typeface="+mj-lt"/>
              </a:rPr>
              <a:t>Sequencing</a:t>
            </a:r>
            <a:r>
              <a:rPr lang="de-CH" sz="2400" b="1" dirty="0">
                <a:solidFill>
                  <a:schemeClr val="bg1"/>
                </a:solidFill>
                <a:latin typeface="+mj-lt"/>
              </a:rPr>
              <a:t> NGS</a:t>
            </a:r>
          </a:p>
        </p:txBody>
      </p:sp>
    </p:spTree>
    <p:extLst>
      <p:ext uri="{BB962C8B-B14F-4D97-AF65-F5344CB8AC3E}">
        <p14:creationId xmlns:p14="http://schemas.microsoft.com/office/powerpoint/2010/main" val="100541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5836B1F-7D41-4924-9800-70BEE431FD00}"/>
              </a:ext>
            </a:extLst>
          </p:cNvPr>
          <p:cNvPicPr>
            <a:picLocks noChangeAspect="1"/>
          </p:cNvPicPr>
          <p:nvPr/>
        </p:nvPicPr>
        <p:blipFill>
          <a:blip r:embed="rId2"/>
          <a:stretch>
            <a:fillRect/>
          </a:stretch>
        </p:blipFill>
        <p:spPr>
          <a:xfrm>
            <a:off x="2706627" y="3424653"/>
            <a:ext cx="9316179" cy="3252594"/>
          </a:xfrm>
          <a:prstGeom prst="rect">
            <a:avLst/>
          </a:prstGeom>
        </p:spPr>
      </p:pic>
      <p:sp>
        <p:nvSpPr>
          <p:cNvPr id="8" name="Titel 1">
            <a:extLst>
              <a:ext uri="{FF2B5EF4-FFF2-40B4-BE49-F238E27FC236}">
                <a16:creationId xmlns:a16="http://schemas.microsoft.com/office/drawing/2014/main" id="{4E053EF5-6B70-41BA-BCFF-C1E2BDB9AB78}"/>
              </a:ext>
            </a:extLst>
          </p:cNvPr>
          <p:cNvSpPr>
            <a:spLocks noGrp="1"/>
          </p:cNvSpPr>
          <p:nvPr>
            <p:ph type="title"/>
          </p:nvPr>
        </p:nvSpPr>
        <p:spPr>
          <a:xfrm>
            <a:off x="7836195" y="657225"/>
            <a:ext cx="3981259" cy="2606970"/>
          </a:xfrm>
        </p:spPr>
        <p:txBody>
          <a:bodyPr/>
          <a:lstStyle/>
          <a:p>
            <a:pPr algn="l"/>
            <a:r>
              <a:rPr lang="de-CH" b="1" dirty="0">
                <a:solidFill>
                  <a:schemeClr val="accent4">
                    <a:lumMod val="75000"/>
                  </a:schemeClr>
                </a:solidFill>
              </a:rPr>
              <a:t>NGS</a:t>
            </a:r>
            <a:br>
              <a:rPr lang="de-CH" b="1" dirty="0">
                <a:solidFill>
                  <a:schemeClr val="accent4">
                    <a:lumMod val="75000"/>
                  </a:schemeClr>
                </a:solidFill>
              </a:rPr>
            </a:br>
            <a:r>
              <a:rPr lang="de-CH" dirty="0">
                <a:solidFill>
                  <a:schemeClr val="accent4">
                    <a:lumMod val="75000"/>
                  </a:schemeClr>
                </a:solidFill>
              </a:rPr>
              <a:t>Cancer Hot Spot Panel vs.</a:t>
            </a:r>
            <a:br>
              <a:rPr lang="de-CH" dirty="0">
                <a:solidFill>
                  <a:schemeClr val="accent4">
                    <a:lumMod val="75000"/>
                  </a:schemeClr>
                </a:solidFill>
              </a:rPr>
            </a:br>
            <a:r>
              <a:rPr lang="de-CH" dirty="0" err="1">
                <a:solidFill>
                  <a:schemeClr val="accent4">
                    <a:lumMod val="75000"/>
                  </a:schemeClr>
                </a:solidFill>
              </a:rPr>
              <a:t>Comprehensive</a:t>
            </a:r>
            <a:r>
              <a:rPr lang="de-CH" dirty="0">
                <a:solidFill>
                  <a:schemeClr val="accent4">
                    <a:lumMod val="75000"/>
                  </a:schemeClr>
                </a:solidFill>
              </a:rPr>
              <a:t> Assay</a:t>
            </a:r>
            <a:endParaRPr lang="de-CH" b="1" dirty="0">
              <a:solidFill>
                <a:schemeClr val="accent4">
                  <a:lumMod val="75000"/>
                </a:schemeClr>
              </a:solidFill>
            </a:endParaRPr>
          </a:p>
        </p:txBody>
      </p:sp>
      <p:pic>
        <p:nvPicPr>
          <p:cNvPr id="3074" name="Picture 2" descr="TruSight Oncology 500 High-Throughputアッセイ | NovaSeq 6000システムでの使用"/>
          <p:cNvPicPr>
            <a:picLocks noChangeAspect="1" noChangeArrowheads="1"/>
          </p:cNvPicPr>
          <p:nvPr/>
        </p:nvPicPr>
        <p:blipFill rotWithShape="1">
          <a:blip r:embed="rId3">
            <a:extLst>
              <a:ext uri="{28A0092B-C50C-407E-A947-70E740481C1C}">
                <a14:useLocalDpi xmlns:a14="http://schemas.microsoft.com/office/drawing/2010/main" val="0"/>
              </a:ext>
            </a:extLst>
          </a:blip>
          <a:srcRect l="7332" t="12835" r="17125" b="5971"/>
          <a:stretch/>
        </p:blipFill>
        <p:spPr bwMode="auto">
          <a:xfrm>
            <a:off x="95690" y="171088"/>
            <a:ext cx="6901861" cy="325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31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6FA6591D-820B-4286-AD0A-AE7405C59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78" y="925033"/>
            <a:ext cx="5359210" cy="578454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CH" dirty="0"/>
              <a:t>Bioinformatische </a:t>
            </a:r>
            <a:r>
              <a:rPr lang="de-CH" dirty="0" err="1"/>
              <a:t>Datennalyse</a:t>
            </a:r>
            <a:endParaRPr lang="de-CH" dirty="0"/>
          </a:p>
        </p:txBody>
      </p:sp>
      <p:sp>
        <p:nvSpPr>
          <p:cNvPr id="4" name="Textplatzhalter 3"/>
          <p:cNvSpPr>
            <a:spLocks noGrp="1"/>
          </p:cNvSpPr>
          <p:nvPr>
            <p:ph type="body" sz="quarter" idx="14"/>
          </p:nvPr>
        </p:nvSpPr>
        <p:spPr/>
        <p:txBody>
          <a:bodyPr/>
          <a:lstStyle/>
          <a:p>
            <a:r>
              <a:rPr lang="en-US" dirty="0"/>
              <a:t>Good B.M., Genome Biol. 2014 </a:t>
            </a:r>
            <a:endParaRPr lang="de-CH" dirty="0"/>
          </a:p>
          <a:p>
            <a:endParaRPr lang="de-CH" dirty="0"/>
          </a:p>
        </p:txBody>
      </p:sp>
      <p:sp>
        <p:nvSpPr>
          <p:cNvPr id="6" name="Rechteck 5">
            <a:extLst>
              <a:ext uri="{FF2B5EF4-FFF2-40B4-BE49-F238E27FC236}">
                <a16:creationId xmlns:a16="http://schemas.microsoft.com/office/drawing/2014/main" id="{411EC674-80F0-4618-817F-4EA677B4591A}"/>
              </a:ext>
            </a:extLst>
          </p:cNvPr>
          <p:cNvSpPr/>
          <p:nvPr/>
        </p:nvSpPr>
        <p:spPr>
          <a:xfrm>
            <a:off x="255191" y="2477819"/>
            <a:ext cx="5550195" cy="4231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 name="Gerade Verbindung 6"/>
          <p:cNvCxnSpPr/>
          <p:nvPr/>
        </p:nvCxnSpPr>
        <p:spPr>
          <a:xfrm>
            <a:off x="6071191" y="1286540"/>
            <a:ext cx="10632" cy="5423037"/>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platzhalter 3"/>
          <p:cNvSpPr txBox="1">
            <a:spLocks/>
          </p:cNvSpPr>
          <p:nvPr/>
        </p:nvSpPr>
        <p:spPr>
          <a:xfrm>
            <a:off x="4128977" y="6560288"/>
            <a:ext cx="1942214" cy="29771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750"/>
              </a:spcBef>
              <a:buClr>
                <a:schemeClr val="accent1"/>
              </a:buClr>
              <a:buFont typeface="Wingdings" panose="05000000000000000000" pitchFamily="2" charset="2"/>
              <a:buNone/>
              <a:defRPr sz="1000" kern="1200">
                <a:solidFill>
                  <a:schemeClr val="tx1"/>
                </a:solidFill>
                <a:latin typeface="+mn-lt"/>
                <a:ea typeface="+mn-ea"/>
                <a:cs typeface="+mn-cs"/>
              </a:defRPr>
            </a:lvl1pPr>
            <a:lvl2pPr marL="54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2pPr>
            <a:lvl3pPr marL="81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3pPr>
            <a:lvl4pPr marL="108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4pPr>
            <a:lvl5pPr marL="135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Good B.M., Genome Biol. 2014 </a:t>
            </a:r>
            <a:endParaRPr lang="de-CH"/>
          </a:p>
          <a:p>
            <a:endParaRPr lang="de-CH" dirty="0"/>
          </a:p>
        </p:txBody>
      </p:sp>
    </p:spTree>
    <p:extLst>
      <p:ext uri="{BB962C8B-B14F-4D97-AF65-F5344CB8AC3E}">
        <p14:creationId xmlns:p14="http://schemas.microsoft.com/office/powerpoint/2010/main" val="2604937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6FA6591D-820B-4286-AD0A-AE7405C59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78" y="925033"/>
            <a:ext cx="5359210" cy="578454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CH" dirty="0"/>
              <a:t>Bioinformatische Datenanalyse</a:t>
            </a:r>
          </a:p>
        </p:txBody>
      </p:sp>
      <p:sp>
        <p:nvSpPr>
          <p:cNvPr id="6" name="Rechteck 5">
            <a:extLst>
              <a:ext uri="{FF2B5EF4-FFF2-40B4-BE49-F238E27FC236}">
                <a16:creationId xmlns:a16="http://schemas.microsoft.com/office/drawing/2014/main" id="{411EC674-80F0-4618-817F-4EA677B4591A}"/>
              </a:ext>
            </a:extLst>
          </p:cNvPr>
          <p:cNvSpPr/>
          <p:nvPr/>
        </p:nvSpPr>
        <p:spPr>
          <a:xfrm>
            <a:off x="255191" y="3274827"/>
            <a:ext cx="5550195" cy="3434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platzhalter 3"/>
          <p:cNvSpPr>
            <a:spLocks noGrp="1"/>
          </p:cNvSpPr>
          <p:nvPr>
            <p:ph type="body" sz="quarter" idx="14"/>
          </p:nvPr>
        </p:nvSpPr>
        <p:spPr>
          <a:xfrm>
            <a:off x="4128977" y="6560288"/>
            <a:ext cx="1942214" cy="297712"/>
          </a:xfrm>
        </p:spPr>
        <p:txBody>
          <a:bodyPr/>
          <a:lstStyle/>
          <a:p>
            <a:r>
              <a:rPr lang="en-US" dirty="0"/>
              <a:t>Good B.M., Genome Biol. 2014 </a:t>
            </a:r>
            <a:endParaRPr lang="de-CH" dirty="0"/>
          </a:p>
          <a:p>
            <a:endParaRPr lang="de-CH" dirty="0"/>
          </a:p>
        </p:txBody>
      </p:sp>
      <p:cxnSp>
        <p:nvCxnSpPr>
          <p:cNvPr id="7" name="Gerade Verbindung 6"/>
          <p:cNvCxnSpPr/>
          <p:nvPr/>
        </p:nvCxnSpPr>
        <p:spPr>
          <a:xfrm>
            <a:off x="6071191" y="1286540"/>
            <a:ext cx="10632" cy="5423037"/>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872" y="2059044"/>
            <a:ext cx="5459454" cy="3044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907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6FA6591D-820B-4286-AD0A-AE7405C59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78" y="925033"/>
            <a:ext cx="5359210" cy="578454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CH" dirty="0"/>
              <a:t>Bioinformatische Datenanalyse</a:t>
            </a:r>
          </a:p>
        </p:txBody>
      </p:sp>
      <p:sp>
        <p:nvSpPr>
          <p:cNvPr id="6" name="Rechteck 5">
            <a:extLst>
              <a:ext uri="{FF2B5EF4-FFF2-40B4-BE49-F238E27FC236}">
                <a16:creationId xmlns:a16="http://schemas.microsoft.com/office/drawing/2014/main" id="{411EC674-80F0-4618-817F-4EA677B4591A}"/>
              </a:ext>
            </a:extLst>
          </p:cNvPr>
          <p:cNvSpPr/>
          <p:nvPr/>
        </p:nvSpPr>
        <p:spPr>
          <a:xfrm>
            <a:off x="255191" y="3274827"/>
            <a:ext cx="5550195" cy="3434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platzhalter 3"/>
          <p:cNvSpPr>
            <a:spLocks noGrp="1"/>
          </p:cNvSpPr>
          <p:nvPr>
            <p:ph type="body" sz="quarter" idx="14"/>
          </p:nvPr>
        </p:nvSpPr>
        <p:spPr>
          <a:xfrm>
            <a:off x="4128977" y="6560288"/>
            <a:ext cx="1942214" cy="297712"/>
          </a:xfrm>
        </p:spPr>
        <p:txBody>
          <a:bodyPr/>
          <a:lstStyle/>
          <a:p>
            <a:r>
              <a:rPr lang="en-US" dirty="0"/>
              <a:t>Good B.M., Genome Biol. 2014 </a:t>
            </a:r>
            <a:endParaRPr lang="de-CH" dirty="0"/>
          </a:p>
          <a:p>
            <a:endParaRPr lang="de-CH" dirty="0"/>
          </a:p>
        </p:txBody>
      </p:sp>
      <p:cxnSp>
        <p:nvCxnSpPr>
          <p:cNvPr id="7" name="Gerade Verbindung 6"/>
          <p:cNvCxnSpPr/>
          <p:nvPr/>
        </p:nvCxnSpPr>
        <p:spPr>
          <a:xfrm>
            <a:off x="6071191" y="1286540"/>
            <a:ext cx="10632" cy="5423037"/>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platzhalter 3"/>
          <p:cNvSpPr txBox="1">
            <a:spLocks/>
          </p:cNvSpPr>
          <p:nvPr/>
        </p:nvSpPr>
        <p:spPr>
          <a:xfrm>
            <a:off x="9973340" y="6265863"/>
            <a:ext cx="2218660" cy="59213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750"/>
              </a:spcBef>
              <a:buClr>
                <a:schemeClr val="accent1"/>
              </a:buClr>
              <a:buFont typeface="Wingdings" panose="05000000000000000000" pitchFamily="2" charset="2"/>
              <a:buNone/>
              <a:defRPr sz="1000" kern="1200">
                <a:solidFill>
                  <a:schemeClr val="tx1"/>
                </a:solidFill>
                <a:latin typeface="+mn-lt"/>
                <a:ea typeface="+mn-ea"/>
                <a:cs typeface="+mn-cs"/>
              </a:defRPr>
            </a:lvl1pPr>
            <a:lvl2pPr marL="54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2pPr>
            <a:lvl3pPr marL="81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3pPr>
            <a:lvl4pPr marL="108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4pPr>
            <a:lvl5pPr marL="135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Meyerson et al., Nat Rev Genet, 2010</a:t>
            </a:r>
          </a:p>
          <a:p>
            <a:endParaRPr lang="de-CH" dirty="0"/>
          </a:p>
        </p:txBody>
      </p:sp>
      <p:pic>
        <p:nvPicPr>
          <p:cNvPr id="9" name="Picture 2" descr="Advances in understanding cancer genomes through second-generation  sequencing | Nature Reviews Genetics"/>
          <p:cNvPicPr>
            <a:picLocks noChangeAspect="1" noChangeArrowheads="1"/>
          </p:cNvPicPr>
          <p:nvPr/>
        </p:nvPicPr>
        <p:blipFill rotWithShape="1">
          <a:blip r:embed="rId3">
            <a:extLst>
              <a:ext uri="{28A0092B-C50C-407E-A947-70E740481C1C}">
                <a14:useLocalDpi xmlns:a14="http://schemas.microsoft.com/office/drawing/2010/main" val="0"/>
              </a:ext>
            </a:extLst>
          </a:blip>
          <a:srcRect b="5278"/>
          <a:stretch/>
        </p:blipFill>
        <p:spPr bwMode="auto">
          <a:xfrm>
            <a:off x="6380510" y="2181477"/>
            <a:ext cx="5687444" cy="327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571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6FA6591D-820B-4286-AD0A-AE7405C59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78" y="925033"/>
            <a:ext cx="5359210" cy="578454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CH" dirty="0"/>
              <a:t>Bioinformatische Datenanalyse</a:t>
            </a:r>
          </a:p>
        </p:txBody>
      </p:sp>
      <p:sp>
        <p:nvSpPr>
          <p:cNvPr id="6" name="Rechteck 5">
            <a:extLst>
              <a:ext uri="{FF2B5EF4-FFF2-40B4-BE49-F238E27FC236}">
                <a16:creationId xmlns:a16="http://schemas.microsoft.com/office/drawing/2014/main" id="{411EC674-80F0-4618-817F-4EA677B4591A}"/>
              </a:ext>
            </a:extLst>
          </p:cNvPr>
          <p:cNvSpPr/>
          <p:nvPr/>
        </p:nvSpPr>
        <p:spPr>
          <a:xfrm>
            <a:off x="255191" y="5832174"/>
            <a:ext cx="5550195" cy="877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 name="Gerade Verbindung 6"/>
          <p:cNvCxnSpPr/>
          <p:nvPr/>
        </p:nvCxnSpPr>
        <p:spPr>
          <a:xfrm>
            <a:off x="6071191" y="1286540"/>
            <a:ext cx="10632" cy="5423037"/>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4830A638-39B8-44A6-A3D3-43EE2D0BAE31}"/>
              </a:ext>
            </a:extLst>
          </p:cNvPr>
          <p:cNvPicPr>
            <a:picLocks noChangeAspect="1"/>
          </p:cNvPicPr>
          <p:nvPr/>
        </p:nvPicPr>
        <p:blipFill>
          <a:blip r:embed="rId3"/>
          <a:stretch>
            <a:fillRect/>
          </a:stretch>
        </p:blipFill>
        <p:spPr>
          <a:xfrm>
            <a:off x="6650945" y="1653362"/>
            <a:ext cx="3758329" cy="2019600"/>
          </a:xfrm>
          <a:prstGeom prst="rect">
            <a:avLst/>
          </a:prstGeom>
        </p:spPr>
      </p:pic>
      <p:sp>
        <p:nvSpPr>
          <p:cNvPr id="3" name="Textplatzhalter 2"/>
          <p:cNvSpPr>
            <a:spLocks noGrp="1"/>
          </p:cNvSpPr>
          <p:nvPr>
            <p:ph type="body" sz="quarter" idx="14"/>
          </p:nvPr>
        </p:nvSpPr>
        <p:spPr/>
        <p:txBody>
          <a:bodyPr/>
          <a:lstStyle/>
          <a:p>
            <a:endParaRPr lang="de-CH"/>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1595" y="4624389"/>
            <a:ext cx="10096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944" y="5303793"/>
            <a:ext cx="1100301" cy="349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6714" y="4593263"/>
            <a:ext cx="1120406" cy="4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792" y="5943816"/>
            <a:ext cx="1106328" cy="349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2264" y="4624389"/>
            <a:ext cx="1489777" cy="42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0792" y="5305150"/>
            <a:ext cx="1295400" cy="34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bgerundetes Rechteck 9"/>
          <p:cNvSpPr/>
          <p:nvPr/>
        </p:nvSpPr>
        <p:spPr>
          <a:xfrm>
            <a:off x="6626160" y="4051437"/>
            <a:ext cx="1454584" cy="399383"/>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r>
              <a:rPr lang="de-CH" b="1" dirty="0"/>
              <a:t>Databases: </a:t>
            </a:r>
          </a:p>
        </p:txBody>
      </p:sp>
      <p:pic>
        <p:nvPicPr>
          <p:cNvPr id="71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1595" y="5943816"/>
            <a:ext cx="1088093" cy="41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descr="Artificial Intelligence (AI) strategy: 4 priorities for CIOs - Goalz Onl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6160" y="3868577"/>
            <a:ext cx="4825881" cy="27276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platzhalter 3"/>
          <p:cNvSpPr txBox="1">
            <a:spLocks/>
          </p:cNvSpPr>
          <p:nvPr/>
        </p:nvSpPr>
        <p:spPr>
          <a:xfrm>
            <a:off x="4128977" y="6560288"/>
            <a:ext cx="1942214" cy="29771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750"/>
              </a:spcBef>
              <a:buClr>
                <a:schemeClr val="accent1"/>
              </a:buClr>
              <a:buFont typeface="Wingdings" panose="05000000000000000000" pitchFamily="2" charset="2"/>
              <a:buNone/>
              <a:defRPr sz="1000" kern="1200">
                <a:solidFill>
                  <a:schemeClr val="tx1"/>
                </a:solidFill>
                <a:latin typeface="+mn-lt"/>
                <a:ea typeface="+mn-ea"/>
                <a:cs typeface="+mn-cs"/>
              </a:defRPr>
            </a:lvl1pPr>
            <a:lvl2pPr marL="54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2pPr>
            <a:lvl3pPr marL="81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3pPr>
            <a:lvl4pPr marL="108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4pPr>
            <a:lvl5pPr marL="135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Good B.M., Genome Biol. 2014 </a:t>
            </a:r>
            <a:endParaRPr lang="de-CH"/>
          </a:p>
          <a:p>
            <a:endParaRPr lang="de-CH" dirty="0"/>
          </a:p>
        </p:txBody>
      </p:sp>
    </p:spTree>
    <p:extLst>
      <p:ext uri="{BB962C8B-B14F-4D97-AF65-F5344CB8AC3E}">
        <p14:creationId xmlns:p14="http://schemas.microsoft.com/office/powerpoint/2010/main" val="316588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6626"/>
                                        </p:tgtEl>
                                      </p:cBhvr>
                                    </p:animEffect>
                                    <p:set>
                                      <p:cBhvr>
                                        <p:cTn id="7" dur="1" fill="hold">
                                          <p:stCondLst>
                                            <p:cond delay="499"/>
                                          </p:stCondLst>
                                        </p:cTn>
                                        <p:tgtEl>
                                          <p:spTgt spid="266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6FA6591D-820B-4286-AD0A-AE7405C59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78" y="925033"/>
            <a:ext cx="5359210" cy="578454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CH" dirty="0"/>
              <a:t>Bioinformatische Datenanalyse</a:t>
            </a:r>
          </a:p>
        </p:txBody>
      </p:sp>
      <p:cxnSp>
        <p:nvCxnSpPr>
          <p:cNvPr id="7" name="Gerade Verbindung 6"/>
          <p:cNvCxnSpPr/>
          <p:nvPr/>
        </p:nvCxnSpPr>
        <p:spPr>
          <a:xfrm>
            <a:off x="6071191" y="1286540"/>
            <a:ext cx="10632" cy="5423037"/>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6475227" y="2817627"/>
            <a:ext cx="1084521" cy="340241"/>
          </a:xfrm>
          <a:prstGeom prst="rect">
            <a:avLst/>
          </a:prstGeom>
          <a:noFill/>
        </p:spPr>
        <p:txBody>
          <a:bodyPr wrap="square" lIns="0" tIns="0" rIns="0" bIns="0" rtlCol="0">
            <a:noAutofit/>
          </a:bodyPr>
          <a:lstStyle/>
          <a:p>
            <a:pPr algn="l"/>
            <a:r>
              <a:rPr lang="de-CH" b="1" dirty="0">
                <a:solidFill>
                  <a:schemeClr val="accent1">
                    <a:lumMod val="75000"/>
                  </a:schemeClr>
                </a:solidFill>
                <a:latin typeface="+mj-lt"/>
              </a:rPr>
              <a:t>Report:</a:t>
            </a:r>
          </a:p>
        </p:txBody>
      </p:sp>
    </p:spTree>
    <p:extLst>
      <p:ext uri="{BB962C8B-B14F-4D97-AF65-F5344CB8AC3E}">
        <p14:creationId xmlns:p14="http://schemas.microsoft.com/office/powerpoint/2010/main" val="2411150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rebs-Standardtherapie vs. Präzisionsonkologie">
            <a:extLst>
              <a:ext uri="{FF2B5EF4-FFF2-40B4-BE49-F238E27FC236}">
                <a16:creationId xmlns:a16="http://schemas.microsoft.com/office/drawing/2014/main" id="{AAE8C7BD-392D-4B6B-B75B-4FA77C40B6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1" t="11783" b="-4235"/>
          <a:stretch/>
        </p:blipFill>
        <p:spPr bwMode="auto">
          <a:xfrm>
            <a:off x="6854225" y="1705794"/>
            <a:ext cx="4415770" cy="4798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B103FA4-8116-40C0-A0DD-FF37291DD01A}"/>
              </a:ext>
            </a:extLst>
          </p:cNvPr>
          <p:cNvSpPr txBox="1"/>
          <p:nvPr/>
        </p:nvSpPr>
        <p:spPr>
          <a:xfrm>
            <a:off x="9412448" y="1963024"/>
            <a:ext cx="914400" cy="914400"/>
          </a:xfrm>
          <a:prstGeom prst="rect">
            <a:avLst/>
          </a:prstGeom>
          <a:noFill/>
        </p:spPr>
        <p:txBody>
          <a:bodyPr wrap="none" lIns="0" tIns="0" rIns="0" bIns="0" rtlCol="0">
            <a:noAutofit/>
          </a:bodyPr>
          <a:lstStyle/>
          <a:p>
            <a:pPr algn="l"/>
            <a:endParaRPr lang="de-CH" dirty="0" err="1"/>
          </a:p>
        </p:txBody>
      </p:sp>
      <p:sp>
        <p:nvSpPr>
          <p:cNvPr id="5" name="Rechteck 4">
            <a:extLst>
              <a:ext uri="{FF2B5EF4-FFF2-40B4-BE49-F238E27FC236}">
                <a16:creationId xmlns:a16="http://schemas.microsoft.com/office/drawing/2014/main" id="{EC2A1B27-7269-42E0-9A69-4CD76D41C87D}"/>
              </a:ext>
            </a:extLst>
          </p:cNvPr>
          <p:cNvSpPr/>
          <p:nvPr/>
        </p:nvSpPr>
        <p:spPr>
          <a:xfrm>
            <a:off x="9493840" y="2240992"/>
            <a:ext cx="1644243" cy="29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solidFill>
                  <a:schemeClr val="tx1"/>
                </a:solidFill>
                <a:latin typeface="Arial" panose="020B0604020202020204" pitchFamily="34" charset="0"/>
                <a:cs typeface="Arial" panose="020B0604020202020204" pitchFamily="34" charset="0"/>
              </a:rPr>
              <a:t>Lungenkrebs</a:t>
            </a:r>
          </a:p>
        </p:txBody>
      </p:sp>
      <p:sp>
        <p:nvSpPr>
          <p:cNvPr id="6" name="Titel 5">
            <a:extLst>
              <a:ext uri="{FF2B5EF4-FFF2-40B4-BE49-F238E27FC236}">
                <a16:creationId xmlns:a16="http://schemas.microsoft.com/office/drawing/2014/main" id="{01FA77FD-D93C-43EF-8E28-E32C79CFF034}"/>
              </a:ext>
            </a:extLst>
          </p:cNvPr>
          <p:cNvSpPr>
            <a:spLocks noGrp="1"/>
          </p:cNvSpPr>
          <p:nvPr>
            <p:ph type="title"/>
          </p:nvPr>
        </p:nvSpPr>
        <p:spPr/>
        <p:txBody>
          <a:bodyPr/>
          <a:lstStyle/>
          <a:p>
            <a:r>
              <a:rPr lang="de-CH" dirty="0"/>
              <a:t>Ergebnisse				Planung Individuelle Therapie</a:t>
            </a:r>
          </a:p>
        </p:txBody>
      </p:sp>
      <p:sp>
        <p:nvSpPr>
          <p:cNvPr id="8" name="Pfeil: nach rechts 7">
            <a:extLst>
              <a:ext uri="{FF2B5EF4-FFF2-40B4-BE49-F238E27FC236}">
                <a16:creationId xmlns:a16="http://schemas.microsoft.com/office/drawing/2014/main" id="{6CAD4B79-A82B-455B-85FF-3B3D39B3AE4E}"/>
              </a:ext>
            </a:extLst>
          </p:cNvPr>
          <p:cNvSpPr/>
          <p:nvPr/>
        </p:nvSpPr>
        <p:spPr>
          <a:xfrm>
            <a:off x="4815281" y="3050846"/>
            <a:ext cx="1280719" cy="37815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a:extLst>
              <a:ext uri="{FF2B5EF4-FFF2-40B4-BE49-F238E27FC236}">
                <a16:creationId xmlns:a16="http://schemas.microsoft.com/office/drawing/2014/main" id="{40776861-5114-4E7D-8A8F-239B2234FEA5}"/>
              </a:ext>
            </a:extLst>
          </p:cNvPr>
          <p:cNvSpPr txBox="1"/>
          <p:nvPr/>
        </p:nvSpPr>
        <p:spPr>
          <a:xfrm>
            <a:off x="317932" y="2530385"/>
            <a:ext cx="4539293" cy="1655721"/>
          </a:xfrm>
          <a:prstGeom prst="rect">
            <a:avLst/>
          </a:prstGeom>
          <a:noFill/>
        </p:spPr>
        <p:txBody>
          <a:bodyPr wrap="square" lIns="0" tIns="0" rIns="0" bIns="0" rtlCol="0">
            <a:noAutofit/>
          </a:bodyPr>
          <a:lstStyle/>
          <a:p>
            <a:pPr algn="l"/>
            <a:r>
              <a:rPr lang="de-CH" sz="1600" dirty="0">
                <a:cs typeface="Times New Roman" panose="02020603050405020304" pitchFamily="18" charset="0"/>
              </a:rPr>
              <a:t>Diagnose:</a:t>
            </a:r>
          </a:p>
          <a:p>
            <a:pPr algn="l"/>
            <a:endParaRPr lang="de-CH" sz="1600" dirty="0">
              <a:cs typeface="Times New Roman" panose="02020603050405020304" pitchFamily="18" charset="0"/>
            </a:endParaRPr>
          </a:p>
          <a:p>
            <a:pPr algn="l"/>
            <a:endParaRPr lang="de-CH" sz="1600" dirty="0">
              <a:cs typeface="Times New Roman" panose="02020603050405020304" pitchFamily="18" charset="0"/>
            </a:endParaRPr>
          </a:p>
          <a:p>
            <a:pPr algn="l"/>
            <a:r>
              <a:rPr lang="de-CH" sz="1600" dirty="0">
                <a:cs typeface="Times New Roman" panose="02020603050405020304" pitchFamily="18" charset="0"/>
              </a:rPr>
              <a:t>Molekularpathologische Ergebnisse:</a:t>
            </a:r>
          </a:p>
          <a:p>
            <a:pPr algn="l"/>
            <a:endParaRPr lang="de-CH" dirty="0">
              <a:latin typeface="Abadi" panose="020B0604020202020204" pitchFamily="34" charset="0"/>
              <a:cs typeface="Times New Roman" panose="02020603050405020304" pitchFamily="18" charset="0"/>
            </a:endParaRPr>
          </a:p>
        </p:txBody>
      </p:sp>
      <p:sp>
        <p:nvSpPr>
          <p:cNvPr id="3" name="Rechteck: abgerundete Ecken 2">
            <a:extLst>
              <a:ext uri="{FF2B5EF4-FFF2-40B4-BE49-F238E27FC236}">
                <a16:creationId xmlns:a16="http://schemas.microsoft.com/office/drawing/2014/main" id="{05CB67B9-59DE-4145-8DBD-04F47525B5EA}"/>
              </a:ext>
            </a:extLst>
          </p:cNvPr>
          <p:cNvSpPr/>
          <p:nvPr/>
        </p:nvSpPr>
        <p:spPr>
          <a:xfrm>
            <a:off x="7086320" y="3831031"/>
            <a:ext cx="1115736" cy="3662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Therapie</a:t>
            </a:r>
          </a:p>
        </p:txBody>
      </p:sp>
      <p:sp>
        <p:nvSpPr>
          <p:cNvPr id="16" name="Rechteck: abgerundete Ecken 15">
            <a:extLst>
              <a:ext uri="{FF2B5EF4-FFF2-40B4-BE49-F238E27FC236}">
                <a16:creationId xmlns:a16="http://schemas.microsoft.com/office/drawing/2014/main" id="{3A325C6D-3B39-4F3D-8F2F-5B0F2F89706E}"/>
              </a:ext>
            </a:extLst>
          </p:cNvPr>
          <p:cNvSpPr/>
          <p:nvPr/>
        </p:nvSpPr>
        <p:spPr>
          <a:xfrm>
            <a:off x="8529409" y="3819817"/>
            <a:ext cx="1115736" cy="366289"/>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Therapie</a:t>
            </a:r>
          </a:p>
        </p:txBody>
      </p:sp>
      <p:sp>
        <p:nvSpPr>
          <p:cNvPr id="17" name="Rechteck: abgerundete Ecken 16">
            <a:extLst>
              <a:ext uri="{FF2B5EF4-FFF2-40B4-BE49-F238E27FC236}">
                <a16:creationId xmlns:a16="http://schemas.microsoft.com/office/drawing/2014/main" id="{67B8F76D-739D-47C0-A9D2-D4D1D8527954}"/>
              </a:ext>
            </a:extLst>
          </p:cNvPr>
          <p:cNvSpPr/>
          <p:nvPr/>
        </p:nvSpPr>
        <p:spPr>
          <a:xfrm>
            <a:off x="10030736" y="3831031"/>
            <a:ext cx="1115736" cy="366289"/>
          </a:xfrm>
          <a:prstGeom prst="round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Therapie</a:t>
            </a:r>
          </a:p>
        </p:txBody>
      </p:sp>
    </p:spTree>
    <p:extLst>
      <p:ext uri="{BB962C8B-B14F-4D97-AF65-F5344CB8AC3E}">
        <p14:creationId xmlns:p14="http://schemas.microsoft.com/office/powerpoint/2010/main" val="868539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rebs-Standardtherapie vs. Präzisionsonkologie">
            <a:extLst>
              <a:ext uri="{FF2B5EF4-FFF2-40B4-BE49-F238E27FC236}">
                <a16:creationId xmlns:a16="http://schemas.microsoft.com/office/drawing/2014/main" id="{AAE8C7BD-392D-4B6B-B75B-4FA77C40B6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1" t="11783" b="-4235"/>
          <a:stretch/>
        </p:blipFill>
        <p:spPr bwMode="auto">
          <a:xfrm>
            <a:off x="6854225" y="1705794"/>
            <a:ext cx="4415770" cy="4798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B103FA4-8116-40C0-A0DD-FF37291DD01A}"/>
              </a:ext>
            </a:extLst>
          </p:cNvPr>
          <p:cNvSpPr txBox="1"/>
          <p:nvPr/>
        </p:nvSpPr>
        <p:spPr>
          <a:xfrm>
            <a:off x="9412448" y="1963024"/>
            <a:ext cx="914400" cy="914400"/>
          </a:xfrm>
          <a:prstGeom prst="rect">
            <a:avLst/>
          </a:prstGeom>
          <a:noFill/>
        </p:spPr>
        <p:txBody>
          <a:bodyPr wrap="none" lIns="0" tIns="0" rIns="0" bIns="0" rtlCol="0">
            <a:noAutofit/>
          </a:bodyPr>
          <a:lstStyle/>
          <a:p>
            <a:pPr algn="l"/>
            <a:endParaRPr lang="de-CH" dirty="0" err="1"/>
          </a:p>
        </p:txBody>
      </p:sp>
      <p:sp>
        <p:nvSpPr>
          <p:cNvPr id="5" name="Rechteck 4">
            <a:extLst>
              <a:ext uri="{FF2B5EF4-FFF2-40B4-BE49-F238E27FC236}">
                <a16:creationId xmlns:a16="http://schemas.microsoft.com/office/drawing/2014/main" id="{EC2A1B27-7269-42E0-9A69-4CD76D41C87D}"/>
              </a:ext>
            </a:extLst>
          </p:cNvPr>
          <p:cNvSpPr/>
          <p:nvPr/>
        </p:nvSpPr>
        <p:spPr>
          <a:xfrm>
            <a:off x="9493840" y="2240992"/>
            <a:ext cx="1644243" cy="29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solidFill>
                  <a:schemeClr val="tx1"/>
                </a:solidFill>
                <a:latin typeface="Arial" panose="020B0604020202020204" pitchFamily="34" charset="0"/>
                <a:cs typeface="Arial" panose="020B0604020202020204" pitchFamily="34" charset="0"/>
              </a:rPr>
              <a:t>Lungenkrebs</a:t>
            </a:r>
          </a:p>
        </p:txBody>
      </p:sp>
      <p:sp>
        <p:nvSpPr>
          <p:cNvPr id="6" name="Titel 5">
            <a:extLst>
              <a:ext uri="{FF2B5EF4-FFF2-40B4-BE49-F238E27FC236}">
                <a16:creationId xmlns:a16="http://schemas.microsoft.com/office/drawing/2014/main" id="{01FA77FD-D93C-43EF-8E28-E32C79CFF034}"/>
              </a:ext>
            </a:extLst>
          </p:cNvPr>
          <p:cNvSpPr>
            <a:spLocks noGrp="1"/>
          </p:cNvSpPr>
          <p:nvPr>
            <p:ph type="title"/>
          </p:nvPr>
        </p:nvSpPr>
        <p:spPr/>
        <p:txBody>
          <a:bodyPr/>
          <a:lstStyle/>
          <a:p>
            <a:r>
              <a:rPr lang="de-CH" dirty="0"/>
              <a:t>Ergebnisse				Planung Individuelle Therapie</a:t>
            </a:r>
          </a:p>
        </p:txBody>
      </p:sp>
      <p:sp>
        <p:nvSpPr>
          <p:cNvPr id="8" name="Pfeil: nach rechts 7">
            <a:extLst>
              <a:ext uri="{FF2B5EF4-FFF2-40B4-BE49-F238E27FC236}">
                <a16:creationId xmlns:a16="http://schemas.microsoft.com/office/drawing/2014/main" id="{6CAD4B79-A82B-455B-85FF-3B3D39B3AE4E}"/>
              </a:ext>
            </a:extLst>
          </p:cNvPr>
          <p:cNvSpPr/>
          <p:nvPr/>
        </p:nvSpPr>
        <p:spPr>
          <a:xfrm>
            <a:off x="4815281" y="3050846"/>
            <a:ext cx="1280719" cy="37815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a:extLst>
              <a:ext uri="{FF2B5EF4-FFF2-40B4-BE49-F238E27FC236}">
                <a16:creationId xmlns:a16="http://schemas.microsoft.com/office/drawing/2014/main" id="{40776861-5114-4E7D-8A8F-239B2234FEA5}"/>
              </a:ext>
            </a:extLst>
          </p:cNvPr>
          <p:cNvSpPr txBox="1"/>
          <p:nvPr/>
        </p:nvSpPr>
        <p:spPr>
          <a:xfrm>
            <a:off x="317932" y="2530385"/>
            <a:ext cx="4539293" cy="1655721"/>
          </a:xfrm>
          <a:prstGeom prst="rect">
            <a:avLst/>
          </a:prstGeom>
          <a:noFill/>
        </p:spPr>
        <p:txBody>
          <a:bodyPr wrap="square" lIns="0" tIns="0" rIns="0" bIns="0" rtlCol="0">
            <a:noAutofit/>
          </a:bodyPr>
          <a:lstStyle/>
          <a:p>
            <a:pPr algn="l"/>
            <a:r>
              <a:rPr lang="de-CH" sz="1600" dirty="0">
                <a:cs typeface="Times New Roman" panose="02020603050405020304" pitchFamily="18" charset="0"/>
              </a:rPr>
              <a:t>Diagnose:</a:t>
            </a:r>
          </a:p>
          <a:p>
            <a:pPr algn="l"/>
            <a:r>
              <a:rPr lang="de-CH" sz="1600" dirty="0">
                <a:cs typeface="Times New Roman" panose="02020603050405020304" pitchFamily="18" charset="0"/>
              </a:rPr>
              <a:t>NSCLC</a:t>
            </a:r>
          </a:p>
          <a:p>
            <a:pPr algn="l"/>
            <a:endParaRPr lang="de-CH" sz="1600" dirty="0">
              <a:cs typeface="Times New Roman" panose="02020603050405020304" pitchFamily="18" charset="0"/>
            </a:endParaRPr>
          </a:p>
          <a:p>
            <a:pPr algn="l"/>
            <a:r>
              <a:rPr lang="de-CH" sz="1600" dirty="0">
                <a:cs typeface="Times New Roman" panose="02020603050405020304" pitchFamily="18" charset="0"/>
              </a:rPr>
              <a:t>Molekularpathologische Ergebnisse:</a:t>
            </a:r>
          </a:p>
          <a:p>
            <a:pPr algn="l"/>
            <a:r>
              <a:rPr lang="de-CH" sz="1600" dirty="0">
                <a:cs typeface="Times New Roman" panose="02020603050405020304" pitchFamily="18" charset="0"/>
              </a:rPr>
              <a:t>EGFR Punktmutation p.L858R in Exon 2</a:t>
            </a:r>
            <a:endParaRPr lang="de-CH" dirty="0">
              <a:latin typeface="Abadi" panose="020B0604020202020204" pitchFamily="34" charset="0"/>
              <a:cs typeface="Times New Roman" panose="02020603050405020304" pitchFamily="18" charset="0"/>
            </a:endParaRPr>
          </a:p>
          <a:p>
            <a:pPr algn="l"/>
            <a:endParaRPr lang="de-CH" dirty="0">
              <a:latin typeface="Abadi" panose="020B0604020202020204" pitchFamily="34" charset="0"/>
              <a:cs typeface="Times New Roman" panose="02020603050405020304" pitchFamily="18" charset="0"/>
            </a:endParaRPr>
          </a:p>
        </p:txBody>
      </p:sp>
      <p:sp>
        <p:nvSpPr>
          <p:cNvPr id="9" name="Rechteck: abgerundete Ecken 8">
            <a:extLst>
              <a:ext uri="{FF2B5EF4-FFF2-40B4-BE49-F238E27FC236}">
                <a16:creationId xmlns:a16="http://schemas.microsoft.com/office/drawing/2014/main" id="{BC36153D-CA57-40E9-9795-E5B3AA716763}"/>
              </a:ext>
            </a:extLst>
          </p:cNvPr>
          <p:cNvSpPr/>
          <p:nvPr/>
        </p:nvSpPr>
        <p:spPr>
          <a:xfrm>
            <a:off x="7088697" y="3819817"/>
            <a:ext cx="1115736" cy="3662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Therapie</a:t>
            </a:r>
          </a:p>
        </p:txBody>
      </p:sp>
      <p:sp>
        <p:nvSpPr>
          <p:cNvPr id="11" name="Rechteck: abgerundete Ecken 10">
            <a:extLst>
              <a:ext uri="{FF2B5EF4-FFF2-40B4-BE49-F238E27FC236}">
                <a16:creationId xmlns:a16="http://schemas.microsoft.com/office/drawing/2014/main" id="{4947166A-76AB-41BE-AA0D-DBB017258ED9}"/>
              </a:ext>
            </a:extLst>
          </p:cNvPr>
          <p:cNvSpPr/>
          <p:nvPr/>
        </p:nvSpPr>
        <p:spPr>
          <a:xfrm>
            <a:off x="8537798" y="3819817"/>
            <a:ext cx="1115736" cy="366289"/>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Therapie</a:t>
            </a:r>
          </a:p>
        </p:txBody>
      </p:sp>
      <p:sp>
        <p:nvSpPr>
          <p:cNvPr id="12" name="Rechteck: abgerundete Ecken 11">
            <a:extLst>
              <a:ext uri="{FF2B5EF4-FFF2-40B4-BE49-F238E27FC236}">
                <a16:creationId xmlns:a16="http://schemas.microsoft.com/office/drawing/2014/main" id="{9302F39F-9A87-490E-9063-714699BDEFE9}"/>
              </a:ext>
            </a:extLst>
          </p:cNvPr>
          <p:cNvSpPr/>
          <p:nvPr/>
        </p:nvSpPr>
        <p:spPr>
          <a:xfrm>
            <a:off x="10022347" y="3819817"/>
            <a:ext cx="1115736" cy="366289"/>
          </a:xfrm>
          <a:prstGeom prst="round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Therapie</a:t>
            </a:r>
          </a:p>
        </p:txBody>
      </p:sp>
    </p:spTree>
    <p:extLst>
      <p:ext uri="{BB962C8B-B14F-4D97-AF65-F5344CB8AC3E}">
        <p14:creationId xmlns:p14="http://schemas.microsoft.com/office/powerpoint/2010/main" val="3042278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F1DB0BF-7830-4FC9-8354-12195949B0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0" t="14806" r="47191" b="26527"/>
          <a:stretch/>
        </p:blipFill>
        <p:spPr bwMode="auto">
          <a:xfrm>
            <a:off x="1419226" y="1276616"/>
            <a:ext cx="2838928" cy="3800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0512D7-0AB6-480E-9323-896C0294E4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972" t="30894" r="1847" b="4955"/>
          <a:stretch/>
        </p:blipFill>
        <p:spPr bwMode="auto">
          <a:xfrm>
            <a:off x="7691032" y="3503783"/>
            <a:ext cx="1905891" cy="3060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773DF097-CB9A-4789-A864-07DDF080068D}"/>
              </a:ext>
            </a:extLst>
          </p:cNvPr>
          <p:cNvSpPr txBox="1"/>
          <p:nvPr/>
        </p:nvSpPr>
        <p:spPr>
          <a:xfrm>
            <a:off x="2171700" y="866775"/>
            <a:ext cx="914400" cy="914400"/>
          </a:xfrm>
          <a:prstGeom prst="rect">
            <a:avLst/>
          </a:prstGeom>
          <a:noFill/>
        </p:spPr>
        <p:txBody>
          <a:bodyPr wrap="none" lIns="0" tIns="0" rIns="0" bIns="0" rtlCol="0">
            <a:noAutofit/>
          </a:bodyPr>
          <a:lstStyle/>
          <a:p>
            <a:pPr algn="l"/>
            <a:endParaRPr lang="de-CH" dirty="0" err="1"/>
          </a:p>
        </p:txBody>
      </p:sp>
      <p:sp>
        <p:nvSpPr>
          <p:cNvPr id="4" name="Textfeld 3">
            <a:extLst>
              <a:ext uri="{FF2B5EF4-FFF2-40B4-BE49-F238E27FC236}">
                <a16:creationId xmlns:a16="http://schemas.microsoft.com/office/drawing/2014/main" id="{82FF0EF2-DAC2-455D-B99C-C0A23D45EC93}"/>
              </a:ext>
            </a:extLst>
          </p:cNvPr>
          <p:cNvSpPr txBox="1"/>
          <p:nvPr/>
        </p:nvSpPr>
        <p:spPr>
          <a:xfrm>
            <a:off x="1339954" y="707989"/>
            <a:ext cx="914400" cy="914400"/>
          </a:xfrm>
          <a:prstGeom prst="rect">
            <a:avLst/>
          </a:prstGeom>
          <a:noFill/>
        </p:spPr>
        <p:txBody>
          <a:bodyPr wrap="none" lIns="0" tIns="0" rIns="0" bIns="0" rtlCol="0">
            <a:noAutofit/>
          </a:bodyPr>
          <a:lstStyle/>
          <a:p>
            <a:pPr algn="l"/>
            <a:r>
              <a:rPr lang="de-CH" sz="2900" b="1" dirty="0">
                <a:solidFill>
                  <a:schemeClr val="accent4">
                    <a:lumMod val="75000"/>
                  </a:schemeClr>
                </a:solidFill>
                <a:latin typeface="+mj-lt"/>
                <a:ea typeface="+mj-ea"/>
                <a:cs typeface="+mj-cs"/>
              </a:rPr>
              <a:t>Traditionelle Medizin</a:t>
            </a:r>
          </a:p>
        </p:txBody>
      </p:sp>
      <p:sp>
        <p:nvSpPr>
          <p:cNvPr id="5" name="Textfeld 4">
            <a:extLst>
              <a:ext uri="{FF2B5EF4-FFF2-40B4-BE49-F238E27FC236}">
                <a16:creationId xmlns:a16="http://schemas.microsoft.com/office/drawing/2014/main" id="{AF4393B1-01BB-4BD6-8FE6-69DF8FBDB555}"/>
              </a:ext>
            </a:extLst>
          </p:cNvPr>
          <p:cNvSpPr txBox="1"/>
          <p:nvPr/>
        </p:nvSpPr>
        <p:spPr>
          <a:xfrm>
            <a:off x="6943727" y="707989"/>
            <a:ext cx="914400" cy="914400"/>
          </a:xfrm>
          <a:prstGeom prst="rect">
            <a:avLst/>
          </a:prstGeom>
          <a:noFill/>
        </p:spPr>
        <p:txBody>
          <a:bodyPr wrap="none" lIns="0" tIns="0" rIns="0" bIns="0" rtlCol="0">
            <a:noAutofit/>
          </a:bodyPr>
          <a:lstStyle/>
          <a:p>
            <a:pPr algn="l"/>
            <a:r>
              <a:rPr lang="de-CH" sz="2900" b="1" dirty="0">
                <a:solidFill>
                  <a:schemeClr val="accent4">
                    <a:lumMod val="75000"/>
                  </a:schemeClr>
                </a:solidFill>
                <a:latin typeface="+mj-lt"/>
                <a:ea typeface="+mj-ea"/>
                <a:cs typeface="+mj-cs"/>
              </a:rPr>
              <a:t>Präzisionsmedizin</a:t>
            </a:r>
          </a:p>
        </p:txBody>
      </p:sp>
      <p:sp>
        <p:nvSpPr>
          <p:cNvPr id="7" name="Textfeld 6">
            <a:extLst>
              <a:ext uri="{FF2B5EF4-FFF2-40B4-BE49-F238E27FC236}">
                <a16:creationId xmlns:a16="http://schemas.microsoft.com/office/drawing/2014/main" id="{A4168169-33F0-42B7-A568-51E44A2E61D7}"/>
              </a:ext>
            </a:extLst>
          </p:cNvPr>
          <p:cNvSpPr txBox="1"/>
          <p:nvPr/>
        </p:nvSpPr>
        <p:spPr>
          <a:xfrm>
            <a:off x="10159363" y="6197428"/>
            <a:ext cx="6094602" cy="246221"/>
          </a:xfrm>
          <a:prstGeom prst="rect">
            <a:avLst/>
          </a:prstGeom>
          <a:noFill/>
        </p:spPr>
        <p:txBody>
          <a:bodyPr wrap="square">
            <a:spAutoFit/>
          </a:bodyPr>
          <a:lstStyle/>
          <a:p>
            <a:r>
              <a:rPr lang="de-CH" sz="1000" dirty="0"/>
              <a:t>mdedge.com</a:t>
            </a:r>
          </a:p>
        </p:txBody>
      </p:sp>
      <p:sp>
        <p:nvSpPr>
          <p:cNvPr id="6" name="Rechteck 5">
            <a:extLst>
              <a:ext uri="{FF2B5EF4-FFF2-40B4-BE49-F238E27FC236}">
                <a16:creationId xmlns:a16="http://schemas.microsoft.com/office/drawing/2014/main" id="{8D90E4C6-F25B-4E4C-B1E9-AA2F08CE9AF2}"/>
              </a:ext>
            </a:extLst>
          </p:cNvPr>
          <p:cNvSpPr/>
          <p:nvPr/>
        </p:nvSpPr>
        <p:spPr>
          <a:xfrm>
            <a:off x="1257299" y="3208277"/>
            <a:ext cx="3097849" cy="29045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Radiotherapie Systemtherapie  Operation</a:t>
            </a:r>
          </a:p>
        </p:txBody>
      </p:sp>
      <p:sp>
        <p:nvSpPr>
          <p:cNvPr id="9" name="Rechteck 8">
            <a:extLst>
              <a:ext uri="{FF2B5EF4-FFF2-40B4-BE49-F238E27FC236}">
                <a16:creationId xmlns:a16="http://schemas.microsoft.com/office/drawing/2014/main" id="{3B9EEB4E-2D13-45DE-AA0F-EB34D03F8925}"/>
              </a:ext>
            </a:extLst>
          </p:cNvPr>
          <p:cNvSpPr/>
          <p:nvPr/>
        </p:nvSpPr>
        <p:spPr>
          <a:xfrm>
            <a:off x="7528799" y="4397137"/>
            <a:ext cx="2303858" cy="15139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Biomarker</a:t>
            </a:r>
          </a:p>
        </p:txBody>
      </p:sp>
      <p:sp>
        <p:nvSpPr>
          <p:cNvPr id="8" name="Ellipse 7">
            <a:extLst>
              <a:ext uri="{FF2B5EF4-FFF2-40B4-BE49-F238E27FC236}">
                <a16:creationId xmlns:a16="http://schemas.microsoft.com/office/drawing/2014/main" id="{35E32A70-CA26-45CA-A5D0-1B631BEC7F73}"/>
              </a:ext>
            </a:extLst>
          </p:cNvPr>
          <p:cNvSpPr/>
          <p:nvPr/>
        </p:nvSpPr>
        <p:spPr>
          <a:xfrm>
            <a:off x="7975448" y="3678307"/>
            <a:ext cx="1466483" cy="9590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Picture 2">
            <a:extLst>
              <a:ext uri="{FF2B5EF4-FFF2-40B4-BE49-F238E27FC236}">
                <a16:creationId xmlns:a16="http://schemas.microsoft.com/office/drawing/2014/main" id="{31C9DCF3-FA0A-494A-8EC3-E35DDEC2F1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9" t="14806" r="47693" b="51805"/>
          <a:stretch/>
        </p:blipFill>
        <p:spPr bwMode="auto">
          <a:xfrm>
            <a:off x="7134225" y="1264466"/>
            <a:ext cx="2857501" cy="2198718"/>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a:extLst>
              <a:ext uri="{FF2B5EF4-FFF2-40B4-BE49-F238E27FC236}">
                <a16:creationId xmlns:a16="http://schemas.microsoft.com/office/drawing/2014/main" id="{1EC7BDE6-6605-451D-B266-0CA11B6FAEA9}"/>
              </a:ext>
            </a:extLst>
          </p:cNvPr>
          <p:cNvSpPr/>
          <p:nvPr/>
        </p:nvSpPr>
        <p:spPr>
          <a:xfrm>
            <a:off x="6972299" y="3196127"/>
            <a:ext cx="3209925" cy="2952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de-CH" sz="1200" dirty="0"/>
              <a:t>Radiotherapie Systemtherapie  Operation</a:t>
            </a:r>
          </a:p>
        </p:txBody>
      </p:sp>
    </p:spTree>
    <p:extLst>
      <p:ext uri="{BB962C8B-B14F-4D97-AF65-F5344CB8AC3E}">
        <p14:creationId xmlns:p14="http://schemas.microsoft.com/office/powerpoint/2010/main" val="319134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8"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B103FA4-8116-40C0-A0DD-FF37291DD01A}"/>
              </a:ext>
            </a:extLst>
          </p:cNvPr>
          <p:cNvSpPr txBox="1"/>
          <p:nvPr/>
        </p:nvSpPr>
        <p:spPr>
          <a:xfrm>
            <a:off x="9412448" y="1963024"/>
            <a:ext cx="914400" cy="914400"/>
          </a:xfrm>
          <a:prstGeom prst="rect">
            <a:avLst/>
          </a:prstGeom>
          <a:noFill/>
        </p:spPr>
        <p:txBody>
          <a:bodyPr wrap="none" lIns="0" tIns="0" rIns="0" bIns="0" rtlCol="0">
            <a:noAutofit/>
          </a:bodyPr>
          <a:lstStyle/>
          <a:p>
            <a:pPr algn="l"/>
            <a:endParaRPr lang="de-CH" dirty="0" err="1"/>
          </a:p>
        </p:txBody>
      </p:sp>
      <p:sp>
        <p:nvSpPr>
          <p:cNvPr id="6" name="Titel 5">
            <a:extLst>
              <a:ext uri="{FF2B5EF4-FFF2-40B4-BE49-F238E27FC236}">
                <a16:creationId xmlns:a16="http://schemas.microsoft.com/office/drawing/2014/main" id="{01FA77FD-D93C-43EF-8E28-E32C79CFF034}"/>
              </a:ext>
            </a:extLst>
          </p:cNvPr>
          <p:cNvSpPr>
            <a:spLocks noGrp="1"/>
          </p:cNvSpPr>
          <p:nvPr>
            <p:ph type="title"/>
          </p:nvPr>
        </p:nvSpPr>
        <p:spPr/>
        <p:txBody>
          <a:bodyPr/>
          <a:lstStyle/>
          <a:p>
            <a:r>
              <a:rPr lang="de-CH" dirty="0"/>
              <a:t>Ergebnisse				Target Therapie in NSCLC</a:t>
            </a:r>
          </a:p>
        </p:txBody>
      </p:sp>
      <p:sp>
        <p:nvSpPr>
          <p:cNvPr id="8" name="Pfeil: nach rechts 7">
            <a:extLst>
              <a:ext uri="{FF2B5EF4-FFF2-40B4-BE49-F238E27FC236}">
                <a16:creationId xmlns:a16="http://schemas.microsoft.com/office/drawing/2014/main" id="{6CAD4B79-A82B-455B-85FF-3B3D39B3AE4E}"/>
              </a:ext>
            </a:extLst>
          </p:cNvPr>
          <p:cNvSpPr/>
          <p:nvPr/>
        </p:nvSpPr>
        <p:spPr>
          <a:xfrm>
            <a:off x="4815281" y="3050846"/>
            <a:ext cx="1280719" cy="37815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CAC98739-549D-4FB3-A776-C4D84219696B}"/>
              </a:ext>
            </a:extLst>
          </p:cNvPr>
          <p:cNvPicPr>
            <a:picLocks noChangeAspect="1"/>
          </p:cNvPicPr>
          <p:nvPr/>
        </p:nvPicPr>
        <p:blipFill>
          <a:blip r:embed="rId2"/>
          <a:stretch>
            <a:fillRect/>
          </a:stretch>
        </p:blipFill>
        <p:spPr>
          <a:xfrm>
            <a:off x="6762745" y="1700213"/>
            <a:ext cx="5299405" cy="4332738"/>
          </a:xfrm>
          <a:prstGeom prst="rect">
            <a:avLst/>
          </a:prstGeom>
        </p:spPr>
      </p:pic>
      <p:sp>
        <p:nvSpPr>
          <p:cNvPr id="10" name="Textfeld 9">
            <a:extLst>
              <a:ext uri="{FF2B5EF4-FFF2-40B4-BE49-F238E27FC236}">
                <a16:creationId xmlns:a16="http://schemas.microsoft.com/office/drawing/2014/main" id="{614FA643-1F17-4A51-A042-B5C3A18F4698}"/>
              </a:ext>
            </a:extLst>
          </p:cNvPr>
          <p:cNvSpPr txBox="1"/>
          <p:nvPr/>
        </p:nvSpPr>
        <p:spPr>
          <a:xfrm>
            <a:off x="10177943" y="6297182"/>
            <a:ext cx="6094602" cy="246221"/>
          </a:xfrm>
          <a:prstGeom prst="rect">
            <a:avLst/>
          </a:prstGeom>
          <a:noFill/>
        </p:spPr>
        <p:txBody>
          <a:bodyPr wrap="square">
            <a:spAutoFit/>
          </a:bodyPr>
          <a:lstStyle/>
          <a:p>
            <a:r>
              <a:rPr lang="de-CH" sz="1000" dirty="0" err="1"/>
              <a:t>Tsao</a:t>
            </a:r>
            <a:r>
              <a:rPr lang="de-CH" sz="1000" dirty="0"/>
              <a:t> A.S., J </a:t>
            </a:r>
            <a:r>
              <a:rPr lang="de-CH" sz="1000" dirty="0" err="1"/>
              <a:t>Thorac</a:t>
            </a:r>
            <a:r>
              <a:rPr lang="de-CH" sz="1000" dirty="0"/>
              <a:t> </a:t>
            </a:r>
            <a:r>
              <a:rPr lang="de-CH" sz="1000" dirty="0" err="1"/>
              <a:t>Oncol</a:t>
            </a:r>
            <a:r>
              <a:rPr lang="de-CH" sz="1000" dirty="0"/>
              <a:t> 2016 </a:t>
            </a:r>
          </a:p>
        </p:txBody>
      </p:sp>
      <p:sp>
        <p:nvSpPr>
          <p:cNvPr id="12" name="Textfeld 11">
            <a:extLst>
              <a:ext uri="{FF2B5EF4-FFF2-40B4-BE49-F238E27FC236}">
                <a16:creationId xmlns:a16="http://schemas.microsoft.com/office/drawing/2014/main" id="{E9DADF18-72D8-4F5D-9044-B46866D44D30}"/>
              </a:ext>
            </a:extLst>
          </p:cNvPr>
          <p:cNvSpPr txBox="1"/>
          <p:nvPr/>
        </p:nvSpPr>
        <p:spPr>
          <a:xfrm>
            <a:off x="317932" y="2530385"/>
            <a:ext cx="4539293" cy="1655721"/>
          </a:xfrm>
          <a:prstGeom prst="rect">
            <a:avLst/>
          </a:prstGeom>
          <a:noFill/>
        </p:spPr>
        <p:txBody>
          <a:bodyPr wrap="square" lIns="0" tIns="0" rIns="0" bIns="0" rtlCol="0">
            <a:noAutofit/>
          </a:bodyPr>
          <a:lstStyle/>
          <a:p>
            <a:pPr algn="l"/>
            <a:r>
              <a:rPr lang="de-CH" sz="1600" dirty="0">
                <a:cs typeface="Times New Roman" panose="02020603050405020304" pitchFamily="18" charset="0"/>
              </a:rPr>
              <a:t>Diagnose:</a:t>
            </a:r>
          </a:p>
          <a:p>
            <a:pPr algn="l"/>
            <a:r>
              <a:rPr lang="de-CH" sz="1600" dirty="0">
                <a:cs typeface="Times New Roman" panose="02020603050405020304" pitchFamily="18" charset="0"/>
              </a:rPr>
              <a:t>NSCLC</a:t>
            </a:r>
          </a:p>
          <a:p>
            <a:pPr algn="l"/>
            <a:endParaRPr lang="de-CH" sz="1600" dirty="0">
              <a:cs typeface="Times New Roman" panose="02020603050405020304" pitchFamily="18" charset="0"/>
            </a:endParaRPr>
          </a:p>
          <a:p>
            <a:pPr algn="l"/>
            <a:r>
              <a:rPr lang="de-CH" sz="1600" dirty="0">
                <a:cs typeface="Times New Roman" panose="02020603050405020304" pitchFamily="18" charset="0"/>
              </a:rPr>
              <a:t>Molekularpathologische Ergebnisse:</a:t>
            </a:r>
          </a:p>
          <a:p>
            <a:pPr algn="l"/>
            <a:r>
              <a:rPr lang="de-CH" sz="1600" dirty="0">
                <a:cs typeface="Times New Roman" panose="02020603050405020304" pitchFamily="18" charset="0"/>
              </a:rPr>
              <a:t>EGFR Punktmutation p.L858R in Exon 2</a:t>
            </a:r>
            <a:endParaRPr lang="de-CH" dirty="0">
              <a:latin typeface="Abadi" panose="020B0604020202020204" pitchFamily="34" charset="0"/>
              <a:cs typeface="Times New Roman" panose="02020603050405020304" pitchFamily="18" charset="0"/>
            </a:endParaRPr>
          </a:p>
          <a:p>
            <a:pPr algn="l"/>
            <a:endParaRPr lang="de-CH" dirty="0">
              <a:latin typeface="Abadi"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01120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65E4640-140A-4406-9454-AFA19CA57CB9}"/>
              </a:ext>
            </a:extLst>
          </p:cNvPr>
          <p:cNvSpPr txBox="1"/>
          <p:nvPr/>
        </p:nvSpPr>
        <p:spPr>
          <a:xfrm>
            <a:off x="9781953" y="6325267"/>
            <a:ext cx="6490592" cy="553998"/>
          </a:xfrm>
          <a:prstGeom prst="rect">
            <a:avLst/>
          </a:prstGeom>
          <a:noFill/>
        </p:spPr>
        <p:txBody>
          <a:bodyPr wrap="square">
            <a:spAutoFit/>
          </a:bodyPr>
          <a:lstStyle/>
          <a:p>
            <a:r>
              <a:rPr lang="de-CH" sz="1000" dirty="0" err="1"/>
              <a:t>Adapted</a:t>
            </a:r>
            <a:r>
              <a:rPr lang="de-CH" sz="1000" dirty="0"/>
              <a:t> </a:t>
            </a:r>
            <a:r>
              <a:rPr lang="de-CH" sz="1000" dirty="0" err="1"/>
              <a:t>from</a:t>
            </a:r>
            <a:r>
              <a:rPr lang="de-CH" sz="1000" dirty="0"/>
              <a:t> </a:t>
            </a:r>
            <a:r>
              <a:rPr lang="de-CH" sz="1000" dirty="0" err="1"/>
              <a:t>Michielin</a:t>
            </a:r>
            <a:r>
              <a:rPr lang="de-CH" sz="1000" dirty="0"/>
              <a:t> O. et al, SMW 2018</a:t>
            </a:r>
          </a:p>
          <a:p>
            <a:r>
              <a:rPr lang="de-CH" sz="1000" dirty="0" err="1"/>
              <a:t>Luchini</a:t>
            </a:r>
            <a:r>
              <a:rPr lang="de-CH" sz="1000" dirty="0"/>
              <a:t> C. et al, Trends Cancer. 2020 </a:t>
            </a:r>
          </a:p>
          <a:p>
            <a:endParaRPr lang="de-CH" sz="1000" dirty="0"/>
          </a:p>
        </p:txBody>
      </p:sp>
      <p:sp>
        <p:nvSpPr>
          <p:cNvPr id="2" name="Titel 1">
            <a:extLst>
              <a:ext uri="{FF2B5EF4-FFF2-40B4-BE49-F238E27FC236}">
                <a16:creationId xmlns:a16="http://schemas.microsoft.com/office/drawing/2014/main" id="{4A6A4074-C60F-42A0-9023-BC6A086ABCA1}"/>
              </a:ext>
            </a:extLst>
          </p:cNvPr>
          <p:cNvSpPr>
            <a:spLocks noGrp="1"/>
          </p:cNvSpPr>
          <p:nvPr>
            <p:ph type="title"/>
          </p:nvPr>
        </p:nvSpPr>
        <p:spPr>
          <a:xfrm>
            <a:off x="3429000" y="679373"/>
            <a:ext cx="5778795" cy="754140"/>
          </a:xfrm>
        </p:spPr>
        <p:txBody>
          <a:bodyPr/>
          <a:lstStyle/>
          <a:p>
            <a:pPr algn="ctr"/>
            <a:r>
              <a:rPr lang="de-CH" b="1" dirty="0">
                <a:solidFill>
                  <a:schemeClr val="accent4">
                    <a:lumMod val="75000"/>
                  </a:schemeClr>
                </a:solidFill>
              </a:rPr>
              <a:t>Das molekulare Tumorboard</a:t>
            </a:r>
          </a:p>
        </p:txBody>
      </p:sp>
      <p:sp>
        <p:nvSpPr>
          <p:cNvPr id="3" name="Rechteck: abgerundete Ecken 2">
            <a:extLst>
              <a:ext uri="{FF2B5EF4-FFF2-40B4-BE49-F238E27FC236}">
                <a16:creationId xmlns:a16="http://schemas.microsoft.com/office/drawing/2014/main" id="{E5F35A6B-D4A6-4EB4-B3DD-225B34F212F3}"/>
              </a:ext>
            </a:extLst>
          </p:cNvPr>
          <p:cNvSpPr/>
          <p:nvPr/>
        </p:nvSpPr>
        <p:spPr>
          <a:xfrm>
            <a:off x="1085850" y="1962150"/>
            <a:ext cx="2724150" cy="175260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abgerundete Ecken 5">
            <a:extLst>
              <a:ext uri="{FF2B5EF4-FFF2-40B4-BE49-F238E27FC236}">
                <a16:creationId xmlns:a16="http://schemas.microsoft.com/office/drawing/2014/main" id="{74C066E3-1F3D-48AE-8486-A625770584E7}"/>
              </a:ext>
            </a:extLst>
          </p:cNvPr>
          <p:cNvSpPr/>
          <p:nvPr/>
        </p:nvSpPr>
        <p:spPr>
          <a:xfrm>
            <a:off x="1085850" y="4076700"/>
            <a:ext cx="2724150" cy="120015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49EEAE89-F8E8-4FD1-9A2B-E4196D301097}"/>
              </a:ext>
            </a:extLst>
          </p:cNvPr>
          <p:cNvPicPr>
            <a:picLocks noChangeAspect="1"/>
          </p:cNvPicPr>
          <p:nvPr/>
        </p:nvPicPr>
        <p:blipFill>
          <a:blip r:embed="rId3"/>
          <a:stretch>
            <a:fillRect/>
          </a:stretch>
        </p:blipFill>
        <p:spPr>
          <a:xfrm>
            <a:off x="1466850" y="2040014"/>
            <a:ext cx="1962150" cy="1628775"/>
          </a:xfrm>
          <a:prstGeom prst="rect">
            <a:avLst/>
          </a:prstGeom>
        </p:spPr>
      </p:pic>
      <p:pic>
        <p:nvPicPr>
          <p:cNvPr id="14" name="Grafik 13">
            <a:extLst>
              <a:ext uri="{FF2B5EF4-FFF2-40B4-BE49-F238E27FC236}">
                <a16:creationId xmlns:a16="http://schemas.microsoft.com/office/drawing/2014/main" id="{62CCC083-6CDB-4F75-A79A-E40CE7561D76}"/>
              </a:ext>
            </a:extLst>
          </p:cNvPr>
          <p:cNvPicPr>
            <a:picLocks noChangeAspect="1"/>
          </p:cNvPicPr>
          <p:nvPr/>
        </p:nvPicPr>
        <p:blipFill>
          <a:blip r:embed="rId4"/>
          <a:stretch>
            <a:fillRect/>
          </a:stretch>
        </p:blipFill>
        <p:spPr>
          <a:xfrm>
            <a:off x="1619251" y="4143374"/>
            <a:ext cx="1605518" cy="1076325"/>
          </a:xfrm>
          <a:prstGeom prst="rect">
            <a:avLst/>
          </a:prstGeom>
        </p:spPr>
      </p:pic>
      <p:sp>
        <p:nvSpPr>
          <p:cNvPr id="28" name="Pfeil: nach rechts 27">
            <a:extLst>
              <a:ext uri="{FF2B5EF4-FFF2-40B4-BE49-F238E27FC236}">
                <a16:creationId xmlns:a16="http://schemas.microsoft.com/office/drawing/2014/main" id="{626C2274-7021-4D6A-84DB-DC23D7AB3C60}"/>
              </a:ext>
            </a:extLst>
          </p:cNvPr>
          <p:cNvSpPr/>
          <p:nvPr/>
        </p:nvSpPr>
        <p:spPr>
          <a:xfrm rot="5400000">
            <a:off x="2221913" y="3799072"/>
            <a:ext cx="452023" cy="198481"/>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bgerundetes Rechteck 12"/>
          <p:cNvSpPr/>
          <p:nvPr/>
        </p:nvSpPr>
        <p:spPr>
          <a:xfrm>
            <a:off x="202240" y="1052623"/>
            <a:ext cx="3636335" cy="697912"/>
          </a:xfrm>
          <a:prstGeom prst="roundRect">
            <a:avLst/>
          </a:prstGeom>
          <a:ln w="28575">
            <a:solidFill>
              <a:srgbClr val="B4D7EB"/>
            </a:solidFill>
          </a:ln>
        </p:spPr>
        <p:style>
          <a:lnRef idx="2">
            <a:schemeClr val="accent1"/>
          </a:lnRef>
          <a:fillRef idx="1">
            <a:schemeClr val="lt1"/>
          </a:fillRef>
          <a:effectRef idx="0">
            <a:schemeClr val="accent1"/>
          </a:effectRef>
          <a:fontRef idx="minor">
            <a:schemeClr val="dk1"/>
          </a:fontRef>
        </p:style>
        <p:txBody>
          <a:bodyPr rtlCol="0" anchor="ctr"/>
          <a:lstStyle/>
          <a:p>
            <a:r>
              <a:rPr lang="de-DE" sz="1400" dirty="0">
                <a:solidFill>
                  <a:schemeClr val="accent1">
                    <a:lumMod val="50000"/>
                  </a:schemeClr>
                </a:solidFill>
              </a:rPr>
              <a:t>Guter Allgemeinzustand (ECOG 0 oder 1)</a:t>
            </a:r>
          </a:p>
          <a:p>
            <a:r>
              <a:rPr lang="de-CH" sz="1400" dirty="0">
                <a:solidFill>
                  <a:schemeClr val="accent1">
                    <a:lumMod val="50000"/>
                  </a:schemeClr>
                </a:solidFill>
              </a:rPr>
              <a:t>Bei Ausschöpfung der etablierten Therapie</a:t>
            </a:r>
          </a:p>
        </p:txBody>
      </p:sp>
      <p:sp>
        <p:nvSpPr>
          <p:cNvPr id="34" name="Pfeil: nach rechts 24">
            <a:extLst>
              <a:ext uri="{FF2B5EF4-FFF2-40B4-BE49-F238E27FC236}">
                <a16:creationId xmlns:a16="http://schemas.microsoft.com/office/drawing/2014/main" id="{07008E23-8684-47C6-B664-3F67A75AE06D}"/>
              </a:ext>
            </a:extLst>
          </p:cNvPr>
          <p:cNvSpPr/>
          <p:nvPr/>
        </p:nvSpPr>
        <p:spPr>
          <a:xfrm>
            <a:off x="342482" y="2775624"/>
            <a:ext cx="1124368"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p:nvSpPr>
        <p:spPr>
          <a:xfrm>
            <a:off x="275745" y="1865983"/>
            <a:ext cx="70121" cy="1063893"/>
          </a:xfrm>
          <a:prstGeom prst="rect">
            <a:avLst/>
          </a:prstGeom>
          <a:solidFill>
            <a:srgbClr val="B4D7EB"/>
          </a:solidFill>
          <a:ln>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8" name="Abgerundetes Rechteck 37"/>
          <p:cNvSpPr/>
          <p:nvPr/>
        </p:nvSpPr>
        <p:spPr>
          <a:xfrm>
            <a:off x="202239" y="5383618"/>
            <a:ext cx="4630475" cy="1341478"/>
          </a:xfrm>
          <a:prstGeom prst="roundRect">
            <a:avLst/>
          </a:prstGeom>
          <a:ln w="28575">
            <a:solidFill>
              <a:srgbClr val="B4D7EB"/>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de-CH" sz="1400" dirty="0">
                <a:solidFill>
                  <a:schemeClr val="accent1">
                    <a:lumMod val="50000"/>
                  </a:schemeClr>
                </a:solidFill>
              </a:rPr>
              <a:t>Alle Tumorentitäten, unabhängig von der Histologie</a:t>
            </a:r>
          </a:p>
          <a:p>
            <a:pPr marL="285750" indent="-285750">
              <a:buFont typeface="Arial" panose="020B0604020202020204" pitchFamily="34" charset="0"/>
              <a:buChar char="•"/>
            </a:pPr>
            <a:r>
              <a:rPr lang="de-CH" sz="1400" dirty="0">
                <a:solidFill>
                  <a:schemeClr val="accent1">
                    <a:lumMod val="50000"/>
                  </a:schemeClr>
                </a:solidFill>
              </a:rPr>
              <a:t>IHC, FISH</a:t>
            </a:r>
          </a:p>
          <a:p>
            <a:pPr marL="285750" indent="-285750">
              <a:buFont typeface="Arial" panose="020B0604020202020204" pitchFamily="34" charset="0"/>
              <a:buChar char="•"/>
            </a:pPr>
            <a:r>
              <a:rPr lang="de-CH" sz="1400" dirty="0" err="1">
                <a:solidFill>
                  <a:schemeClr val="accent1">
                    <a:lumMod val="50000"/>
                  </a:schemeClr>
                </a:solidFill>
              </a:rPr>
              <a:t>Targeted</a:t>
            </a:r>
            <a:r>
              <a:rPr lang="de-CH" sz="1400" dirty="0">
                <a:solidFill>
                  <a:schemeClr val="accent1">
                    <a:lumMod val="50000"/>
                  </a:schemeClr>
                </a:solidFill>
              </a:rPr>
              <a:t> </a:t>
            </a:r>
            <a:r>
              <a:rPr lang="de-CH" sz="1400" dirty="0" err="1">
                <a:solidFill>
                  <a:schemeClr val="accent1">
                    <a:lumMod val="50000"/>
                  </a:schemeClr>
                </a:solidFill>
              </a:rPr>
              <a:t>multigene</a:t>
            </a:r>
            <a:r>
              <a:rPr lang="de-CH" sz="1400" dirty="0">
                <a:solidFill>
                  <a:schemeClr val="accent1">
                    <a:lumMod val="50000"/>
                  </a:schemeClr>
                </a:solidFill>
              </a:rPr>
              <a:t> NGS, Sanger </a:t>
            </a:r>
            <a:r>
              <a:rPr lang="de-CH" sz="1400" dirty="0" err="1">
                <a:solidFill>
                  <a:schemeClr val="accent1">
                    <a:lumMod val="50000"/>
                  </a:schemeClr>
                </a:solidFill>
              </a:rPr>
              <a:t>Sequency</a:t>
            </a:r>
            <a:endParaRPr lang="de-CH" sz="1400" dirty="0">
              <a:solidFill>
                <a:schemeClr val="accent1">
                  <a:lumMod val="50000"/>
                </a:schemeClr>
              </a:solidFill>
            </a:endParaRPr>
          </a:p>
          <a:p>
            <a:pPr marL="285750" indent="-285750">
              <a:buFont typeface="Arial" panose="020B0604020202020204" pitchFamily="34" charset="0"/>
              <a:buChar char="•"/>
            </a:pPr>
            <a:r>
              <a:rPr lang="en-US" sz="1400" dirty="0">
                <a:solidFill>
                  <a:schemeClr val="accent1">
                    <a:lumMod val="50000"/>
                  </a:schemeClr>
                </a:solidFill>
              </a:rPr>
              <a:t>WES, WGS</a:t>
            </a:r>
          </a:p>
          <a:p>
            <a:pPr marL="285750" indent="-285750">
              <a:buFont typeface="Arial" panose="020B0604020202020204" pitchFamily="34" charset="0"/>
              <a:buChar char="•"/>
            </a:pPr>
            <a:r>
              <a:rPr lang="en-US" sz="1400" dirty="0">
                <a:solidFill>
                  <a:schemeClr val="accent1">
                    <a:lumMod val="50000"/>
                  </a:schemeClr>
                </a:solidFill>
              </a:rPr>
              <a:t>RNA sequencing</a:t>
            </a:r>
          </a:p>
          <a:p>
            <a:pPr marL="285750" indent="-285750">
              <a:buFont typeface="Arial" panose="020B0604020202020204" pitchFamily="34" charset="0"/>
              <a:buChar char="•"/>
            </a:pPr>
            <a:r>
              <a:rPr lang="en-US" sz="1400" dirty="0">
                <a:solidFill>
                  <a:schemeClr val="accent1">
                    <a:lumMod val="50000"/>
                  </a:schemeClr>
                </a:solidFill>
              </a:rPr>
              <a:t>Array comparative genomic hybridization</a:t>
            </a:r>
            <a:endParaRPr lang="de-CH" sz="1400" dirty="0">
              <a:solidFill>
                <a:schemeClr val="accent1">
                  <a:lumMod val="50000"/>
                </a:schemeClr>
              </a:solidFill>
            </a:endParaRPr>
          </a:p>
        </p:txBody>
      </p:sp>
      <p:sp>
        <p:nvSpPr>
          <p:cNvPr id="39" name="Pfeil: nach rechts 24">
            <a:extLst>
              <a:ext uri="{FF2B5EF4-FFF2-40B4-BE49-F238E27FC236}">
                <a16:creationId xmlns:a16="http://schemas.microsoft.com/office/drawing/2014/main" id="{07008E23-8684-47C6-B664-3F67A75AE06D}"/>
              </a:ext>
            </a:extLst>
          </p:cNvPr>
          <p:cNvSpPr/>
          <p:nvPr/>
        </p:nvSpPr>
        <p:spPr>
          <a:xfrm>
            <a:off x="494883" y="4415670"/>
            <a:ext cx="1124368"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0" name="Rechteck 39"/>
          <p:cNvSpPr/>
          <p:nvPr/>
        </p:nvSpPr>
        <p:spPr>
          <a:xfrm>
            <a:off x="435333" y="4472150"/>
            <a:ext cx="78835" cy="794020"/>
          </a:xfrm>
          <a:prstGeom prst="rect">
            <a:avLst/>
          </a:prstGeom>
          <a:solidFill>
            <a:srgbClr val="B4D7EB"/>
          </a:solidFill>
          <a:ln>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22" name="Gruppieren 21"/>
          <p:cNvGrpSpPr/>
          <p:nvPr/>
        </p:nvGrpSpPr>
        <p:grpSpPr>
          <a:xfrm>
            <a:off x="7023144" y="1972191"/>
            <a:ext cx="2140471" cy="3406821"/>
            <a:chOff x="7023144" y="1972191"/>
            <a:chExt cx="2140471" cy="3406821"/>
          </a:xfrm>
        </p:grpSpPr>
        <p:sp>
          <p:nvSpPr>
            <p:cNvPr id="19" name="Abgerundetes Rechteck 18"/>
            <p:cNvSpPr/>
            <p:nvPr/>
          </p:nvSpPr>
          <p:spPr>
            <a:xfrm>
              <a:off x="7023144" y="1972191"/>
              <a:ext cx="1976013" cy="3313712"/>
            </a:xfrm>
            <a:prstGeom prst="roundRect">
              <a:avLst/>
            </a:prstGeom>
            <a:noFill/>
            <a:ln w="28575">
              <a:solidFill>
                <a:srgbClr val="B4D7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0144" y="4119109"/>
              <a:ext cx="82867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4282" y="2990207"/>
              <a:ext cx="85725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feld 45"/>
            <p:cNvSpPr txBox="1"/>
            <p:nvPr/>
          </p:nvSpPr>
          <p:spPr>
            <a:xfrm>
              <a:off x="7610143" y="3850036"/>
              <a:ext cx="1327135" cy="476152"/>
            </a:xfrm>
            <a:prstGeom prst="rect">
              <a:avLst/>
            </a:prstGeom>
            <a:noFill/>
          </p:spPr>
          <p:txBody>
            <a:bodyPr wrap="square" lIns="0" tIns="0" rIns="0" bIns="0" rtlCol="0">
              <a:noAutofit/>
            </a:bodyPr>
            <a:lstStyle/>
            <a:p>
              <a:r>
                <a:rPr lang="de-CH" sz="1000" b="1" dirty="0" err="1">
                  <a:solidFill>
                    <a:schemeClr val="bg1">
                      <a:lumMod val="50000"/>
                    </a:schemeClr>
                  </a:solidFill>
                </a:rPr>
                <a:t>Oncology</a:t>
              </a:r>
              <a:r>
                <a:rPr lang="de-CH" sz="1000" b="1" dirty="0">
                  <a:solidFill>
                    <a:schemeClr val="bg1">
                      <a:lumMod val="50000"/>
                    </a:schemeClr>
                  </a:solidFill>
                </a:rPr>
                <a:t> </a:t>
              </a:r>
              <a:r>
                <a:rPr lang="de-CH" sz="1000" b="1" dirty="0" err="1">
                  <a:solidFill>
                    <a:schemeClr val="bg1">
                      <a:lumMod val="50000"/>
                    </a:schemeClr>
                  </a:solidFill>
                </a:rPr>
                <a:t>pharmacists</a:t>
              </a:r>
              <a:r>
                <a:rPr lang="de-CH" sz="1000" b="1" dirty="0">
                  <a:solidFill>
                    <a:schemeClr val="bg1">
                      <a:lumMod val="50000"/>
                    </a:schemeClr>
                  </a:solidFill>
                </a:rPr>
                <a:t> 21.9%</a:t>
              </a:r>
            </a:p>
          </p:txBody>
        </p:sp>
        <p:sp>
          <p:nvSpPr>
            <p:cNvPr id="43" name="Textfeld 42"/>
            <p:cNvSpPr txBox="1"/>
            <p:nvPr/>
          </p:nvSpPr>
          <p:spPr>
            <a:xfrm>
              <a:off x="7595856" y="2746889"/>
              <a:ext cx="1567759" cy="476152"/>
            </a:xfrm>
            <a:prstGeom prst="rect">
              <a:avLst/>
            </a:prstGeom>
            <a:noFill/>
          </p:spPr>
          <p:txBody>
            <a:bodyPr wrap="square" lIns="0" tIns="0" rIns="0" bIns="0" rtlCol="0">
              <a:noAutofit/>
            </a:bodyPr>
            <a:lstStyle/>
            <a:p>
              <a:r>
                <a:rPr lang="de-CH" sz="1000" b="1" dirty="0" err="1">
                  <a:solidFill>
                    <a:schemeClr val="bg1">
                      <a:lumMod val="50000"/>
                    </a:schemeClr>
                  </a:solidFill>
                </a:rPr>
                <a:t>Molecular</a:t>
              </a:r>
              <a:r>
                <a:rPr lang="de-CH" sz="1000" b="1" dirty="0">
                  <a:solidFill>
                    <a:schemeClr val="bg1">
                      <a:lumMod val="50000"/>
                    </a:schemeClr>
                  </a:solidFill>
                </a:rPr>
                <a:t> </a:t>
              </a:r>
              <a:r>
                <a:rPr lang="de-CH" sz="1000" b="1" dirty="0" err="1">
                  <a:solidFill>
                    <a:schemeClr val="bg1">
                      <a:lumMod val="50000"/>
                    </a:schemeClr>
                  </a:solidFill>
                </a:rPr>
                <a:t>biologists</a:t>
              </a:r>
              <a:r>
                <a:rPr lang="de-CH" sz="1000" b="1" dirty="0">
                  <a:solidFill>
                    <a:schemeClr val="bg1">
                      <a:lumMod val="50000"/>
                    </a:schemeClr>
                  </a:solidFill>
                </a:rPr>
                <a:t> </a:t>
              </a:r>
            </a:p>
            <a:p>
              <a:r>
                <a:rPr lang="de-CH" sz="1000" b="1" dirty="0">
                  <a:solidFill>
                    <a:schemeClr val="bg1">
                      <a:lumMod val="50000"/>
                    </a:schemeClr>
                  </a:solidFill>
                </a:rPr>
                <a:t>25%</a:t>
              </a:r>
            </a:p>
          </p:txBody>
        </p:sp>
        <p:pic>
          <p:nvPicPr>
            <p:cNvPr id="481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8570" y="1979040"/>
              <a:ext cx="82867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Textfeld 46"/>
            <p:cNvSpPr txBox="1"/>
            <p:nvPr/>
          </p:nvSpPr>
          <p:spPr>
            <a:xfrm>
              <a:off x="7677431" y="4902860"/>
              <a:ext cx="1486184" cy="476152"/>
            </a:xfrm>
            <a:prstGeom prst="rect">
              <a:avLst/>
            </a:prstGeom>
            <a:noFill/>
          </p:spPr>
          <p:txBody>
            <a:bodyPr wrap="square" lIns="0" tIns="0" rIns="0" bIns="0" rtlCol="0">
              <a:noAutofit/>
            </a:bodyPr>
            <a:lstStyle/>
            <a:p>
              <a:r>
                <a:rPr lang="de-CH" sz="1000" b="1" dirty="0" err="1">
                  <a:solidFill>
                    <a:schemeClr val="bg1">
                      <a:lumMod val="50000"/>
                    </a:schemeClr>
                  </a:solidFill>
                </a:rPr>
                <a:t>Bioethicists</a:t>
              </a:r>
              <a:endParaRPr lang="de-CH" sz="1000" b="1" dirty="0">
                <a:solidFill>
                  <a:schemeClr val="bg1">
                    <a:lumMod val="50000"/>
                  </a:schemeClr>
                </a:solidFill>
              </a:endParaRPr>
            </a:p>
            <a:p>
              <a:r>
                <a:rPr lang="de-CH" sz="1000" b="1" dirty="0">
                  <a:solidFill>
                    <a:schemeClr val="bg1">
                      <a:lumMod val="50000"/>
                    </a:schemeClr>
                  </a:solidFill>
                </a:rPr>
                <a:t>9.4%</a:t>
              </a:r>
            </a:p>
          </p:txBody>
        </p:sp>
      </p:grpSp>
      <p:grpSp>
        <p:nvGrpSpPr>
          <p:cNvPr id="21" name="Gruppieren 20"/>
          <p:cNvGrpSpPr/>
          <p:nvPr/>
        </p:nvGrpSpPr>
        <p:grpSpPr>
          <a:xfrm>
            <a:off x="3838575" y="1962150"/>
            <a:ext cx="3429000" cy="3314700"/>
            <a:chOff x="3838575" y="1962150"/>
            <a:chExt cx="3429000" cy="3314700"/>
          </a:xfrm>
        </p:grpSpPr>
        <p:sp>
          <p:nvSpPr>
            <p:cNvPr id="7" name="Rechteck: abgerundete Ecken 6">
              <a:extLst>
                <a:ext uri="{FF2B5EF4-FFF2-40B4-BE49-F238E27FC236}">
                  <a16:creationId xmlns:a16="http://schemas.microsoft.com/office/drawing/2014/main" id="{472B341A-0B91-4966-B420-D43BB97E0966}"/>
                </a:ext>
              </a:extLst>
            </p:cNvPr>
            <p:cNvSpPr/>
            <p:nvPr/>
          </p:nvSpPr>
          <p:spPr>
            <a:xfrm>
              <a:off x="4543425" y="1962150"/>
              <a:ext cx="2724150" cy="331470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4" name="Gruppieren 3"/>
            <p:cNvGrpSpPr/>
            <p:nvPr/>
          </p:nvGrpSpPr>
          <p:grpSpPr>
            <a:xfrm>
              <a:off x="4832715" y="2164556"/>
              <a:ext cx="2233359" cy="2909888"/>
              <a:chOff x="4788820" y="2109186"/>
              <a:chExt cx="2233359" cy="2909888"/>
            </a:xfrm>
          </p:grpSpPr>
          <p:pic>
            <p:nvPicPr>
              <p:cNvPr id="16" name="Grafik 15">
                <a:extLst>
                  <a:ext uri="{FF2B5EF4-FFF2-40B4-BE49-F238E27FC236}">
                    <a16:creationId xmlns:a16="http://schemas.microsoft.com/office/drawing/2014/main" id="{B9AAD8BE-A98F-42F4-8CA2-8E7864534F83}"/>
                  </a:ext>
                </a:extLst>
              </p:cNvPr>
              <p:cNvPicPr>
                <a:picLocks noChangeAspect="1"/>
              </p:cNvPicPr>
              <p:nvPr/>
            </p:nvPicPr>
            <p:blipFill>
              <a:blip r:embed="rId7"/>
              <a:stretch>
                <a:fillRect/>
              </a:stretch>
            </p:blipFill>
            <p:spPr>
              <a:xfrm>
                <a:off x="4788820" y="2109186"/>
                <a:ext cx="2233359" cy="2909888"/>
              </a:xfrm>
              <a:prstGeom prst="rect">
                <a:avLst/>
              </a:prstGeom>
            </p:spPr>
          </p:pic>
          <p:sp>
            <p:nvSpPr>
              <p:cNvPr id="17" name="Ellipse 16">
                <a:extLst>
                  <a:ext uri="{FF2B5EF4-FFF2-40B4-BE49-F238E27FC236}">
                    <a16:creationId xmlns:a16="http://schemas.microsoft.com/office/drawing/2014/main" id="{9E8F3AC0-644F-40C9-9F81-93CA86CC86DC}"/>
                  </a:ext>
                </a:extLst>
              </p:cNvPr>
              <p:cNvSpPr/>
              <p:nvPr/>
            </p:nvSpPr>
            <p:spPr>
              <a:xfrm>
                <a:off x="5400675" y="3178252"/>
                <a:ext cx="990600" cy="946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5" name="Pfeil: nach rechts 24">
              <a:extLst>
                <a:ext uri="{FF2B5EF4-FFF2-40B4-BE49-F238E27FC236}">
                  <a16:creationId xmlns:a16="http://schemas.microsoft.com/office/drawing/2014/main" id="{07008E23-8684-47C6-B664-3F67A75AE06D}"/>
                </a:ext>
              </a:extLst>
            </p:cNvPr>
            <p:cNvSpPr/>
            <p:nvPr/>
          </p:nvSpPr>
          <p:spPr>
            <a:xfrm rot="10800000">
              <a:off x="3838575" y="2820232"/>
              <a:ext cx="666749"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Pfeil: nach rechts 26">
              <a:extLst>
                <a:ext uri="{FF2B5EF4-FFF2-40B4-BE49-F238E27FC236}">
                  <a16:creationId xmlns:a16="http://schemas.microsoft.com/office/drawing/2014/main" id="{5B612273-1452-4708-BC2D-A2674B966039}"/>
                </a:ext>
              </a:extLst>
            </p:cNvPr>
            <p:cNvSpPr/>
            <p:nvPr/>
          </p:nvSpPr>
          <p:spPr>
            <a:xfrm>
              <a:off x="3849228" y="4415670"/>
              <a:ext cx="666749"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Textfeld 17"/>
            <p:cNvSpPr txBox="1"/>
            <p:nvPr/>
          </p:nvSpPr>
          <p:spPr>
            <a:xfrm>
              <a:off x="4894252" y="3056421"/>
              <a:ext cx="452673" cy="203314"/>
            </a:xfrm>
            <a:prstGeom prst="rect">
              <a:avLst/>
            </a:prstGeom>
            <a:noFill/>
          </p:spPr>
          <p:txBody>
            <a:bodyPr wrap="square" lIns="0" tIns="0" rIns="0" bIns="0" rtlCol="0">
              <a:noAutofit/>
            </a:bodyPr>
            <a:lstStyle/>
            <a:p>
              <a:pPr algn="l"/>
              <a:r>
                <a:rPr lang="de-CH" sz="1000" b="1" dirty="0">
                  <a:solidFill>
                    <a:schemeClr val="bg1">
                      <a:lumMod val="50000"/>
                    </a:schemeClr>
                  </a:solidFill>
                </a:rPr>
                <a:t>100%</a:t>
              </a:r>
            </a:p>
          </p:txBody>
        </p:sp>
        <p:sp>
          <p:nvSpPr>
            <p:cNvPr id="41" name="Textfeld 40"/>
            <p:cNvSpPr txBox="1"/>
            <p:nvPr/>
          </p:nvSpPr>
          <p:spPr>
            <a:xfrm>
              <a:off x="6504764" y="3065474"/>
              <a:ext cx="452673" cy="203314"/>
            </a:xfrm>
            <a:prstGeom prst="rect">
              <a:avLst/>
            </a:prstGeom>
            <a:noFill/>
          </p:spPr>
          <p:txBody>
            <a:bodyPr wrap="square" lIns="0" tIns="0" rIns="0" bIns="0" rtlCol="0">
              <a:noAutofit/>
            </a:bodyPr>
            <a:lstStyle/>
            <a:p>
              <a:pPr algn="l"/>
              <a:r>
                <a:rPr lang="de-CH" sz="1000" b="1" dirty="0">
                  <a:solidFill>
                    <a:schemeClr val="bg1">
                      <a:lumMod val="50000"/>
                    </a:schemeClr>
                  </a:solidFill>
                </a:rPr>
                <a:t>68.7%</a:t>
              </a:r>
            </a:p>
          </p:txBody>
        </p:sp>
        <p:sp>
          <p:nvSpPr>
            <p:cNvPr id="42" name="Textfeld 41"/>
            <p:cNvSpPr txBox="1"/>
            <p:nvPr/>
          </p:nvSpPr>
          <p:spPr>
            <a:xfrm>
              <a:off x="4894251" y="5034491"/>
              <a:ext cx="452673" cy="203314"/>
            </a:xfrm>
            <a:prstGeom prst="rect">
              <a:avLst/>
            </a:prstGeom>
            <a:noFill/>
          </p:spPr>
          <p:txBody>
            <a:bodyPr wrap="square" lIns="0" tIns="0" rIns="0" bIns="0" rtlCol="0">
              <a:noAutofit/>
            </a:bodyPr>
            <a:lstStyle/>
            <a:p>
              <a:pPr algn="l"/>
              <a:r>
                <a:rPr lang="de-CH" sz="1000" b="1" dirty="0">
                  <a:solidFill>
                    <a:schemeClr val="bg1">
                      <a:lumMod val="50000"/>
                    </a:schemeClr>
                  </a:solidFill>
                </a:rPr>
                <a:t>90.6%</a:t>
              </a:r>
            </a:p>
          </p:txBody>
        </p:sp>
        <p:sp>
          <p:nvSpPr>
            <p:cNvPr id="44" name="Textfeld 43"/>
            <p:cNvSpPr txBox="1"/>
            <p:nvPr/>
          </p:nvSpPr>
          <p:spPr>
            <a:xfrm>
              <a:off x="6387063" y="5029234"/>
              <a:ext cx="452673" cy="203314"/>
            </a:xfrm>
            <a:prstGeom prst="rect">
              <a:avLst/>
            </a:prstGeom>
            <a:noFill/>
          </p:spPr>
          <p:txBody>
            <a:bodyPr wrap="square" lIns="0" tIns="0" rIns="0" bIns="0" rtlCol="0">
              <a:noAutofit/>
            </a:bodyPr>
            <a:lstStyle/>
            <a:p>
              <a:pPr algn="l"/>
              <a:r>
                <a:rPr lang="de-CH" sz="1000" b="1" dirty="0">
                  <a:solidFill>
                    <a:schemeClr val="bg1">
                      <a:lumMod val="50000"/>
                    </a:schemeClr>
                  </a:solidFill>
                </a:rPr>
                <a:t>37.5%</a:t>
              </a:r>
            </a:p>
          </p:txBody>
        </p:sp>
        <p:sp>
          <p:nvSpPr>
            <p:cNvPr id="20" name="Ellipse 19"/>
            <p:cNvSpPr/>
            <p:nvPr/>
          </p:nvSpPr>
          <p:spPr>
            <a:xfrm>
              <a:off x="6889687" y="2055135"/>
              <a:ext cx="230864" cy="140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9" name="Ellipse 48"/>
            <p:cNvSpPr/>
            <p:nvPr/>
          </p:nvSpPr>
          <p:spPr>
            <a:xfrm>
              <a:off x="6907712" y="5050349"/>
              <a:ext cx="212839" cy="1064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99562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Effect transition="in" filter="fade">
                                      <p:cBhvr>
                                        <p:cTn id="31" dur="500"/>
                                        <p:tgtEl>
                                          <p:spTgt spid="4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4" grpId="0" animBg="1"/>
      <p:bldP spid="15" grpId="0" animBg="1"/>
      <p:bldP spid="38" grpId="0" animBg="1"/>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65E4640-140A-4406-9454-AFA19CA57CB9}"/>
              </a:ext>
            </a:extLst>
          </p:cNvPr>
          <p:cNvSpPr txBox="1"/>
          <p:nvPr/>
        </p:nvSpPr>
        <p:spPr>
          <a:xfrm>
            <a:off x="9781953" y="6325267"/>
            <a:ext cx="6490592" cy="553998"/>
          </a:xfrm>
          <a:prstGeom prst="rect">
            <a:avLst/>
          </a:prstGeom>
          <a:noFill/>
        </p:spPr>
        <p:txBody>
          <a:bodyPr wrap="square">
            <a:spAutoFit/>
          </a:bodyPr>
          <a:lstStyle/>
          <a:p>
            <a:r>
              <a:rPr lang="de-CH" sz="1000" dirty="0" err="1"/>
              <a:t>Adapted</a:t>
            </a:r>
            <a:r>
              <a:rPr lang="de-CH" sz="1000" dirty="0"/>
              <a:t> </a:t>
            </a:r>
            <a:r>
              <a:rPr lang="de-CH" sz="1000" dirty="0" err="1"/>
              <a:t>from</a:t>
            </a:r>
            <a:r>
              <a:rPr lang="de-CH" sz="1000" dirty="0"/>
              <a:t> </a:t>
            </a:r>
            <a:r>
              <a:rPr lang="de-CH" sz="1000" dirty="0" err="1"/>
              <a:t>Michielin</a:t>
            </a:r>
            <a:r>
              <a:rPr lang="de-CH" sz="1000" dirty="0"/>
              <a:t> O. et al, SMW 2018</a:t>
            </a:r>
          </a:p>
          <a:p>
            <a:r>
              <a:rPr lang="de-CH" sz="1000" dirty="0" err="1"/>
              <a:t>Luchini</a:t>
            </a:r>
            <a:r>
              <a:rPr lang="de-CH" sz="1000" dirty="0"/>
              <a:t> C. et al, Trends Cancer. 2020 </a:t>
            </a:r>
          </a:p>
          <a:p>
            <a:endParaRPr lang="de-CH" sz="1000" dirty="0"/>
          </a:p>
        </p:txBody>
      </p:sp>
      <p:sp>
        <p:nvSpPr>
          <p:cNvPr id="2" name="Titel 1">
            <a:extLst>
              <a:ext uri="{FF2B5EF4-FFF2-40B4-BE49-F238E27FC236}">
                <a16:creationId xmlns:a16="http://schemas.microsoft.com/office/drawing/2014/main" id="{4A6A4074-C60F-42A0-9023-BC6A086ABCA1}"/>
              </a:ext>
            </a:extLst>
          </p:cNvPr>
          <p:cNvSpPr>
            <a:spLocks noGrp="1"/>
          </p:cNvSpPr>
          <p:nvPr>
            <p:ph type="title"/>
          </p:nvPr>
        </p:nvSpPr>
        <p:spPr>
          <a:xfrm>
            <a:off x="3429000" y="679373"/>
            <a:ext cx="5778795" cy="754140"/>
          </a:xfrm>
        </p:spPr>
        <p:txBody>
          <a:bodyPr/>
          <a:lstStyle/>
          <a:p>
            <a:pPr algn="ctr"/>
            <a:r>
              <a:rPr lang="de-CH" b="1" dirty="0">
                <a:solidFill>
                  <a:schemeClr val="accent4">
                    <a:lumMod val="75000"/>
                  </a:schemeClr>
                </a:solidFill>
              </a:rPr>
              <a:t>Das molekulare Tumorboard</a:t>
            </a:r>
          </a:p>
        </p:txBody>
      </p:sp>
      <p:sp>
        <p:nvSpPr>
          <p:cNvPr id="3" name="Rechteck: abgerundete Ecken 2">
            <a:extLst>
              <a:ext uri="{FF2B5EF4-FFF2-40B4-BE49-F238E27FC236}">
                <a16:creationId xmlns:a16="http://schemas.microsoft.com/office/drawing/2014/main" id="{E5F35A6B-D4A6-4EB4-B3DD-225B34F212F3}"/>
              </a:ext>
            </a:extLst>
          </p:cNvPr>
          <p:cNvSpPr/>
          <p:nvPr/>
        </p:nvSpPr>
        <p:spPr>
          <a:xfrm>
            <a:off x="1085850" y="1962150"/>
            <a:ext cx="2724150" cy="175260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abgerundete Ecken 5">
            <a:extLst>
              <a:ext uri="{FF2B5EF4-FFF2-40B4-BE49-F238E27FC236}">
                <a16:creationId xmlns:a16="http://schemas.microsoft.com/office/drawing/2014/main" id="{74C066E3-1F3D-48AE-8486-A625770584E7}"/>
              </a:ext>
            </a:extLst>
          </p:cNvPr>
          <p:cNvSpPr/>
          <p:nvPr/>
        </p:nvSpPr>
        <p:spPr>
          <a:xfrm>
            <a:off x="1085850" y="4076700"/>
            <a:ext cx="2724150" cy="120015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abgerundete Ecken 6">
            <a:extLst>
              <a:ext uri="{FF2B5EF4-FFF2-40B4-BE49-F238E27FC236}">
                <a16:creationId xmlns:a16="http://schemas.microsoft.com/office/drawing/2014/main" id="{472B341A-0B91-4966-B420-D43BB97E0966}"/>
              </a:ext>
            </a:extLst>
          </p:cNvPr>
          <p:cNvSpPr/>
          <p:nvPr/>
        </p:nvSpPr>
        <p:spPr>
          <a:xfrm>
            <a:off x="4543425" y="1962150"/>
            <a:ext cx="2724150" cy="331470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49EEAE89-F8E8-4FD1-9A2B-E4196D301097}"/>
              </a:ext>
            </a:extLst>
          </p:cNvPr>
          <p:cNvPicPr>
            <a:picLocks noChangeAspect="1"/>
          </p:cNvPicPr>
          <p:nvPr/>
        </p:nvPicPr>
        <p:blipFill>
          <a:blip r:embed="rId3"/>
          <a:stretch>
            <a:fillRect/>
          </a:stretch>
        </p:blipFill>
        <p:spPr>
          <a:xfrm>
            <a:off x="1466850" y="2040014"/>
            <a:ext cx="1962150" cy="1628775"/>
          </a:xfrm>
          <a:prstGeom prst="rect">
            <a:avLst/>
          </a:prstGeom>
        </p:spPr>
      </p:pic>
      <p:pic>
        <p:nvPicPr>
          <p:cNvPr id="14" name="Grafik 13">
            <a:extLst>
              <a:ext uri="{FF2B5EF4-FFF2-40B4-BE49-F238E27FC236}">
                <a16:creationId xmlns:a16="http://schemas.microsoft.com/office/drawing/2014/main" id="{62CCC083-6CDB-4F75-A79A-E40CE7561D76}"/>
              </a:ext>
            </a:extLst>
          </p:cNvPr>
          <p:cNvPicPr>
            <a:picLocks noChangeAspect="1"/>
          </p:cNvPicPr>
          <p:nvPr/>
        </p:nvPicPr>
        <p:blipFill>
          <a:blip r:embed="rId4"/>
          <a:stretch>
            <a:fillRect/>
          </a:stretch>
        </p:blipFill>
        <p:spPr>
          <a:xfrm>
            <a:off x="1619251" y="4143374"/>
            <a:ext cx="1605518" cy="1076325"/>
          </a:xfrm>
          <a:prstGeom prst="rect">
            <a:avLst/>
          </a:prstGeom>
        </p:spPr>
      </p:pic>
      <p:grpSp>
        <p:nvGrpSpPr>
          <p:cNvPr id="4" name="Gruppieren 3"/>
          <p:cNvGrpSpPr/>
          <p:nvPr/>
        </p:nvGrpSpPr>
        <p:grpSpPr>
          <a:xfrm>
            <a:off x="4832715" y="2164556"/>
            <a:ext cx="2233359" cy="2909888"/>
            <a:chOff x="4788820" y="2109186"/>
            <a:chExt cx="2233359" cy="2909888"/>
          </a:xfrm>
        </p:grpSpPr>
        <p:pic>
          <p:nvPicPr>
            <p:cNvPr id="16" name="Grafik 15">
              <a:extLst>
                <a:ext uri="{FF2B5EF4-FFF2-40B4-BE49-F238E27FC236}">
                  <a16:creationId xmlns:a16="http://schemas.microsoft.com/office/drawing/2014/main" id="{B9AAD8BE-A98F-42F4-8CA2-8E7864534F83}"/>
                </a:ext>
              </a:extLst>
            </p:cNvPr>
            <p:cNvPicPr>
              <a:picLocks noChangeAspect="1"/>
            </p:cNvPicPr>
            <p:nvPr/>
          </p:nvPicPr>
          <p:blipFill>
            <a:blip r:embed="rId5"/>
            <a:stretch>
              <a:fillRect/>
            </a:stretch>
          </p:blipFill>
          <p:spPr>
            <a:xfrm>
              <a:off x="4788820" y="2109186"/>
              <a:ext cx="2233359" cy="2909888"/>
            </a:xfrm>
            <a:prstGeom prst="rect">
              <a:avLst/>
            </a:prstGeom>
          </p:spPr>
        </p:pic>
        <p:sp>
          <p:nvSpPr>
            <p:cNvPr id="17" name="Ellipse 16">
              <a:extLst>
                <a:ext uri="{FF2B5EF4-FFF2-40B4-BE49-F238E27FC236}">
                  <a16:creationId xmlns:a16="http://schemas.microsoft.com/office/drawing/2014/main" id="{9E8F3AC0-644F-40C9-9F81-93CA86CC86DC}"/>
                </a:ext>
              </a:extLst>
            </p:cNvPr>
            <p:cNvSpPr/>
            <p:nvPr/>
          </p:nvSpPr>
          <p:spPr>
            <a:xfrm>
              <a:off x="5400675" y="3178252"/>
              <a:ext cx="990600" cy="946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5" name="Pfeil: nach rechts 24">
            <a:extLst>
              <a:ext uri="{FF2B5EF4-FFF2-40B4-BE49-F238E27FC236}">
                <a16:creationId xmlns:a16="http://schemas.microsoft.com/office/drawing/2014/main" id="{07008E23-8684-47C6-B664-3F67A75AE06D}"/>
              </a:ext>
            </a:extLst>
          </p:cNvPr>
          <p:cNvSpPr/>
          <p:nvPr/>
        </p:nvSpPr>
        <p:spPr>
          <a:xfrm rot="10800000">
            <a:off x="3838575" y="2820232"/>
            <a:ext cx="666749"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Pfeil: nach rechts 26">
            <a:extLst>
              <a:ext uri="{FF2B5EF4-FFF2-40B4-BE49-F238E27FC236}">
                <a16:creationId xmlns:a16="http://schemas.microsoft.com/office/drawing/2014/main" id="{5B612273-1452-4708-BC2D-A2674B966039}"/>
              </a:ext>
            </a:extLst>
          </p:cNvPr>
          <p:cNvSpPr/>
          <p:nvPr/>
        </p:nvSpPr>
        <p:spPr>
          <a:xfrm>
            <a:off x="3849228" y="4415670"/>
            <a:ext cx="666749"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Pfeil: nach rechts 27">
            <a:extLst>
              <a:ext uri="{FF2B5EF4-FFF2-40B4-BE49-F238E27FC236}">
                <a16:creationId xmlns:a16="http://schemas.microsoft.com/office/drawing/2014/main" id="{626C2274-7021-4D6A-84DB-DC23D7AB3C60}"/>
              </a:ext>
            </a:extLst>
          </p:cNvPr>
          <p:cNvSpPr/>
          <p:nvPr/>
        </p:nvSpPr>
        <p:spPr>
          <a:xfrm rot="5400000">
            <a:off x="2221913" y="3799072"/>
            <a:ext cx="452023" cy="198481"/>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abgerundete Ecken 8">
            <a:extLst>
              <a:ext uri="{FF2B5EF4-FFF2-40B4-BE49-F238E27FC236}">
                <a16:creationId xmlns:a16="http://schemas.microsoft.com/office/drawing/2014/main" id="{4F06D997-D556-4BA9-AE99-536C65ACAC01}"/>
              </a:ext>
            </a:extLst>
          </p:cNvPr>
          <p:cNvSpPr/>
          <p:nvPr/>
        </p:nvSpPr>
        <p:spPr>
          <a:xfrm>
            <a:off x="8610599" y="1948326"/>
            <a:ext cx="1876425" cy="75414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Pfeil: nach rechts 28">
            <a:extLst>
              <a:ext uri="{FF2B5EF4-FFF2-40B4-BE49-F238E27FC236}">
                <a16:creationId xmlns:a16="http://schemas.microsoft.com/office/drawing/2014/main" id="{77C05468-75F3-4C10-8ED9-093446933D61}"/>
              </a:ext>
            </a:extLst>
          </p:cNvPr>
          <p:cNvSpPr/>
          <p:nvPr/>
        </p:nvSpPr>
        <p:spPr>
          <a:xfrm rot="19557210">
            <a:off x="7203096" y="2792971"/>
            <a:ext cx="1437735" cy="180402"/>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Textfeld 25">
            <a:extLst>
              <a:ext uri="{FF2B5EF4-FFF2-40B4-BE49-F238E27FC236}">
                <a16:creationId xmlns:a16="http://schemas.microsoft.com/office/drawing/2014/main" id="{FC13A1FD-7792-4C7A-A6FA-419C97EF5AB5}"/>
              </a:ext>
            </a:extLst>
          </p:cNvPr>
          <p:cNvSpPr txBox="1"/>
          <p:nvPr/>
        </p:nvSpPr>
        <p:spPr>
          <a:xfrm>
            <a:off x="8755665" y="2210305"/>
            <a:ext cx="1586293" cy="273844"/>
          </a:xfrm>
          <a:prstGeom prst="rect">
            <a:avLst/>
          </a:prstGeom>
          <a:noFill/>
        </p:spPr>
        <p:txBody>
          <a:bodyPr wrap="square" lIns="0" tIns="0" rIns="0" bIns="0" rtlCol="0">
            <a:noAutofit/>
          </a:bodyPr>
          <a:lstStyle/>
          <a:p>
            <a:pPr algn="ctr"/>
            <a:r>
              <a:rPr lang="de-CH" b="1" dirty="0">
                <a:solidFill>
                  <a:srgbClr val="83B9DC"/>
                </a:solidFill>
              </a:rPr>
              <a:t>Therapie</a:t>
            </a:r>
          </a:p>
        </p:txBody>
      </p:sp>
    </p:spTree>
    <p:extLst>
      <p:ext uri="{BB962C8B-B14F-4D97-AF65-F5344CB8AC3E}">
        <p14:creationId xmlns:p14="http://schemas.microsoft.com/office/powerpoint/2010/main" val="969159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Molekulare Klassifikation der pathogenen Varianten </a:t>
            </a:r>
          </a:p>
        </p:txBody>
      </p:sp>
      <p:sp>
        <p:nvSpPr>
          <p:cNvPr id="3" name="Textplatzhalter 2"/>
          <p:cNvSpPr>
            <a:spLocks noGrp="1"/>
          </p:cNvSpPr>
          <p:nvPr>
            <p:ph type="body" sz="quarter" idx="12"/>
          </p:nvPr>
        </p:nvSpPr>
        <p:spPr/>
        <p:txBody>
          <a:bodyPr>
            <a:normAutofit/>
          </a:bodyPr>
          <a:lstStyle/>
          <a:p>
            <a:pPr marL="0" indent="0">
              <a:buNone/>
            </a:pPr>
            <a:r>
              <a:rPr lang="de-CH" dirty="0"/>
              <a:t>Die Pathogenität der PV wird anhand von mehreren Faktoren definiert:</a:t>
            </a:r>
          </a:p>
          <a:p>
            <a:r>
              <a:rPr lang="de-DE" dirty="0"/>
              <a:t>Häufigkeit in der Population</a:t>
            </a:r>
          </a:p>
          <a:p>
            <a:r>
              <a:rPr lang="de-DE" dirty="0"/>
              <a:t>Die evolutionäre Erhaltung der Aminosäure oder des Nukleotids </a:t>
            </a:r>
          </a:p>
          <a:p>
            <a:r>
              <a:rPr lang="de-DE" dirty="0"/>
              <a:t>Die Auswirkung der PV auf Aminosäureebene</a:t>
            </a:r>
          </a:p>
          <a:p>
            <a:r>
              <a:rPr lang="de-DE" dirty="0"/>
              <a:t>Die Auswirkung auf Proteinsequenz, der </a:t>
            </a:r>
            <a:r>
              <a:rPr lang="de-DE" dirty="0" err="1"/>
              <a:t>Proteistruktur</a:t>
            </a:r>
            <a:r>
              <a:rPr lang="de-DE" dirty="0"/>
              <a:t> oder -funktion</a:t>
            </a:r>
          </a:p>
          <a:p>
            <a:pPr marL="0" indent="0">
              <a:buNone/>
            </a:pPr>
            <a:endParaRPr lang="de-DE" dirty="0"/>
          </a:p>
        </p:txBody>
      </p:sp>
      <p:sp>
        <p:nvSpPr>
          <p:cNvPr id="4" name="Textplatzhalter 3"/>
          <p:cNvSpPr>
            <a:spLocks noGrp="1"/>
          </p:cNvSpPr>
          <p:nvPr>
            <p:ph type="body" sz="quarter" idx="14"/>
          </p:nvPr>
        </p:nvSpPr>
        <p:spPr/>
        <p:txBody>
          <a:bodyPr/>
          <a:lstStyle/>
          <a:p>
            <a:pPr>
              <a:spcBef>
                <a:spcPts val="0"/>
              </a:spcBef>
            </a:pPr>
            <a:r>
              <a:rPr lang="de-CH" dirty="0"/>
              <a:t>Richards S, et al. Genet Med. 2015</a:t>
            </a:r>
          </a:p>
          <a:p>
            <a:pPr>
              <a:spcBef>
                <a:spcPts val="0"/>
              </a:spcBef>
            </a:pPr>
            <a:r>
              <a:rPr lang="de-CH" dirty="0"/>
              <a:t>Unil.pro</a:t>
            </a:r>
          </a:p>
        </p:txBody>
      </p:sp>
      <p:pic>
        <p:nvPicPr>
          <p:cNvPr id="5122" name="Picture 2" descr="Levels of protein structure from amino acids to Complex of protein molecule.  Stock-Vektorgrafik | Adobe Stock"/>
          <p:cNvPicPr>
            <a:picLocks noChangeAspect="1" noChangeArrowheads="1"/>
          </p:cNvPicPr>
          <p:nvPr/>
        </p:nvPicPr>
        <p:blipFill rotWithShape="1">
          <a:blip r:embed="rId3">
            <a:extLst>
              <a:ext uri="{28A0092B-C50C-407E-A947-70E740481C1C}">
                <a14:useLocalDpi xmlns:a14="http://schemas.microsoft.com/office/drawing/2010/main" val="0"/>
              </a:ext>
            </a:extLst>
          </a:blip>
          <a:srcRect l="4311" t="29809" r="3700" b="5179"/>
          <a:stretch/>
        </p:blipFill>
        <p:spPr bwMode="auto">
          <a:xfrm>
            <a:off x="2711304" y="3753293"/>
            <a:ext cx="5550958" cy="267940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8798"/>
          <a:stretch/>
        </p:blipFill>
        <p:spPr bwMode="auto">
          <a:xfrm>
            <a:off x="223282" y="3753293"/>
            <a:ext cx="11554897" cy="253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4114801" y="6273210"/>
            <a:ext cx="2243470" cy="318976"/>
          </a:xfrm>
          <a:prstGeom prst="rect">
            <a:avLst/>
          </a:prstGeom>
          <a:noFill/>
        </p:spPr>
        <p:txBody>
          <a:bodyPr wrap="square" lIns="0" tIns="0" rIns="0" bIns="0" rtlCol="0">
            <a:noAutofit/>
          </a:bodyPr>
          <a:lstStyle/>
          <a:p>
            <a:pPr algn="l"/>
            <a:r>
              <a:rPr lang="de-CH" b="1" dirty="0">
                <a:solidFill>
                  <a:schemeClr val="accent1">
                    <a:lumMod val="50000"/>
                  </a:schemeClr>
                </a:solidFill>
              </a:rPr>
              <a:t>PIK3CA p.E453K</a:t>
            </a:r>
          </a:p>
        </p:txBody>
      </p:sp>
    </p:spTree>
    <p:extLst>
      <p:ext uri="{BB962C8B-B14F-4D97-AF65-F5344CB8AC3E}">
        <p14:creationId xmlns:p14="http://schemas.microsoft.com/office/powerpoint/2010/main" val="96257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5123"/>
                                        </p:tgtEl>
                                        <p:attrNameLst>
                                          <p:attrName>style.visibility</p:attrName>
                                        </p:attrNameLst>
                                      </p:cBhvr>
                                      <p:to>
                                        <p:strVal val="visible"/>
                                      </p:to>
                                    </p:set>
                                    <p:animEffect transition="in" filter="barn(inVertical)">
                                      <p:cBhvr>
                                        <p:cTn id="9" dur="500"/>
                                        <p:tgtEl>
                                          <p:spTgt spid="512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6" presetClass="exit" presetSubtype="21" fill="hold" nodeType="withEffect">
                                  <p:stCondLst>
                                    <p:cond delay="0"/>
                                  </p:stCondLst>
                                  <p:childTnLst>
                                    <p:animEffect transition="out" filter="barn(inVertical)">
                                      <p:cBhvr>
                                        <p:cTn id="18" dur="500"/>
                                        <p:tgtEl>
                                          <p:spTgt spid="5123"/>
                                        </p:tgtEl>
                                      </p:cBhvr>
                                    </p:animEffect>
                                    <p:set>
                                      <p:cBhvr>
                                        <p:cTn id="19" dur="1" fill="hold">
                                          <p:stCondLst>
                                            <p:cond delay="499"/>
                                          </p:stCondLst>
                                        </p:cTn>
                                        <p:tgtEl>
                                          <p:spTgt spid="5123"/>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childTnLst>
                                </p:cTn>
                              </p:par>
                              <p:par>
                                <p:cTn id="22" presetID="16" presetClass="exit" presetSubtype="21" fill="hold" grpId="1" nodeType="withEffect">
                                  <p:stCondLst>
                                    <p:cond delay="0"/>
                                  </p:stCondLst>
                                  <p:childTnLst>
                                    <p:animEffect transition="out" filter="barn(inVertic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a:t>Molekulare Klassifikation der pathogenen Varianten </a:t>
            </a:r>
          </a:p>
        </p:txBody>
      </p:sp>
      <p:grpSp>
        <p:nvGrpSpPr>
          <p:cNvPr id="2" name="Gruppieren 1"/>
          <p:cNvGrpSpPr/>
          <p:nvPr/>
        </p:nvGrpSpPr>
        <p:grpSpPr>
          <a:xfrm>
            <a:off x="6485323" y="1333777"/>
            <a:ext cx="5274396" cy="2105244"/>
            <a:chOff x="2176767" y="1250378"/>
            <a:chExt cx="7146092" cy="3172766"/>
          </a:xfrm>
        </p:grpSpPr>
        <p:pic>
          <p:nvPicPr>
            <p:cNvPr id="31746" name="Picture 2" descr="figure 1"/>
            <p:cNvPicPr>
              <a:picLocks noChangeAspect="1" noChangeArrowheads="1"/>
            </p:cNvPicPr>
            <p:nvPr/>
          </p:nvPicPr>
          <p:blipFill rotWithShape="1">
            <a:blip r:embed="rId2">
              <a:extLst>
                <a:ext uri="{28A0092B-C50C-407E-A947-70E740481C1C}">
                  <a14:useLocalDpi xmlns:a14="http://schemas.microsoft.com/office/drawing/2010/main" val="0"/>
                </a:ext>
              </a:extLst>
            </a:blip>
            <a:srcRect b="44501"/>
            <a:stretch/>
          </p:blipFill>
          <p:spPr bwMode="auto">
            <a:xfrm>
              <a:off x="2806994" y="1250378"/>
              <a:ext cx="6515865" cy="3172766"/>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a:xfrm>
              <a:off x="2176767" y="2658138"/>
              <a:ext cx="1261074" cy="510363"/>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de-CH" sz="1400" b="1" dirty="0" err="1"/>
                <a:t>Genomic</a:t>
              </a:r>
              <a:r>
                <a:rPr lang="de-CH" sz="1400" b="1" dirty="0"/>
                <a:t> Data</a:t>
              </a:r>
            </a:p>
          </p:txBody>
        </p:sp>
        <p:sp>
          <p:nvSpPr>
            <p:cNvPr id="9" name="Rechteck 8"/>
            <p:cNvSpPr/>
            <p:nvPr/>
          </p:nvSpPr>
          <p:spPr>
            <a:xfrm>
              <a:off x="2371060" y="1371600"/>
              <a:ext cx="978195" cy="478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7" name="Textplatzhalter 6"/>
          <p:cNvSpPr>
            <a:spLocks noGrp="1"/>
          </p:cNvSpPr>
          <p:nvPr>
            <p:ph type="body" sz="quarter" idx="14"/>
          </p:nvPr>
        </p:nvSpPr>
        <p:spPr>
          <a:xfrm>
            <a:off x="9952074" y="6319028"/>
            <a:ext cx="2239926" cy="592137"/>
          </a:xfrm>
        </p:spPr>
        <p:txBody>
          <a:bodyPr/>
          <a:lstStyle/>
          <a:p>
            <a:pPr>
              <a:spcBef>
                <a:spcPts val="0"/>
              </a:spcBef>
            </a:pPr>
            <a:r>
              <a:rPr lang="de-CH" dirty="0"/>
              <a:t>creative-proteomics.com</a:t>
            </a:r>
          </a:p>
          <a:p>
            <a:pPr>
              <a:spcBef>
                <a:spcPts val="0"/>
              </a:spcBef>
            </a:pPr>
            <a:r>
              <a:rPr lang="de-CH" dirty="0"/>
              <a:t>Uddin, M. et al., </a:t>
            </a:r>
            <a:r>
              <a:rPr lang="de-CH" dirty="0" err="1"/>
              <a:t>npj</a:t>
            </a:r>
            <a:r>
              <a:rPr lang="de-CH" dirty="0"/>
              <a:t> Digit. Med. 2019</a:t>
            </a:r>
          </a:p>
          <a:p>
            <a:pPr>
              <a:spcBef>
                <a:spcPts val="0"/>
              </a:spcBef>
            </a:pPr>
            <a:r>
              <a:rPr lang="de-CH" dirty="0"/>
              <a:t>Richards S, et al. Genet Med. 2015</a:t>
            </a:r>
          </a:p>
          <a:p>
            <a:endParaRPr lang="de-CH" dirty="0"/>
          </a:p>
        </p:txBody>
      </p:sp>
      <p:graphicFrame>
        <p:nvGraphicFramePr>
          <p:cNvPr id="14" name="Tabelle 13"/>
          <p:cNvGraphicFramePr>
            <a:graphicFrameLocks noGrp="1"/>
          </p:cNvGraphicFramePr>
          <p:nvPr>
            <p:extLst>
              <p:ext uri="{D42A27DB-BD31-4B8C-83A1-F6EECF244321}">
                <p14:modId xmlns:p14="http://schemas.microsoft.com/office/powerpoint/2010/main" val="4130997838"/>
              </p:ext>
            </p:extLst>
          </p:nvPr>
        </p:nvGraphicFramePr>
        <p:xfrm>
          <a:off x="6006832" y="3484418"/>
          <a:ext cx="5954796" cy="2682240"/>
        </p:xfrm>
        <a:graphic>
          <a:graphicData uri="http://schemas.openxmlformats.org/drawingml/2006/table">
            <a:tbl>
              <a:tblPr firstRow="1" bandRow="1">
                <a:tableStyleId>{5C22544A-7EE6-4342-B048-85BDC9FD1C3A}</a:tableStyleId>
              </a:tblPr>
              <a:tblGrid>
                <a:gridCol w="1170991">
                  <a:extLst>
                    <a:ext uri="{9D8B030D-6E8A-4147-A177-3AD203B41FA5}">
                      <a16:colId xmlns:a16="http://schemas.microsoft.com/office/drawing/2014/main" val="20000"/>
                    </a:ext>
                  </a:extLst>
                </a:gridCol>
                <a:gridCol w="1051777">
                  <a:extLst>
                    <a:ext uri="{9D8B030D-6E8A-4147-A177-3AD203B41FA5}">
                      <a16:colId xmlns:a16="http://schemas.microsoft.com/office/drawing/2014/main" val="20001"/>
                    </a:ext>
                  </a:extLst>
                </a:gridCol>
                <a:gridCol w="1569631">
                  <a:extLst>
                    <a:ext uri="{9D8B030D-6E8A-4147-A177-3AD203B41FA5}">
                      <a16:colId xmlns:a16="http://schemas.microsoft.com/office/drawing/2014/main" val="20002"/>
                    </a:ext>
                  </a:extLst>
                </a:gridCol>
                <a:gridCol w="2162397">
                  <a:extLst>
                    <a:ext uri="{9D8B030D-6E8A-4147-A177-3AD203B41FA5}">
                      <a16:colId xmlns:a16="http://schemas.microsoft.com/office/drawing/2014/main" val="20003"/>
                    </a:ext>
                  </a:extLst>
                </a:gridCol>
              </a:tblGrid>
              <a:tr h="240774">
                <a:tc gridSpan="4">
                  <a:txBody>
                    <a:bodyPr/>
                    <a:lstStyle/>
                    <a:p>
                      <a:r>
                        <a:rPr lang="de-CH" sz="1200" b="1" dirty="0"/>
                        <a:t>Database (</a:t>
                      </a:r>
                      <a:r>
                        <a:rPr lang="de-CH" sz="1200" b="1" dirty="0" err="1"/>
                        <a:t>Exp</a:t>
                      </a:r>
                      <a:r>
                        <a:rPr lang="de-CH" sz="1200" b="1" dirty="0"/>
                        <a:t>)</a:t>
                      </a:r>
                    </a:p>
                  </a:txBody>
                  <a:tcPr>
                    <a:solidFill>
                      <a:schemeClr val="accent1">
                        <a:lumMod val="75000"/>
                      </a:schemeClr>
                    </a:solidFill>
                  </a:tcPr>
                </a:tc>
                <a:tc hMerge="1">
                  <a:txBody>
                    <a:bodyPr/>
                    <a:lstStyle/>
                    <a:p>
                      <a:endParaRPr lang="de-CH" sz="1400" b="1" dirty="0"/>
                    </a:p>
                  </a:txBody>
                  <a:tcPr>
                    <a:solidFill>
                      <a:schemeClr val="accent1">
                        <a:lumMod val="75000"/>
                      </a:schemeClr>
                    </a:solidFill>
                  </a:tcPr>
                </a:tc>
                <a:tc hMerge="1">
                  <a:txBody>
                    <a:bodyPr/>
                    <a:lstStyle/>
                    <a:p>
                      <a:endParaRPr lang="de-CH" sz="1400" b="1" dirty="0"/>
                    </a:p>
                  </a:txBody>
                  <a:tcPr>
                    <a:solidFill>
                      <a:schemeClr val="accent1">
                        <a:lumMod val="75000"/>
                      </a:schemeClr>
                    </a:solidFill>
                  </a:tcPr>
                </a:tc>
                <a:tc hMerge="1">
                  <a:txBody>
                    <a:bodyPr/>
                    <a:lstStyle/>
                    <a:p>
                      <a:endParaRPr lang="de-CH" sz="1400" b="1" dirty="0"/>
                    </a:p>
                  </a:txBody>
                  <a:tcPr>
                    <a:solidFill>
                      <a:schemeClr val="accent1">
                        <a:lumMod val="75000"/>
                      </a:schemeClr>
                    </a:solidFill>
                  </a:tcPr>
                </a:tc>
                <a:extLst>
                  <a:ext uri="{0D108BD9-81ED-4DB2-BD59-A6C34878D82A}">
                    <a16:rowId xmlns:a16="http://schemas.microsoft.com/office/drawing/2014/main" val="10000"/>
                  </a:ext>
                </a:extLst>
              </a:tr>
              <a:tr h="240774">
                <a:tc>
                  <a:txBody>
                    <a:bodyPr/>
                    <a:lstStyle/>
                    <a:p>
                      <a:r>
                        <a:rPr lang="de-CH" sz="1200" b="1" dirty="0" err="1">
                          <a:solidFill>
                            <a:schemeClr val="bg1"/>
                          </a:solidFill>
                        </a:rPr>
                        <a:t>Category</a:t>
                      </a:r>
                      <a:endParaRPr lang="de-CH" sz="1200" b="1" dirty="0">
                        <a:solidFill>
                          <a:schemeClr val="bg1"/>
                        </a:solidFill>
                      </a:endParaRPr>
                    </a:p>
                  </a:txBody>
                  <a:tcPr>
                    <a:solidFill>
                      <a:schemeClr val="accent1">
                        <a:lumMod val="75000"/>
                      </a:schemeClr>
                    </a:solidFill>
                  </a:tcPr>
                </a:tc>
                <a:tc>
                  <a:txBody>
                    <a:bodyPr/>
                    <a:lstStyle/>
                    <a:p>
                      <a:r>
                        <a:rPr lang="de-CH" sz="1200" b="1" dirty="0">
                          <a:solidFill>
                            <a:schemeClr val="bg1"/>
                          </a:solidFill>
                        </a:rPr>
                        <a:t>Name</a:t>
                      </a:r>
                    </a:p>
                  </a:txBody>
                  <a:tcPr>
                    <a:solidFill>
                      <a:schemeClr val="accent1">
                        <a:lumMod val="75000"/>
                      </a:schemeClr>
                    </a:solidFill>
                  </a:tcPr>
                </a:tc>
                <a:tc>
                  <a:txBody>
                    <a:bodyPr/>
                    <a:lstStyle/>
                    <a:p>
                      <a:endParaRPr lang="de-CH" sz="1200" b="1" dirty="0">
                        <a:solidFill>
                          <a:schemeClr val="bg1"/>
                        </a:solidFill>
                      </a:endParaRPr>
                    </a:p>
                  </a:txBody>
                  <a:tcPr>
                    <a:solidFill>
                      <a:schemeClr val="accent1">
                        <a:lumMod val="75000"/>
                      </a:schemeClr>
                    </a:solidFill>
                  </a:tcPr>
                </a:tc>
                <a:tc>
                  <a:txBody>
                    <a:bodyPr/>
                    <a:lstStyle/>
                    <a:p>
                      <a:r>
                        <a:rPr lang="de-CH" sz="1200" b="1" dirty="0">
                          <a:solidFill>
                            <a:schemeClr val="bg1"/>
                          </a:solidFill>
                        </a:rPr>
                        <a:t>Basis</a:t>
                      </a:r>
                    </a:p>
                  </a:txBody>
                  <a:tcPr>
                    <a:solidFill>
                      <a:schemeClr val="accent1">
                        <a:lumMod val="75000"/>
                      </a:schemeClr>
                    </a:solidFill>
                  </a:tcPr>
                </a:tc>
                <a:extLst>
                  <a:ext uri="{0D108BD9-81ED-4DB2-BD59-A6C34878D82A}">
                    <a16:rowId xmlns:a16="http://schemas.microsoft.com/office/drawing/2014/main" val="10001"/>
                  </a:ext>
                </a:extLst>
              </a:tr>
              <a:tr h="313006">
                <a:tc>
                  <a:txBody>
                    <a:bodyPr/>
                    <a:lstStyle/>
                    <a:p>
                      <a:r>
                        <a:rPr lang="de-CH" sz="1000" dirty="0" err="1"/>
                        <a:t>Missense</a:t>
                      </a:r>
                      <a:r>
                        <a:rPr lang="de-CH" sz="1000" dirty="0"/>
                        <a:t> </a:t>
                      </a:r>
                      <a:r>
                        <a:rPr lang="de-CH" sz="1000" dirty="0" err="1"/>
                        <a:t>prediction</a:t>
                      </a:r>
                      <a:endParaRPr lang="de-CH" sz="1000" dirty="0"/>
                    </a:p>
                  </a:txBody>
                  <a:tcPr>
                    <a:solidFill>
                      <a:schemeClr val="bg1"/>
                    </a:solidFill>
                  </a:tcPr>
                </a:tc>
                <a:tc>
                  <a:txBody>
                    <a:bodyPr/>
                    <a:lstStyle/>
                    <a:p>
                      <a:r>
                        <a:rPr lang="de-CH" sz="1000" b="0" i="0" u="none" strike="noStrike" kern="1200" baseline="0" dirty="0">
                          <a:solidFill>
                            <a:schemeClr val="dk1"/>
                          </a:solidFill>
                          <a:latin typeface="+mn-lt"/>
                          <a:ea typeface="+mn-ea"/>
                          <a:cs typeface="+mn-cs"/>
                        </a:rPr>
                        <a:t>FATHMM</a:t>
                      </a:r>
                      <a:endParaRPr lang="de-CH" sz="1000" dirty="0"/>
                    </a:p>
                  </a:txBody>
                  <a:tcPr>
                    <a:solidFill>
                      <a:schemeClr val="bg1"/>
                    </a:solidFill>
                  </a:tcPr>
                </a:tc>
                <a:tc>
                  <a:txBody>
                    <a:bodyPr/>
                    <a:lstStyle/>
                    <a:p>
                      <a:r>
                        <a:rPr lang="de-CH" sz="1000" dirty="0"/>
                        <a:t>http://fathmm.biocompute.org.uk</a:t>
                      </a:r>
                    </a:p>
                  </a:txBody>
                  <a:tcPr>
                    <a:solidFill>
                      <a:schemeClr val="bg1"/>
                    </a:solidFill>
                  </a:tcPr>
                </a:tc>
                <a:tc>
                  <a:txBody>
                    <a:bodyPr/>
                    <a:lstStyle/>
                    <a:p>
                      <a:pPr algn="l"/>
                      <a:r>
                        <a:rPr lang="de-CH" sz="1000" b="0" i="0" u="none" strike="noStrike" kern="1200" baseline="0" dirty="0" err="1">
                          <a:solidFill>
                            <a:schemeClr val="dk1"/>
                          </a:solidFill>
                          <a:latin typeface="+mn-lt"/>
                          <a:ea typeface="+mn-ea"/>
                          <a:cs typeface="+mn-cs"/>
                        </a:rPr>
                        <a:t>Evolutionary</a:t>
                      </a:r>
                      <a:r>
                        <a:rPr lang="de-CH" sz="1000" b="0" i="0" u="none" strike="noStrike" kern="1200" baseline="0" dirty="0">
                          <a:solidFill>
                            <a:schemeClr val="dk1"/>
                          </a:solidFill>
                          <a:latin typeface="+mn-lt"/>
                          <a:ea typeface="+mn-ea"/>
                          <a:cs typeface="+mn-cs"/>
                        </a:rPr>
                        <a:t> </a:t>
                      </a:r>
                      <a:r>
                        <a:rPr lang="de-CH" sz="1000" b="0" i="0" u="none" strike="noStrike" kern="1200" baseline="0" dirty="0" err="1">
                          <a:solidFill>
                            <a:schemeClr val="dk1"/>
                          </a:solidFill>
                          <a:latin typeface="+mn-lt"/>
                          <a:ea typeface="+mn-ea"/>
                          <a:cs typeface="+mn-cs"/>
                        </a:rPr>
                        <a:t>conservation</a:t>
                      </a:r>
                      <a:endParaRPr lang="de-CH" sz="1000" dirty="0"/>
                    </a:p>
                  </a:txBody>
                  <a:tcPr>
                    <a:solidFill>
                      <a:schemeClr val="bg1"/>
                    </a:solidFill>
                  </a:tcPr>
                </a:tc>
                <a:extLst>
                  <a:ext uri="{0D108BD9-81ED-4DB2-BD59-A6C34878D82A}">
                    <a16:rowId xmlns:a16="http://schemas.microsoft.com/office/drawing/2014/main" val="10002"/>
                  </a:ext>
                </a:extLst>
              </a:tr>
              <a:tr h="192619">
                <a:tc>
                  <a:txBody>
                    <a:bodyPr/>
                    <a:lstStyle/>
                    <a:p>
                      <a:endParaRPr lang="de-CH" sz="1000" dirty="0"/>
                    </a:p>
                  </a:txBody>
                  <a:tcPr>
                    <a:solidFill>
                      <a:schemeClr val="bg1"/>
                    </a:solidFill>
                  </a:tcPr>
                </a:tc>
                <a:tc>
                  <a:txBody>
                    <a:bodyPr/>
                    <a:lstStyle/>
                    <a:p>
                      <a:r>
                        <a:rPr lang="de-CH" sz="1000" b="0" i="0" u="none" strike="noStrike" kern="1200" baseline="0" dirty="0">
                          <a:solidFill>
                            <a:schemeClr val="dk1"/>
                          </a:solidFill>
                          <a:latin typeface="+mn-lt"/>
                          <a:ea typeface="+mn-ea"/>
                          <a:cs typeface="+mn-cs"/>
                        </a:rPr>
                        <a:t>SIFT</a:t>
                      </a:r>
                      <a:endParaRPr lang="de-CH" sz="1000" dirty="0"/>
                    </a:p>
                  </a:txBody>
                  <a:tcPr>
                    <a:solidFill>
                      <a:schemeClr val="bg1"/>
                    </a:solidFill>
                  </a:tcPr>
                </a:tc>
                <a:tc>
                  <a:txBody>
                    <a:bodyPr/>
                    <a:lstStyle/>
                    <a:p>
                      <a:r>
                        <a:rPr lang="de-CH" sz="1000" dirty="0"/>
                        <a:t>http://sift.jcvi.org</a:t>
                      </a:r>
                    </a:p>
                  </a:txBody>
                  <a:tcPr>
                    <a:solidFill>
                      <a:schemeClr val="bg1"/>
                    </a:solidFill>
                  </a:tcPr>
                </a:tc>
                <a:tc>
                  <a:txBody>
                    <a:bodyPr/>
                    <a:lstStyle/>
                    <a:p>
                      <a:pPr algn="l"/>
                      <a:r>
                        <a:rPr lang="de-CH" sz="1000" b="0" i="0" u="none" strike="noStrike" kern="1200" baseline="0" dirty="0" err="1">
                          <a:solidFill>
                            <a:schemeClr val="dk1"/>
                          </a:solidFill>
                          <a:latin typeface="+mn-lt"/>
                          <a:ea typeface="+mn-ea"/>
                          <a:cs typeface="+mn-cs"/>
                        </a:rPr>
                        <a:t>Evolutionary</a:t>
                      </a:r>
                      <a:r>
                        <a:rPr lang="de-CH" sz="1000" b="0" i="0" u="none" strike="noStrike" kern="1200" baseline="0" dirty="0">
                          <a:solidFill>
                            <a:schemeClr val="dk1"/>
                          </a:solidFill>
                          <a:latin typeface="+mn-lt"/>
                          <a:ea typeface="+mn-ea"/>
                          <a:cs typeface="+mn-cs"/>
                        </a:rPr>
                        <a:t> </a:t>
                      </a:r>
                      <a:r>
                        <a:rPr lang="de-CH" sz="1000" b="0" i="0" u="none" strike="noStrike" kern="1200" baseline="0" dirty="0" err="1">
                          <a:solidFill>
                            <a:schemeClr val="dk1"/>
                          </a:solidFill>
                          <a:latin typeface="+mn-lt"/>
                          <a:ea typeface="+mn-ea"/>
                          <a:cs typeface="+mn-cs"/>
                        </a:rPr>
                        <a:t>conservation</a:t>
                      </a:r>
                      <a:endParaRPr lang="de-CH" sz="1000" dirty="0"/>
                    </a:p>
                  </a:txBody>
                  <a:tcPr>
                    <a:solidFill>
                      <a:schemeClr val="bg1"/>
                    </a:solidFill>
                  </a:tcPr>
                </a:tc>
                <a:extLst>
                  <a:ext uri="{0D108BD9-81ED-4DB2-BD59-A6C34878D82A}">
                    <a16:rowId xmlns:a16="http://schemas.microsoft.com/office/drawing/2014/main" val="10003"/>
                  </a:ext>
                </a:extLst>
              </a:tr>
              <a:tr h="313006">
                <a:tc>
                  <a:txBody>
                    <a:bodyPr/>
                    <a:lstStyle/>
                    <a:p>
                      <a:endParaRPr lang="de-CH" sz="1000"/>
                    </a:p>
                  </a:txBody>
                  <a:tcPr>
                    <a:solidFill>
                      <a:schemeClr val="bg1"/>
                    </a:solidFill>
                  </a:tcPr>
                </a:tc>
                <a:tc>
                  <a:txBody>
                    <a:bodyPr/>
                    <a:lstStyle/>
                    <a:p>
                      <a:r>
                        <a:rPr lang="de-CH" sz="1000" b="0" i="0" u="none" strike="noStrike" kern="1200" baseline="0" dirty="0" err="1">
                          <a:solidFill>
                            <a:schemeClr val="dk1"/>
                          </a:solidFill>
                          <a:latin typeface="+mn-lt"/>
                          <a:ea typeface="+mn-ea"/>
                          <a:cs typeface="+mn-cs"/>
                        </a:rPr>
                        <a:t>MutationTaster</a:t>
                      </a:r>
                      <a:endParaRPr lang="de-CH" sz="1000" dirty="0"/>
                    </a:p>
                  </a:txBody>
                  <a:tcPr>
                    <a:solidFill>
                      <a:schemeClr val="bg1"/>
                    </a:solidFill>
                  </a:tcPr>
                </a:tc>
                <a:tc>
                  <a:txBody>
                    <a:bodyPr/>
                    <a:lstStyle/>
                    <a:p>
                      <a:r>
                        <a:rPr lang="de-CH" sz="1000" dirty="0"/>
                        <a:t>http://www.mutationtaster.org</a:t>
                      </a:r>
                    </a:p>
                  </a:txBody>
                  <a:tcPr>
                    <a:solidFill>
                      <a:schemeClr val="bg1"/>
                    </a:solidFill>
                  </a:tcPr>
                </a:tc>
                <a:tc>
                  <a:txBody>
                    <a:bodyPr/>
                    <a:lstStyle/>
                    <a:p>
                      <a:pPr algn="l"/>
                      <a:r>
                        <a:rPr lang="de-CH" sz="1000" b="0" i="0" u="none" strike="noStrike" kern="1200" baseline="0" dirty="0">
                          <a:solidFill>
                            <a:schemeClr val="dk1"/>
                          </a:solidFill>
                          <a:latin typeface="+mn-lt"/>
                          <a:ea typeface="+mn-ea"/>
                          <a:cs typeface="+mn-cs"/>
                        </a:rPr>
                        <a:t>Protein </a:t>
                      </a:r>
                      <a:r>
                        <a:rPr lang="de-CH" sz="1000" b="0" i="0" u="none" strike="noStrike" kern="1200" baseline="0" dirty="0" err="1">
                          <a:solidFill>
                            <a:schemeClr val="dk1"/>
                          </a:solidFill>
                          <a:latin typeface="+mn-lt"/>
                          <a:ea typeface="+mn-ea"/>
                          <a:cs typeface="+mn-cs"/>
                        </a:rPr>
                        <a:t>structure</a:t>
                      </a:r>
                      <a:r>
                        <a:rPr lang="de-CH" sz="1000" b="0" i="0" u="none" strike="noStrike" kern="1200" baseline="0" dirty="0">
                          <a:solidFill>
                            <a:schemeClr val="dk1"/>
                          </a:solidFill>
                          <a:latin typeface="+mn-lt"/>
                          <a:ea typeface="+mn-ea"/>
                          <a:cs typeface="+mn-cs"/>
                        </a:rPr>
                        <a:t>, </a:t>
                      </a:r>
                      <a:r>
                        <a:rPr lang="de-CH" sz="1000" b="0" i="0" u="none" strike="noStrike" kern="1200" baseline="0" dirty="0" err="1">
                          <a:solidFill>
                            <a:schemeClr val="dk1"/>
                          </a:solidFill>
                          <a:latin typeface="+mn-lt"/>
                          <a:ea typeface="+mn-ea"/>
                          <a:cs typeface="+mn-cs"/>
                        </a:rPr>
                        <a:t>function</a:t>
                      </a:r>
                      <a:r>
                        <a:rPr lang="de-CH" sz="1000" b="0" i="0" u="none" strike="noStrike" kern="1200" baseline="0" dirty="0">
                          <a:solidFill>
                            <a:schemeClr val="dk1"/>
                          </a:solidFill>
                          <a:latin typeface="+mn-lt"/>
                          <a:ea typeface="+mn-ea"/>
                          <a:cs typeface="+mn-cs"/>
                        </a:rPr>
                        <a:t> </a:t>
                      </a:r>
                      <a:r>
                        <a:rPr lang="de-CH" sz="1000" b="0" i="0" u="none" strike="noStrike" kern="1200" baseline="0" dirty="0" err="1">
                          <a:solidFill>
                            <a:schemeClr val="dk1"/>
                          </a:solidFill>
                          <a:latin typeface="+mn-lt"/>
                          <a:ea typeface="+mn-ea"/>
                          <a:cs typeface="+mn-cs"/>
                        </a:rPr>
                        <a:t>and</a:t>
                      </a:r>
                      <a:endParaRPr lang="de-CH" sz="1000" b="0" i="0" u="none" strike="noStrike" kern="1200" baseline="0" dirty="0">
                        <a:solidFill>
                          <a:schemeClr val="dk1"/>
                        </a:solidFill>
                        <a:latin typeface="+mn-lt"/>
                        <a:ea typeface="+mn-ea"/>
                        <a:cs typeface="+mn-cs"/>
                      </a:endParaRPr>
                    </a:p>
                    <a:p>
                      <a:pPr algn="l"/>
                      <a:r>
                        <a:rPr lang="de-CH" sz="1000" b="0" i="0" u="none" strike="noStrike" kern="1200" baseline="0" dirty="0" err="1">
                          <a:solidFill>
                            <a:schemeClr val="dk1"/>
                          </a:solidFill>
                          <a:latin typeface="+mn-lt"/>
                          <a:ea typeface="+mn-ea"/>
                          <a:cs typeface="+mn-cs"/>
                        </a:rPr>
                        <a:t>evolutionary</a:t>
                      </a:r>
                      <a:r>
                        <a:rPr lang="de-CH" sz="1000" b="0" i="0" u="none" strike="noStrike" kern="1200" baseline="0" dirty="0">
                          <a:solidFill>
                            <a:schemeClr val="dk1"/>
                          </a:solidFill>
                          <a:latin typeface="+mn-lt"/>
                          <a:ea typeface="+mn-ea"/>
                          <a:cs typeface="+mn-cs"/>
                        </a:rPr>
                        <a:t> </a:t>
                      </a:r>
                      <a:r>
                        <a:rPr lang="de-CH" sz="1000" b="0" i="0" u="none" strike="noStrike" kern="1200" baseline="0" dirty="0" err="1">
                          <a:solidFill>
                            <a:schemeClr val="dk1"/>
                          </a:solidFill>
                          <a:latin typeface="+mn-lt"/>
                          <a:ea typeface="+mn-ea"/>
                          <a:cs typeface="+mn-cs"/>
                        </a:rPr>
                        <a:t>conservation</a:t>
                      </a:r>
                      <a:endParaRPr lang="de-CH" sz="1000" dirty="0"/>
                    </a:p>
                  </a:txBody>
                  <a:tcPr>
                    <a:solidFill>
                      <a:schemeClr val="bg1"/>
                    </a:solidFill>
                  </a:tcPr>
                </a:tc>
                <a:extLst>
                  <a:ext uri="{0D108BD9-81ED-4DB2-BD59-A6C34878D82A}">
                    <a16:rowId xmlns:a16="http://schemas.microsoft.com/office/drawing/2014/main" val="10004"/>
                  </a:ext>
                </a:extLst>
              </a:tr>
              <a:tr h="433729">
                <a:tc>
                  <a:txBody>
                    <a:bodyPr/>
                    <a:lstStyle/>
                    <a:p>
                      <a:r>
                        <a:rPr lang="de-CH" sz="1000" dirty="0" err="1"/>
                        <a:t>Splice</a:t>
                      </a:r>
                      <a:r>
                        <a:rPr lang="de-CH" sz="1000" baseline="0" dirty="0"/>
                        <a:t> Site </a:t>
                      </a:r>
                      <a:r>
                        <a:rPr lang="de-CH" sz="1000" baseline="0" dirty="0" err="1"/>
                        <a:t>Prediczion</a:t>
                      </a:r>
                      <a:endParaRPr lang="de-CH" sz="1000" baseline="0" dirty="0"/>
                    </a:p>
                    <a:p>
                      <a:endParaRPr lang="de-CH" sz="1000" dirty="0"/>
                    </a:p>
                  </a:txBody>
                  <a:tcPr>
                    <a:solidFill>
                      <a:schemeClr val="bg1"/>
                    </a:solidFill>
                  </a:tcPr>
                </a:tc>
                <a:tc>
                  <a:txBody>
                    <a:bodyPr/>
                    <a:lstStyle/>
                    <a:p>
                      <a:r>
                        <a:rPr lang="de-CH" sz="1000" b="0" i="0" u="none" strike="noStrike" kern="1200" baseline="0" dirty="0">
                          <a:solidFill>
                            <a:schemeClr val="dk1"/>
                          </a:solidFill>
                          <a:latin typeface="+mn-lt"/>
                          <a:ea typeface="+mn-ea"/>
                          <a:cs typeface="+mn-cs"/>
                        </a:rPr>
                        <a:t>Human </a:t>
                      </a:r>
                      <a:r>
                        <a:rPr lang="de-CH" sz="1000" b="0" i="0" u="none" strike="noStrike" kern="1200" baseline="0" dirty="0" err="1">
                          <a:solidFill>
                            <a:schemeClr val="dk1"/>
                          </a:solidFill>
                          <a:latin typeface="+mn-lt"/>
                          <a:ea typeface="+mn-ea"/>
                          <a:cs typeface="+mn-cs"/>
                        </a:rPr>
                        <a:t>Splicing</a:t>
                      </a:r>
                      <a:r>
                        <a:rPr lang="de-CH" sz="1000" b="0" i="0" u="none" strike="noStrike" kern="1200" baseline="0" dirty="0">
                          <a:solidFill>
                            <a:schemeClr val="dk1"/>
                          </a:solidFill>
                          <a:latin typeface="+mn-lt"/>
                          <a:ea typeface="+mn-ea"/>
                          <a:cs typeface="+mn-cs"/>
                        </a:rPr>
                        <a:t> Finder</a:t>
                      </a:r>
                      <a:endParaRPr lang="de-CH" sz="1000" dirty="0"/>
                    </a:p>
                  </a:txBody>
                  <a:tcPr>
                    <a:solidFill>
                      <a:schemeClr val="bg1"/>
                    </a:solidFill>
                  </a:tcPr>
                </a:tc>
                <a:tc>
                  <a:txBody>
                    <a:bodyPr/>
                    <a:lstStyle/>
                    <a:p>
                      <a:r>
                        <a:rPr lang="de-CH" sz="1000" dirty="0"/>
                        <a:t>http://www.umd.be/HSF/</a:t>
                      </a:r>
                    </a:p>
                  </a:txBody>
                  <a:tcPr>
                    <a:solidFill>
                      <a:schemeClr val="bg1"/>
                    </a:solidFill>
                  </a:tcPr>
                </a:tc>
                <a:tc>
                  <a:txBody>
                    <a:bodyPr/>
                    <a:lstStyle/>
                    <a:p>
                      <a:pPr algn="l"/>
                      <a:r>
                        <a:rPr lang="de-CH" sz="1000" b="0" i="0" u="none" strike="noStrike" kern="1200" baseline="0" dirty="0">
                          <a:solidFill>
                            <a:schemeClr val="dk1"/>
                          </a:solidFill>
                          <a:latin typeface="+mn-lt"/>
                          <a:ea typeface="+mn-ea"/>
                          <a:cs typeface="+mn-cs"/>
                        </a:rPr>
                        <a:t>Position-</a:t>
                      </a:r>
                      <a:r>
                        <a:rPr lang="de-CH" sz="1000" b="0" i="0" u="none" strike="noStrike" kern="1200" baseline="0" dirty="0" err="1">
                          <a:solidFill>
                            <a:schemeClr val="dk1"/>
                          </a:solidFill>
                          <a:latin typeface="+mn-lt"/>
                          <a:ea typeface="+mn-ea"/>
                          <a:cs typeface="+mn-cs"/>
                        </a:rPr>
                        <a:t>dependent</a:t>
                      </a:r>
                      <a:r>
                        <a:rPr lang="de-CH" sz="1000" b="0" i="0" u="none" strike="noStrike" kern="1200" baseline="0" dirty="0">
                          <a:solidFill>
                            <a:schemeClr val="dk1"/>
                          </a:solidFill>
                          <a:latin typeface="+mn-lt"/>
                          <a:ea typeface="+mn-ea"/>
                          <a:cs typeface="+mn-cs"/>
                        </a:rPr>
                        <a:t> </a:t>
                      </a:r>
                      <a:r>
                        <a:rPr lang="de-CH" sz="1000" b="0" i="0" u="none" strike="noStrike" kern="1200" baseline="0" dirty="0" err="1">
                          <a:solidFill>
                            <a:schemeClr val="dk1"/>
                          </a:solidFill>
                          <a:latin typeface="+mn-lt"/>
                          <a:ea typeface="+mn-ea"/>
                          <a:cs typeface="+mn-cs"/>
                        </a:rPr>
                        <a:t>logic</a:t>
                      </a:r>
                      <a:endParaRPr lang="de-CH" sz="1000" dirty="0"/>
                    </a:p>
                  </a:txBody>
                  <a:tcPr>
                    <a:solidFill>
                      <a:schemeClr val="bg1"/>
                    </a:solidFill>
                  </a:tcPr>
                </a:tc>
                <a:extLst>
                  <a:ext uri="{0D108BD9-81ED-4DB2-BD59-A6C34878D82A}">
                    <a16:rowId xmlns:a16="http://schemas.microsoft.com/office/drawing/2014/main" val="10005"/>
                  </a:ext>
                </a:extLst>
              </a:tr>
              <a:tr h="433729">
                <a:tc>
                  <a:txBody>
                    <a:bodyPr/>
                    <a:lstStyle/>
                    <a:p>
                      <a:r>
                        <a:rPr lang="de-CH" sz="1000" dirty="0"/>
                        <a:t>Nucleotide</a:t>
                      </a:r>
                      <a:r>
                        <a:rPr lang="de-CH" sz="1000" baseline="0" dirty="0"/>
                        <a:t> </a:t>
                      </a:r>
                      <a:r>
                        <a:rPr lang="de-CH" sz="1000" baseline="0" dirty="0" err="1"/>
                        <a:t>conservation</a:t>
                      </a:r>
                      <a:r>
                        <a:rPr lang="de-CH" sz="1000" baseline="0" dirty="0"/>
                        <a:t> </a:t>
                      </a:r>
                      <a:r>
                        <a:rPr lang="de-CH" sz="1000" baseline="0" dirty="0" err="1"/>
                        <a:t>predixtion</a:t>
                      </a:r>
                      <a:endParaRPr lang="de-CH" sz="1000" dirty="0"/>
                    </a:p>
                  </a:txBody>
                  <a:tcPr>
                    <a:solidFill>
                      <a:schemeClr val="bg1"/>
                    </a:solidFill>
                  </a:tcPr>
                </a:tc>
                <a:tc>
                  <a:txBody>
                    <a:bodyPr/>
                    <a:lstStyle/>
                    <a:p>
                      <a:r>
                        <a:rPr lang="de-CH" sz="1000" b="0" i="0" u="none" strike="noStrike" kern="1200" baseline="0" dirty="0" err="1">
                          <a:solidFill>
                            <a:schemeClr val="dk1"/>
                          </a:solidFill>
                          <a:latin typeface="+mn-lt"/>
                          <a:ea typeface="+mn-ea"/>
                          <a:cs typeface="+mn-cs"/>
                        </a:rPr>
                        <a:t>PhyloP</a:t>
                      </a:r>
                      <a:endParaRPr lang="de-CH" sz="1000" dirty="0"/>
                    </a:p>
                  </a:txBody>
                  <a:tcPr>
                    <a:solidFill>
                      <a:schemeClr val="bg1"/>
                    </a:solidFill>
                  </a:tcPr>
                </a:tc>
                <a:tc>
                  <a:txBody>
                    <a:bodyPr/>
                    <a:lstStyle/>
                    <a:p>
                      <a:r>
                        <a:rPr lang="de-CH" sz="1000" dirty="0"/>
                        <a:t>http://compgen.bscb.cornell.edu/phast/</a:t>
                      </a:r>
                    </a:p>
                  </a:txBody>
                  <a:tcPr>
                    <a:solidFill>
                      <a:schemeClr val="bg1"/>
                    </a:solidFill>
                  </a:tcPr>
                </a:tc>
                <a:tc>
                  <a:txBody>
                    <a:bodyPr/>
                    <a:lstStyle/>
                    <a:p>
                      <a:pPr algn="l"/>
                      <a:r>
                        <a:rPr lang="de-CH" sz="1000" b="0" i="0" u="none" strike="noStrike" kern="1200" baseline="0" dirty="0" err="1">
                          <a:solidFill>
                            <a:schemeClr val="dk1"/>
                          </a:solidFill>
                          <a:latin typeface="+mn-lt"/>
                          <a:ea typeface="+mn-ea"/>
                          <a:cs typeface="+mn-cs"/>
                        </a:rPr>
                        <a:t>Conservation</a:t>
                      </a:r>
                      <a:r>
                        <a:rPr lang="de-CH" sz="1000" b="0" i="0" u="none" strike="noStrike" kern="1200" baseline="0" dirty="0">
                          <a:solidFill>
                            <a:schemeClr val="dk1"/>
                          </a:solidFill>
                          <a:latin typeface="+mn-lt"/>
                          <a:ea typeface="+mn-ea"/>
                          <a:cs typeface="+mn-cs"/>
                        </a:rPr>
                        <a:t> </a:t>
                      </a:r>
                      <a:r>
                        <a:rPr lang="de-CH" sz="1000" b="0" i="0" u="none" strike="noStrike" kern="1200" baseline="0" dirty="0" err="1">
                          <a:solidFill>
                            <a:schemeClr val="dk1"/>
                          </a:solidFill>
                          <a:latin typeface="+mn-lt"/>
                          <a:ea typeface="+mn-ea"/>
                          <a:cs typeface="+mn-cs"/>
                        </a:rPr>
                        <a:t>scoring</a:t>
                      </a:r>
                      <a:r>
                        <a:rPr lang="de-CH" sz="1000" b="0" i="0" u="none" strike="noStrike" kern="1200" baseline="0" dirty="0">
                          <a:solidFill>
                            <a:schemeClr val="dk1"/>
                          </a:solidFill>
                          <a:latin typeface="+mn-lt"/>
                          <a:ea typeface="+mn-ea"/>
                          <a:cs typeface="+mn-cs"/>
                        </a:rPr>
                        <a:t> </a:t>
                      </a:r>
                      <a:r>
                        <a:rPr lang="de-CH" sz="1000" b="0" i="0" u="none" strike="noStrike" kern="1200" baseline="0" dirty="0" err="1">
                          <a:solidFill>
                            <a:schemeClr val="dk1"/>
                          </a:solidFill>
                          <a:latin typeface="+mn-lt"/>
                          <a:ea typeface="+mn-ea"/>
                          <a:cs typeface="+mn-cs"/>
                        </a:rPr>
                        <a:t>and</a:t>
                      </a:r>
                      <a:endParaRPr lang="de-CH" sz="1000" b="0" i="0" u="none" strike="noStrike" kern="1200" baseline="0" dirty="0">
                        <a:solidFill>
                          <a:schemeClr val="dk1"/>
                        </a:solidFill>
                        <a:latin typeface="+mn-lt"/>
                        <a:ea typeface="+mn-ea"/>
                        <a:cs typeface="+mn-cs"/>
                      </a:endParaRPr>
                    </a:p>
                    <a:p>
                      <a:pPr algn="l"/>
                      <a:r>
                        <a:rPr lang="de-CH" sz="1000" b="0" i="0" u="none" strike="noStrike" kern="1200" baseline="0" dirty="0" err="1">
                          <a:solidFill>
                            <a:schemeClr val="dk1"/>
                          </a:solidFill>
                          <a:latin typeface="+mn-lt"/>
                          <a:ea typeface="+mn-ea"/>
                          <a:cs typeface="+mn-cs"/>
                        </a:rPr>
                        <a:t>identification</a:t>
                      </a:r>
                      <a:r>
                        <a:rPr lang="de-CH" sz="1000" b="0" i="0" u="none" strike="noStrike" kern="1200" baseline="0" dirty="0">
                          <a:solidFill>
                            <a:schemeClr val="dk1"/>
                          </a:solidFill>
                          <a:latin typeface="+mn-lt"/>
                          <a:ea typeface="+mn-ea"/>
                          <a:cs typeface="+mn-cs"/>
                        </a:rPr>
                        <a:t> </a:t>
                      </a:r>
                      <a:r>
                        <a:rPr lang="de-CH" sz="1000" b="0" i="0" u="none" strike="noStrike" kern="1200" baseline="0" dirty="0" err="1">
                          <a:solidFill>
                            <a:schemeClr val="dk1"/>
                          </a:solidFill>
                          <a:latin typeface="+mn-lt"/>
                          <a:ea typeface="+mn-ea"/>
                          <a:cs typeface="+mn-cs"/>
                        </a:rPr>
                        <a:t>of</a:t>
                      </a:r>
                      <a:r>
                        <a:rPr lang="de-CH" sz="1000" b="0" i="0" u="none" strike="noStrike" kern="1200" baseline="0" dirty="0">
                          <a:solidFill>
                            <a:schemeClr val="dk1"/>
                          </a:solidFill>
                          <a:latin typeface="+mn-lt"/>
                          <a:ea typeface="+mn-ea"/>
                          <a:cs typeface="+mn-cs"/>
                        </a:rPr>
                        <a:t> </a:t>
                      </a:r>
                      <a:r>
                        <a:rPr lang="de-CH" sz="1000" b="0" i="0" u="none" strike="noStrike" kern="1200" baseline="0" dirty="0" err="1">
                          <a:solidFill>
                            <a:schemeClr val="dk1"/>
                          </a:solidFill>
                          <a:latin typeface="+mn-lt"/>
                          <a:ea typeface="+mn-ea"/>
                          <a:cs typeface="+mn-cs"/>
                        </a:rPr>
                        <a:t>conserved</a:t>
                      </a:r>
                      <a:r>
                        <a:rPr lang="de-CH" sz="1000" b="0" i="0" u="none" strike="noStrike" kern="1200" baseline="0" dirty="0">
                          <a:solidFill>
                            <a:schemeClr val="dk1"/>
                          </a:solidFill>
                          <a:latin typeface="+mn-lt"/>
                          <a:ea typeface="+mn-ea"/>
                          <a:cs typeface="+mn-cs"/>
                        </a:rPr>
                        <a:t> </a:t>
                      </a:r>
                      <a:r>
                        <a:rPr lang="de-CH" sz="1000" b="0" i="0" u="none" strike="noStrike" kern="1200" baseline="0" dirty="0" err="1">
                          <a:solidFill>
                            <a:schemeClr val="dk1"/>
                          </a:solidFill>
                          <a:latin typeface="+mn-lt"/>
                          <a:ea typeface="+mn-ea"/>
                          <a:cs typeface="+mn-cs"/>
                        </a:rPr>
                        <a:t>elements</a:t>
                      </a:r>
                      <a:endParaRPr lang="de-CH" sz="1000" dirty="0"/>
                    </a:p>
                  </a:txBody>
                  <a:tcPr>
                    <a:solidFill>
                      <a:schemeClr val="bg1"/>
                    </a:solidFill>
                  </a:tcPr>
                </a:tc>
                <a:extLst>
                  <a:ext uri="{0D108BD9-81ED-4DB2-BD59-A6C34878D82A}">
                    <a16:rowId xmlns:a16="http://schemas.microsoft.com/office/drawing/2014/main" val="10006"/>
                  </a:ext>
                </a:extLst>
              </a:tr>
            </a:tbl>
          </a:graphicData>
        </a:graphic>
      </p:graphicFrame>
      <p:pic>
        <p:nvPicPr>
          <p:cNvPr id="37890" name="Picture 2" descr="Overview of Bioinformatics 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8845"/>
            <a:ext cx="5863428" cy="40164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platzhalter 3"/>
          <p:cNvSpPr txBox="1">
            <a:spLocks/>
          </p:cNvSpPr>
          <p:nvPr/>
        </p:nvSpPr>
        <p:spPr>
          <a:xfrm>
            <a:off x="453544" y="1125834"/>
            <a:ext cx="11306175" cy="41588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750"/>
              </a:spcBef>
              <a:buClr>
                <a:schemeClr val="accent1"/>
              </a:buClr>
              <a:buFont typeface="Wingdings" panose="05000000000000000000" pitchFamily="2" charset="2"/>
              <a:buNone/>
              <a:defRPr sz="1000" kern="1200">
                <a:solidFill>
                  <a:schemeClr val="tx1"/>
                </a:solidFill>
                <a:latin typeface="+mn-lt"/>
                <a:ea typeface="+mn-ea"/>
                <a:cs typeface="+mn-cs"/>
              </a:defRPr>
            </a:lvl1pPr>
            <a:lvl2pPr marL="54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2pPr>
            <a:lvl3pPr marL="81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3pPr>
            <a:lvl4pPr marL="108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4pPr>
            <a:lvl5pPr marL="135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CH" sz="2000" b="1" dirty="0">
                <a:solidFill>
                  <a:schemeClr val="accent1">
                    <a:lumMod val="60000"/>
                    <a:lumOff val="40000"/>
                  </a:schemeClr>
                </a:solidFill>
                <a:latin typeface="+mj-lt"/>
              </a:rPr>
              <a:t>Bioinformatik &amp; </a:t>
            </a:r>
            <a:r>
              <a:rPr lang="de-CH" sz="2000" b="1" dirty="0" err="1">
                <a:solidFill>
                  <a:schemeClr val="accent1">
                    <a:lumMod val="60000"/>
                    <a:lumOff val="40000"/>
                  </a:schemeClr>
                </a:solidFill>
                <a:latin typeface="+mj-lt"/>
              </a:rPr>
              <a:t>Artificial</a:t>
            </a:r>
            <a:r>
              <a:rPr lang="de-CH" sz="2000" b="1" dirty="0">
                <a:solidFill>
                  <a:schemeClr val="accent1">
                    <a:lumMod val="60000"/>
                    <a:lumOff val="40000"/>
                  </a:schemeClr>
                </a:solidFill>
                <a:latin typeface="+mj-lt"/>
              </a:rPr>
              <a:t> </a:t>
            </a:r>
            <a:r>
              <a:rPr lang="de-CH" sz="2000" b="1" dirty="0" err="1">
                <a:solidFill>
                  <a:schemeClr val="accent1">
                    <a:lumMod val="60000"/>
                    <a:lumOff val="40000"/>
                  </a:schemeClr>
                </a:solidFill>
                <a:latin typeface="+mj-lt"/>
              </a:rPr>
              <a:t>Intelligence</a:t>
            </a:r>
            <a:endParaRPr lang="de-CH" sz="2000" b="1" dirty="0">
              <a:solidFill>
                <a:schemeClr val="accent1">
                  <a:lumMod val="60000"/>
                  <a:lumOff val="40000"/>
                </a:schemeClr>
              </a:solidFill>
              <a:latin typeface="+mj-lt"/>
            </a:endParaRPr>
          </a:p>
        </p:txBody>
      </p:sp>
    </p:spTree>
    <p:extLst>
      <p:ext uri="{BB962C8B-B14F-4D97-AF65-F5344CB8AC3E}">
        <p14:creationId xmlns:p14="http://schemas.microsoft.com/office/powerpoint/2010/main" val="2466979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a:t>Molekulare Klassifikation der pathogenen Varianten </a:t>
            </a:r>
          </a:p>
        </p:txBody>
      </p:sp>
      <p:sp>
        <p:nvSpPr>
          <p:cNvPr id="15" name="Textplatzhalter 3"/>
          <p:cNvSpPr txBox="1">
            <a:spLocks/>
          </p:cNvSpPr>
          <p:nvPr/>
        </p:nvSpPr>
        <p:spPr>
          <a:xfrm>
            <a:off x="453544" y="1125834"/>
            <a:ext cx="11306175" cy="41588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750"/>
              </a:spcBef>
              <a:buClr>
                <a:schemeClr val="accent1"/>
              </a:buClr>
              <a:buFont typeface="Wingdings" panose="05000000000000000000" pitchFamily="2" charset="2"/>
              <a:buNone/>
              <a:defRPr sz="1000" kern="1200">
                <a:solidFill>
                  <a:schemeClr val="tx1"/>
                </a:solidFill>
                <a:latin typeface="+mn-lt"/>
                <a:ea typeface="+mn-ea"/>
                <a:cs typeface="+mn-cs"/>
              </a:defRPr>
            </a:lvl1pPr>
            <a:lvl2pPr marL="54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2pPr>
            <a:lvl3pPr marL="81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3pPr>
            <a:lvl4pPr marL="108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4pPr>
            <a:lvl5pPr marL="1350000" indent="-27000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CH" sz="2000" b="1" dirty="0">
                <a:solidFill>
                  <a:schemeClr val="accent1">
                    <a:lumMod val="60000"/>
                    <a:lumOff val="40000"/>
                  </a:schemeClr>
                </a:solidFill>
                <a:latin typeface="+mj-lt"/>
              </a:rPr>
              <a:t>Einteilung nach der AMCG Klassifikation</a:t>
            </a:r>
          </a:p>
        </p:txBody>
      </p:sp>
      <p:graphicFrame>
        <p:nvGraphicFramePr>
          <p:cNvPr id="11" name="object 3"/>
          <p:cNvGraphicFramePr>
            <a:graphicFrameLocks noGrp="1"/>
          </p:cNvGraphicFramePr>
          <p:nvPr>
            <p:extLst>
              <p:ext uri="{D42A27DB-BD31-4B8C-83A1-F6EECF244321}">
                <p14:modId xmlns:p14="http://schemas.microsoft.com/office/powerpoint/2010/main" val="3584899092"/>
              </p:ext>
            </p:extLst>
          </p:nvPr>
        </p:nvGraphicFramePr>
        <p:xfrm>
          <a:off x="1112499" y="2077418"/>
          <a:ext cx="10413191" cy="2361934"/>
        </p:xfrm>
        <a:graphic>
          <a:graphicData uri="http://schemas.openxmlformats.org/drawingml/2006/table">
            <a:tbl>
              <a:tblPr firstRow="1" bandRow="1">
                <a:tableStyleId>{2D5ABB26-0587-4C30-8999-92F81FD0307C}</a:tableStyleId>
              </a:tblPr>
              <a:tblGrid>
                <a:gridCol w="2082639">
                  <a:extLst>
                    <a:ext uri="{9D8B030D-6E8A-4147-A177-3AD203B41FA5}">
                      <a16:colId xmlns:a16="http://schemas.microsoft.com/office/drawing/2014/main" val="20000"/>
                    </a:ext>
                  </a:extLst>
                </a:gridCol>
                <a:gridCol w="2082639">
                  <a:extLst>
                    <a:ext uri="{9D8B030D-6E8A-4147-A177-3AD203B41FA5}">
                      <a16:colId xmlns:a16="http://schemas.microsoft.com/office/drawing/2014/main" val="20001"/>
                    </a:ext>
                  </a:extLst>
                </a:gridCol>
                <a:gridCol w="2082639">
                  <a:extLst>
                    <a:ext uri="{9D8B030D-6E8A-4147-A177-3AD203B41FA5}">
                      <a16:colId xmlns:a16="http://schemas.microsoft.com/office/drawing/2014/main" val="20002"/>
                    </a:ext>
                  </a:extLst>
                </a:gridCol>
                <a:gridCol w="2082637">
                  <a:extLst>
                    <a:ext uri="{9D8B030D-6E8A-4147-A177-3AD203B41FA5}">
                      <a16:colId xmlns:a16="http://schemas.microsoft.com/office/drawing/2014/main" val="20003"/>
                    </a:ext>
                  </a:extLst>
                </a:gridCol>
                <a:gridCol w="2082637">
                  <a:extLst>
                    <a:ext uri="{9D8B030D-6E8A-4147-A177-3AD203B41FA5}">
                      <a16:colId xmlns:a16="http://schemas.microsoft.com/office/drawing/2014/main" val="20004"/>
                    </a:ext>
                  </a:extLst>
                </a:gridCol>
              </a:tblGrid>
              <a:tr h="583869">
                <a:tc>
                  <a:txBody>
                    <a:bodyPr/>
                    <a:lstStyle/>
                    <a:p>
                      <a:pPr marL="91440" marR="469900">
                        <a:lnSpc>
                          <a:spcPct val="100000"/>
                        </a:lnSpc>
                        <a:spcBef>
                          <a:spcPts val="270"/>
                        </a:spcBef>
                      </a:pPr>
                      <a:r>
                        <a:rPr sz="1400" b="1" dirty="0">
                          <a:solidFill>
                            <a:srgbClr val="009900"/>
                          </a:solidFill>
                          <a:latin typeface="Calibri"/>
                          <a:cs typeface="Calibri"/>
                        </a:rPr>
                        <a:t>Class</a:t>
                      </a:r>
                      <a:r>
                        <a:rPr sz="1400" b="1" spc="-30" dirty="0">
                          <a:solidFill>
                            <a:srgbClr val="009900"/>
                          </a:solidFill>
                          <a:latin typeface="Calibri"/>
                          <a:cs typeface="Calibri"/>
                        </a:rPr>
                        <a:t> </a:t>
                      </a:r>
                      <a:r>
                        <a:rPr sz="1400" b="1" dirty="0">
                          <a:solidFill>
                            <a:srgbClr val="009900"/>
                          </a:solidFill>
                          <a:latin typeface="Calibri"/>
                          <a:cs typeface="Calibri"/>
                        </a:rPr>
                        <a:t>1</a:t>
                      </a:r>
                      <a:r>
                        <a:rPr sz="1400" b="1" spc="-5" dirty="0">
                          <a:solidFill>
                            <a:srgbClr val="009900"/>
                          </a:solidFill>
                          <a:latin typeface="Calibri"/>
                          <a:cs typeface="Calibri"/>
                        </a:rPr>
                        <a:t> </a:t>
                      </a:r>
                      <a:r>
                        <a:rPr sz="1400" b="1" spc="-50" dirty="0">
                          <a:solidFill>
                            <a:srgbClr val="FFFFFF"/>
                          </a:solidFill>
                          <a:latin typeface="Calibri"/>
                          <a:cs typeface="Calibri"/>
                        </a:rPr>
                        <a:t>– </a:t>
                      </a:r>
                      <a:r>
                        <a:rPr sz="1400" b="1" dirty="0">
                          <a:solidFill>
                            <a:srgbClr val="FFFFFF"/>
                          </a:solidFill>
                          <a:latin typeface="Calibri"/>
                          <a:cs typeface="Calibri"/>
                        </a:rPr>
                        <a:t>Certainly</a:t>
                      </a:r>
                      <a:r>
                        <a:rPr sz="1400" b="1" spc="-70" dirty="0">
                          <a:solidFill>
                            <a:srgbClr val="FFFFFF"/>
                          </a:solidFill>
                          <a:latin typeface="Calibri"/>
                          <a:cs typeface="Calibri"/>
                        </a:rPr>
                        <a:t> </a:t>
                      </a:r>
                      <a:r>
                        <a:rPr sz="1400" b="1" spc="-25" dirty="0">
                          <a:solidFill>
                            <a:srgbClr val="FFFFFF"/>
                          </a:solidFill>
                          <a:latin typeface="Calibri"/>
                          <a:cs typeface="Calibri"/>
                        </a:rPr>
                        <a:t>not </a:t>
                      </a:r>
                      <a:r>
                        <a:rPr sz="1400" b="1" spc="-10" dirty="0">
                          <a:solidFill>
                            <a:srgbClr val="FFFFFF"/>
                          </a:solidFill>
                          <a:latin typeface="Calibri"/>
                          <a:cs typeface="Calibri"/>
                        </a:rPr>
                        <a:t>pathogenic</a:t>
                      </a:r>
                      <a:endParaRPr sz="1400" dirty="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73779"/>
                    </a:solidFill>
                  </a:tcPr>
                </a:tc>
                <a:tc>
                  <a:txBody>
                    <a:bodyPr/>
                    <a:lstStyle/>
                    <a:p>
                      <a:pPr marL="91440" marR="600710">
                        <a:lnSpc>
                          <a:spcPct val="100000"/>
                        </a:lnSpc>
                        <a:spcBef>
                          <a:spcPts val="270"/>
                        </a:spcBef>
                      </a:pPr>
                      <a:r>
                        <a:rPr sz="1400" b="1" dirty="0">
                          <a:solidFill>
                            <a:srgbClr val="00AF50"/>
                          </a:solidFill>
                          <a:latin typeface="Calibri"/>
                          <a:cs typeface="Calibri"/>
                        </a:rPr>
                        <a:t>Class</a:t>
                      </a:r>
                      <a:r>
                        <a:rPr sz="1400" b="1" spc="-30" dirty="0">
                          <a:solidFill>
                            <a:srgbClr val="00AF50"/>
                          </a:solidFill>
                          <a:latin typeface="Calibri"/>
                          <a:cs typeface="Calibri"/>
                        </a:rPr>
                        <a:t> </a:t>
                      </a:r>
                      <a:r>
                        <a:rPr sz="1400" b="1" dirty="0">
                          <a:solidFill>
                            <a:srgbClr val="00AF50"/>
                          </a:solidFill>
                          <a:latin typeface="Calibri"/>
                          <a:cs typeface="Calibri"/>
                        </a:rPr>
                        <a:t>2</a:t>
                      </a:r>
                      <a:r>
                        <a:rPr sz="1400" b="1" spc="-5" dirty="0">
                          <a:solidFill>
                            <a:srgbClr val="00AF50"/>
                          </a:solidFill>
                          <a:latin typeface="Calibri"/>
                          <a:cs typeface="Calibri"/>
                        </a:rPr>
                        <a:t> </a:t>
                      </a:r>
                      <a:r>
                        <a:rPr sz="1400" b="1" spc="-50" dirty="0">
                          <a:solidFill>
                            <a:srgbClr val="FFFFFF"/>
                          </a:solidFill>
                          <a:latin typeface="Calibri"/>
                          <a:cs typeface="Calibri"/>
                        </a:rPr>
                        <a:t>– </a:t>
                      </a:r>
                      <a:r>
                        <a:rPr sz="1400" b="1" spc="-10" dirty="0">
                          <a:solidFill>
                            <a:srgbClr val="FFFFFF"/>
                          </a:solidFill>
                          <a:latin typeface="Calibri"/>
                          <a:cs typeface="Calibri"/>
                        </a:rPr>
                        <a:t>Unlikely pathogenic</a:t>
                      </a:r>
                      <a:endParaRPr sz="14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73779"/>
                    </a:solidFill>
                  </a:tcPr>
                </a:tc>
                <a:tc>
                  <a:txBody>
                    <a:bodyPr/>
                    <a:lstStyle/>
                    <a:p>
                      <a:pPr marL="92075" marR="408940">
                        <a:lnSpc>
                          <a:spcPct val="100000"/>
                        </a:lnSpc>
                        <a:spcBef>
                          <a:spcPts val="270"/>
                        </a:spcBef>
                      </a:pPr>
                      <a:r>
                        <a:rPr sz="1400" b="1" dirty="0">
                          <a:solidFill>
                            <a:srgbClr val="DAB900"/>
                          </a:solidFill>
                          <a:latin typeface="Calibri"/>
                          <a:cs typeface="Calibri"/>
                        </a:rPr>
                        <a:t>Class</a:t>
                      </a:r>
                      <a:r>
                        <a:rPr sz="1400" b="1" spc="-30" dirty="0">
                          <a:solidFill>
                            <a:srgbClr val="DAB900"/>
                          </a:solidFill>
                          <a:latin typeface="Calibri"/>
                          <a:cs typeface="Calibri"/>
                        </a:rPr>
                        <a:t> </a:t>
                      </a:r>
                      <a:r>
                        <a:rPr sz="1400" b="1" dirty="0">
                          <a:solidFill>
                            <a:srgbClr val="DAB900"/>
                          </a:solidFill>
                          <a:latin typeface="Calibri"/>
                          <a:cs typeface="Calibri"/>
                        </a:rPr>
                        <a:t>3</a:t>
                      </a:r>
                      <a:r>
                        <a:rPr sz="1400" b="1" spc="-5" dirty="0">
                          <a:solidFill>
                            <a:srgbClr val="DAB900"/>
                          </a:solidFill>
                          <a:latin typeface="Calibri"/>
                          <a:cs typeface="Calibri"/>
                        </a:rPr>
                        <a:t> </a:t>
                      </a:r>
                      <a:r>
                        <a:rPr sz="1400" b="1" spc="-50" dirty="0">
                          <a:solidFill>
                            <a:srgbClr val="FFFFFF"/>
                          </a:solidFill>
                          <a:latin typeface="Calibri"/>
                          <a:cs typeface="Calibri"/>
                        </a:rPr>
                        <a:t>– </a:t>
                      </a:r>
                      <a:r>
                        <a:rPr sz="1400" b="1" spc="-10" dirty="0">
                          <a:solidFill>
                            <a:srgbClr val="FFFFFF"/>
                          </a:solidFill>
                          <a:latin typeface="Calibri"/>
                          <a:cs typeface="Calibri"/>
                        </a:rPr>
                        <a:t>Unknown pathogenicity</a:t>
                      </a:r>
                      <a:endParaRPr sz="14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73779"/>
                    </a:solidFill>
                  </a:tcPr>
                </a:tc>
                <a:tc>
                  <a:txBody>
                    <a:bodyPr/>
                    <a:lstStyle/>
                    <a:p>
                      <a:pPr marL="92075">
                        <a:lnSpc>
                          <a:spcPct val="100000"/>
                        </a:lnSpc>
                        <a:spcBef>
                          <a:spcPts val="270"/>
                        </a:spcBef>
                      </a:pPr>
                      <a:r>
                        <a:rPr sz="1400" b="1" dirty="0">
                          <a:solidFill>
                            <a:srgbClr val="FF0000"/>
                          </a:solidFill>
                          <a:latin typeface="Calibri"/>
                          <a:cs typeface="Calibri"/>
                        </a:rPr>
                        <a:t>Class</a:t>
                      </a:r>
                      <a:r>
                        <a:rPr sz="1400" b="1" spc="-30" dirty="0">
                          <a:solidFill>
                            <a:srgbClr val="FF0000"/>
                          </a:solidFill>
                          <a:latin typeface="Calibri"/>
                          <a:cs typeface="Calibri"/>
                        </a:rPr>
                        <a:t> </a:t>
                      </a:r>
                      <a:r>
                        <a:rPr sz="1400" b="1" dirty="0">
                          <a:solidFill>
                            <a:srgbClr val="FF0000"/>
                          </a:solidFill>
                          <a:latin typeface="Calibri"/>
                          <a:cs typeface="Calibri"/>
                        </a:rPr>
                        <a:t>4</a:t>
                      </a:r>
                      <a:r>
                        <a:rPr sz="1400" b="1" spc="-5" dirty="0">
                          <a:solidFill>
                            <a:srgbClr val="FF0000"/>
                          </a:solidFill>
                          <a:latin typeface="Calibri"/>
                          <a:cs typeface="Calibri"/>
                        </a:rPr>
                        <a:t> </a:t>
                      </a:r>
                      <a:r>
                        <a:rPr sz="1400" b="1" spc="-50" dirty="0">
                          <a:solidFill>
                            <a:srgbClr val="FFFFFF"/>
                          </a:solidFill>
                          <a:latin typeface="Calibri"/>
                          <a:cs typeface="Calibri"/>
                        </a:rPr>
                        <a:t>–</a:t>
                      </a:r>
                      <a:endParaRPr sz="1400" dirty="0">
                        <a:latin typeface="Calibri"/>
                        <a:cs typeface="Calibri"/>
                      </a:endParaRPr>
                    </a:p>
                    <a:p>
                      <a:pPr marL="130175">
                        <a:lnSpc>
                          <a:spcPct val="100000"/>
                        </a:lnSpc>
                      </a:pPr>
                      <a:r>
                        <a:rPr sz="1400" b="1" dirty="0">
                          <a:solidFill>
                            <a:srgbClr val="FFFFFF"/>
                          </a:solidFill>
                          <a:latin typeface="Calibri"/>
                          <a:cs typeface="Calibri"/>
                        </a:rPr>
                        <a:t>Likely</a:t>
                      </a:r>
                      <a:r>
                        <a:rPr sz="1400" b="1" spc="-60" dirty="0">
                          <a:solidFill>
                            <a:srgbClr val="FFFFFF"/>
                          </a:solidFill>
                          <a:latin typeface="Calibri"/>
                          <a:cs typeface="Calibri"/>
                        </a:rPr>
                        <a:t> </a:t>
                      </a:r>
                      <a:r>
                        <a:rPr sz="1400" b="1" spc="-10" dirty="0">
                          <a:solidFill>
                            <a:srgbClr val="FFFFFF"/>
                          </a:solidFill>
                          <a:latin typeface="Calibri"/>
                          <a:cs typeface="Calibri"/>
                        </a:rPr>
                        <a:t>pathogenic</a:t>
                      </a:r>
                      <a:endParaRPr sz="1400" dirty="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73779"/>
                    </a:solidFill>
                  </a:tcPr>
                </a:tc>
                <a:tc>
                  <a:txBody>
                    <a:bodyPr/>
                    <a:lstStyle/>
                    <a:p>
                      <a:pPr marL="92075" marR="532130">
                        <a:lnSpc>
                          <a:spcPct val="100000"/>
                        </a:lnSpc>
                        <a:spcBef>
                          <a:spcPts val="270"/>
                        </a:spcBef>
                      </a:pPr>
                      <a:r>
                        <a:rPr sz="1400" b="1" dirty="0">
                          <a:solidFill>
                            <a:srgbClr val="FF0000"/>
                          </a:solidFill>
                          <a:latin typeface="Calibri"/>
                          <a:cs typeface="Calibri"/>
                        </a:rPr>
                        <a:t>Class</a:t>
                      </a:r>
                      <a:r>
                        <a:rPr sz="1400" b="1" spc="-30" dirty="0">
                          <a:solidFill>
                            <a:srgbClr val="FF0000"/>
                          </a:solidFill>
                          <a:latin typeface="Calibri"/>
                          <a:cs typeface="Calibri"/>
                        </a:rPr>
                        <a:t> </a:t>
                      </a:r>
                      <a:r>
                        <a:rPr sz="1400" b="1" dirty="0">
                          <a:solidFill>
                            <a:srgbClr val="FF0000"/>
                          </a:solidFill>
                          <a:latin typeface="Calibri"/>
                          <a:cs typeface="Calibri"/>
                        </a:rPr>
                        <a:t>5</a:t>
                      </a:r>
                      <a:r>
                        <a:rPr sz="1400" b="1" spc="-5" dirty="0">
                          <a:solidFill>
                            <a:srgbClr val="FF0000"/>
                          </a:solidFill>
                          <a:latin typeface="Calibri"/>
                          <a:cs typeface="Calibri"/>
                        </a:rPr>
                        <a:t> </a:t>
                      </a:r>
                      <a:r>
                        <a:rPr sz="1400" b="1" spc="-50" dirty="0">
                          <a:solidFill>
                            <a:srgbClr val="FFFFFF"/>
                          </a:solidFill>
                          <a:latin typeface="Calibri"/>
                          <a:cs typeface="Calibri"/>
                        </a:rPr>
                        <a:t>– </a:t>
                      </a:r>
                      <a:r>
                        <a:rPr sz="1400" b="1" dirty="0">
                          <a:solidFill>
                            <a:srgbClr val="FFFFFF"/>
                          </a:solidFill>
                          <a:latin typeface="Calibri"/>
                          <a:cs typeface="Calibri"/>
                        </a:rPr>
                        <a:t>Highly</a:t>
                      </a:r>
                      <a:r>
                        <a:rPr sz="1400" b="1" spc="-45" dirty="0">
                          <a:solidFill>
                            <a:srgbClr val="FFFFFF"/>
                          </a:solidFill>
                          <a:latin typeface="Calibri"/>
                          <a:cs typeface="Calibri"/>
                        </a:rPr>
                        <a:t> </a:t>
                      </a:r>
                      <a:r>
                        <a:rPr sz="1400" b="1" spc="-10" dirty="0">
                          <a:solidFill>
                            <a:srgbClr val="FFFFFF"/>
                          </a:solidFill>
                          <a:latin typeface="Calibri"/>
                          <a:cs typeface="Calibri"/>
                        </a:rPr>
                        <a:t>likely pathogenic</a:t>
                      </a:r>
                      <a:endParaRPr sz="1400" dirty="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73779"/>
                    </a:solidFill>
                  </a:tcPr>
                </a:tc>
                <a:extLst>
                  <a:ext uri="{0D108BD9-81ED-4DB2-BD59-A6C34878D82A}">
                    <a16:rowId xmlns:a16="http://schemas.microsoft.com/office/drawing/2014/main" val="10000"/>
                  </a:ext>
                </a:extLst>
              </a:tr>
              <a:tr h="547212">
                <a:tc>
                  <a:txBody>
                    <a:bodyPr/>
                    <a:lstStyle/>
                    <a:p>
                      <a:pPr marL="91440">
                        <a:lnSpc>
                          <a:spcPct val="100000"/>
                        </a:lnSpc>
                        <a:spcBef>
                          <a:spcPts val="290"/>
                        </a:spcBef>
                      </a:pPr>
                      <a:r>
                        <a:rPr sz="1200" dirty="0">
                          <a:latin typeface="Calibri"/>
                          <a:cs typeface="Calibri"/>
                        </a:rPr>
                        <a:t>Seen</a:t>
                      </a:r>
                      <a:r>
                        <a:rPr sz="1200" spc="-25" dirty="0">
                          <a:latin typeface="Calibri"/>
                          <a:cs typeface="Calibri"/>
                        </a:rPr>
                        <a:t> </a:t>
                      </a:r>
                      <a:r>
                        <a:rPr sz="1200" dirty="0">
                          <a:latin typeface="Calibri"/>
                          <a:cs typeface="Calibri"/>
                        </a:rPr>
                        <a:t>in</a:t>
                      </a:r>
                      <a:r>
                        <a:rPr sz="1200" spc="-10" dirty="0">
                          <a:latin typeface="Calibri"/>
                          <a:cs typeface="Calibri"/>
                        </a:rPr>
                        <a:t> </a:t>
                      </a:r>
                      <a:r>
                        <a:rPr sz="1200" spc="-25" dirty="0">
                          <a:latin typeface="Calibri"/>
                          <a:cs typeface="Calibri"/>
                        </a:rPr>
                        <a:t>≥1%</a:t>
                      </a:r>
                      <a:endParaRPr sz="1200">
                        <a:latin typeface="Calibri"/>
                        <a:cs typeface="Calibri"/>
                      </a:endParaRPr>
                    </a:p>
                    <a:p>
                      <a:pPr marL="91440">
                        <a:lnSpc>
                          <a:spcPct val="100000"/>
                        </a:lnSpc>
                      </a:pPr>
                      <a:r>
                        <a:rPr sz="1200" spc="-10" dirty="0">
                          <a:latin typeface="Calibri"/>
                          <a:cs typeface="Calibri"/>
                        </a:rPr>
                        <a:t>population</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6"/>
                    </a:solidFill>
                  </a:tcPr>
                </a:tc>
                <a:tc>
                  <a:txBody>
                    <a:bodyPr/>
                    <a:lstStyle/>
                    <a:p>
                      <a:pPr marL="91440">
                        <a:lnSpc>
                          <a:spcPct val="100000"/>
                        </a:lnSpc>
                        <a:spcBef>
                          <a:spcPts val="290"/>
                        </a:spcBef>
                      </a:pPr>
                      <a:r>
                        <a:rPr sz="1200" i="1" dirty="0">
                          <a:latin typeface="Calibri"/>
                          <a:cs typeface="Calibri"/>
                        </a:rPr>
                        <a:t>In</a:t>
                      </a:r>
                      <a:r>
                        <a:rPr sz="1200" i="1" spc="-45" dirty="0">
                          <a:latin typeface="Calibri"/>
                          <a:cs typeface="Calibri"/>
                        </a:rPr>
                        <a:t> </a:t>
                      </a:r>
                      <a:r>
                        <a:rPr sz="1200" i="1" dirty="0">
                          <a:latin typeface="Calibri"/>
                          <a:cs typeface="Calibri"/>
                        </a:rPr>
                        <a:t>silico</a:t>
                      </a:r>
                      <a:r>
                        <a:rPr sz="1200" i="1" spc="-25" dirty="0">
                          <a:latin typeface="Calibri"/>
                          <a:cs typeface="Calibri"/>
                        </a:rPr>
                        <a:t> </a:t>
                      </a:r>
                      <a:r>
                        <a:rPr sz="1200" dirty="0">
                          <a:latin typeface="Calibri"/>
                          <a:cs typeface="Calibri"/>
                        </a:rPr>
                        <a:t>tools</a:t>
                      </a:r>
                      <a:r>
                        <a:rPr sz="1200" spc="-15" dirty="0">
                          <a:latin typeface="Calibri"/>
                          <a:cs typeface="Calibri"/>
                        </a:rPr>
                        <a:t> </a:t>
                      </a:r>
                      <a:r>
                        <a:rPr sz="1200" spc="-20" dirty="0">
                          <a:latin typeface="Calibri"/>
                          <a:cs typeface="Calibri"/>
                        </a:rPr>
                        <a:t>point</a:t>
                      </a:r>
                      <a:endParaRPr sz="1200">
                        <a:latin typeface="Calibri"/>
                        <a:cs typeface="Calibri"/>
                      </a:endParaRPr>
                    </a:p>
                    <a:p>
                      <a:pPr marL="91440">
                        <a:lnSpc>
                          <a:spcPct val="100000"/>
                        </a:lnSpc>
                      </a:pPr>
                      <a:r>
                        <a:rPr sz="1200" spc="-10" dirty="0">
                          <a:latin typeface="Calibri"/>
                          <a:cs typeface="Calibri"/>
                        </a:rPr>
                        <a:t>towards</a:t>
                      </a:r>
                      <a:r>
                        <a:rPr sz="1200" dirty="0">
                          <a:latin typeface="Calibri"/>
                          <a:cs typeface="Calibri"/>
                        </a:rPr>
                        <a:t> </a:t>
                      </a:r>
                      <a:r>
                        <a:rPr sz="1200" spc="-10" dirty="0">
                          <a:latin typeface="Calibri"/>
                          <a:cs typeface="Calibri"/>
                        </a:rPr>
                        <a:t>benign</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6"/>
                    </a:solidFill>
                  </a:tcPr>
                </a:tc>
                <a:tc>
                  <a:txBody>
                    <a:bodyPr/>
                    <a:lstStyle/>
                    <a:p>
                      <a:pPr marL="92075" marR="401955">
                        <a:lnSpc>
                          <a:spcPct val="100000"/>
                        </a:lnSpc>
                        <a:spcBef>
                          <a:spcPts val="290"/>
                        </a:spcBef>
                      </a:pPr>
                      <a:r>
                        <a:rPr sz="1200" spc="-10" dirty="0">
                          <a:latin typeface="Calibri"/>
                          <a:cs typeface="Calibri"/>
                        </a:rPr>
                        <a:t>Contradictory </a:t>
                      </a:r>
                      <a:r>
                        <a:rPr sz="1200" dirty="0">
                          <a:latin typeface="Calibri"/>
                          <a:cs typeface="Calibri"/>
                        </a:rPr>
                        <a:t>predictions</a:t>
                      </a:r>
                      <a:r>
                        <a:rPr sz="1200" spc="-45" dirty="0">
                          <a:latin typeface="Calibri"/>
                          <a:cs typeface="Calibri"/>
                        </a:rPr>
                        <a:t> </a:t>
                      </a:r>
                      <a:r>
                        <a:rPr sz="1200" dirty="0">
                          <a:latin typeface="Calibri"/>
                          <a:cs typeface="Calibri"/>
                        </a:rPr>
                        <a:t>by</a:t>
                      </a:r>
                      <a:r>
                        <a:rPr sz="1200" spc="-30" dirty="0">
                          <a:latin typeface="Calibri"/>
                          <a:cs typeface="Calibri"/>
                        </a:rPr>
                        <a:t> </a:t>
                      </a:r>
                      <a:r>
                        <a:rPr sz="1200" i="1" spc="-25" dirty="0">
                          <a:latin typeface="Calibri"/>
                          <a:cs typeface="Calibri"/>
                        </a:rPr>
                        <a:t>in </a:t>
                      </a:r>
                      <a:r>
                        <a:rPr sz="1200" i="1" dirty="0">
                          <a:latin typeface="Calibri"/>
                          <a:cs typeface="Calibri"/>
                        </a:rPr>
                        <a:t>silico</a:t>
                      </a:r>
                      <a:r>
                        <a:rPr sz="1200" i="1" spc="-55" dirty="0">
                          <a:latin typeface="Calibri"/>
                          <a:cs typeface="Calibri"/>
                        </a:rPr>
                        <a:t> </a:t>
                      </a:r>
                      <a:r>
                        <a:rPr sz="1200" spc="-10" dirty="0">
                          <a:latin typeface="Calibri"/>
                          <a:cs typeface="Calibri"/>
                        </a:rPr>
                        <a:t>tools</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6"/>
                    </a:solidFill>
                  </a:tcPr>
                </a:tc>
                <a:tc>
                  <a:txBody>
                    <a:bodyPr/>
                    <a:lstStyle/>
                    <a:p>
                      <a:pPr marL="92075">
                        <a:lnSpc>
                          <a:spcPct val="100000"/>
                        </a:lnSpc>
                        <a:spcBef>
                          <a:spcPts val="290"/>
                        </a:spcBef>
                      </a:pPr>
                      <a:r>
                        <a:rPr sz="1200" i="1" dirty="0">
                          <a:latin typeface="Calibri"/>
                          <a:cs typeface="Calibri"/>
                        </a:rPr>
                        <a:t>In</a:t>
                      </a:r>
                      <a:r>
                        <a:rPr sz="1200" i="1" spc="-40" dirty="0">
                          <a:latin typeface="Calibri"/>
                          <a:cs typeface="Calibri"/>
                        </a:rPr>
                        <a:t> </a:t>
                      </a:r>
                      <a:r>
                        <a:rPr sz="1200" i="1" dirty="0">
                          <a:latin typeface="Calibri"/>
                          <a:cs typeface="Calibri"/>
                        </a:rPr>
                        <a:t>silico</a:t>
                      </a:r>
                      <a:r>
                        <a:rPr sz="1200" i="1" spc="-25" dirty="0">
                          <a:latin typeface="Calibri"/>
                          <a:cs typeface="Calibri"/>
                        </a:rPr>
                        <a:t> </a:t>
                      </a:r>
                      <a:r>
                        <a:rPr sz="1200" dirty="0">
                          <a:latin typeface="Calibri"/>
                          <a:cs typeface="Calibri"/>
                        </a:rPr>
                        <a:t>tools</a:t>
                      </a:r>
                      <a:r>
                        <a:rPr sz="1200" spc="-15" dirty="0">
                          <a:latin typeface="Calibri"/>
                          <a:cs typeface="Calibri"/>
                        </a:rPr>
                        <a:t> </a:t>
                      </a:r>
                      <a:r>
                        <a:rPr sz="1200" dirty="0">
                          <a:latin typeface="Calibri"/>
                          <a:cs typeface="Calibri"/>
                        </a:rPr>
                        <a:t>point</a:t>
                      </a:r>
                      <a:r>
                        <a:rPr sz="1200" spc="-35" dirty="0">
                          <a:latin typeface="Calibri"/>
                          <a:cs typeface="Calibri"/>
                        </a:rPr>
                        <a:t> </a:t>
                      </a:r>
                      <a:r>
                        <a:rPr sz="1200" spc="-25" dirty="0">
                          <a:latin typeface="Calibri"/>
                          <a:cs typeface="Calibri"/>
                        </a:rPr>
                        <a:t>to</a:t>
                      </a:r>
                      <a:endParaRPr sz="1200">
                        <a:latin typeface="Calibri"/>
                        <a:cs typeface="Calibri"/>
                      </a:endParaRPr>
                    </a:p>
                    <a:p>
                      <a:pPr marL="92075">
                        <a:lnSpc>
                          <a:spcPct val="100000"/>
                        </a:lnSpc>
                      </a:pPr>
                      <a:r>
                        <a:rPr sz="1200" spc="-10" dirty="0">
                          <a:latin typeface="Calibri"/>
                          <a:cs typeface="Calibri"/>
                        </a:rPr>
                        <a:t>pathogenicity</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6"/>
                    </a:solidFill>
                  </a:tcPr>
                </a:tc>
                <a:tc>
                  <a:txBody>
                    <a:bodyPr/>
                    <a:lstStyle/>
                    <a:p>
                      <a:pPr marL="92075">
                        <a:lnSpc>
                          <a:spcPct val="100000"/>
                        </a:lnSpc>
                        <a:spcBef>
                          <a:spcPts val="290"/>
                        </a:spcBef>
                      </a:pPr>
                      <a:r>
                        <a:rPr sz="1200" dirty="0">
                          <a:latin typeface="Calibri"/>
                          <a:cs typeface="Calibri"/>
                        </a:rPr>
                        <a:t>Well</a:t>
                      </a:r>
                      <a:r>
                        <a:rPr sz="1200" spc="-75" dirty="0">
                          <a:latin typeface="Calibri"/>
                          <a:cs typeface="Calibri"/>
                        </a:rPr>
                        <a:t> </a:t>
                      </a:r>
                      <a:r>
                        <a:rPr sz="1200" spc="-10" dirty="0">
                          <a:latin typeface="Calibri"/>
                          <a:cs typeface="Calibri"/>
                        </a:rPr>
                        <a:t>described</a:t>
                      </a:r>
                      <a:endParaRPr sz="1200" dirty="0">
                        <a:latin typeface="Calibri"/>
                        <a:cs typeface="Calibri"/>
                      </a:endParaRPr>
                    </a:p>
                    <a:p>
                      <a:pPr marL="92075">
                        <a:lnSpc>
                          <a:spcPct val="100000"/>
                        </a:lnSpc>
                      </a:pPr>
                      <a:r>
                        <a:rPr sz="1200" spc="-10" dirty="0">
                          <a:latin typeface="Calibri"/>
                          <a:cs typeface="Calibri"/>
                        </a:rPr>
                        <a:t>pathogenic</a:t>
                      </a:r>
                      <a:r>
                        <a:rPr sz="1200" spc="25" dirty="0">
                          <a:latin typeface="Calibri"/>
                          <a:cs typeface="Calibri"/>
                        </a:rPr>
                        <a:t> </a:t>
                      </a:r>
                      <a:r>
                        <a:rPr sz="1200" spc="-10" dirty="0">
                          <a:latin typeface="Calibri"/>
                          <a:cs typeface="Calibri"/>
                        </a:rPr>
                        <a:t>variant</a:t>
                      </a:r>
                      <a:endParaRPr sz="1200" dirty="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6"/>
                    </a:solidFill>
                  </a:tcPr>
                </a:tc>
                <a:extLst>
                  <a:ext uri="{0D108BD9-81ED-4DB2-BD59-A6C34878D82A}">
                    <a16:rowId xmlns:a16="http://schemas.microsoft.com/office/drawing/2014/main" val="10001"/>
                  </a:ext>
                </a:extLst>
              </a:tr>
              <a:tr h="682445">
                <a:tc>
                  <a:txBody>
                    <a:bodyPr/>
                    <a:lstStyle/>
                    <a:p>
                      <a:pPr marL="91440" marR="278130">
                        <a:lnSpc>
                          <a:spcPct val="100000"/>
                        </a:lnSpc>
                        <a:spcBef>
                          <a:spcPts val="295"/>
                        </a:spcBef>
                      </a:pPr>
                      <a:r>
                        <a:rPr sz="1200" dirty="0">
                          <a:latin typeface="Calibri"/>
                          <a:cs typeface="Calibri"/>
                        </a:rPr>
                        <a:t>Well</a:t>
                      </a:r>
                      <a:r>
                        <a:rPr sz="1200" spc="-55" dirty="0">
                          <a:latin typeface="Calibri"/>
                          <a:cs typeface="Calibri"/>
                        </a:rPr>
                        <a:t> </a:t>
                      </a:r>
                      <a:r>
                        <a:rPr sz="1200" spc="-10" dirty="0">
                          <a:latin typeface="Calibri"/>
                          <a:cs typeface="Calibri"/>
                        </a:rPr>
                        <a:t>characterised </a:t>
                      </a:r>
                      <a:r>
                        <a:rPr sz="1200" spc="-25" dirty="0">
                          <a:latin typeface="Calibri"/>
                          <a:cs typeface="Calibri"/>
                        </a:rPr>
                        <a:t>SNP</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91440" marR="86995" algn="just">
                        <a:lnSpc>
                          <a:spcPct val="100000"/>
                        </a:lnSpc>
                        <a:spcBef>
                          <a:spcPts val="295"/>
                        </a:spcBef>
                      </a:pPr>
                      <a:r>
                        <a:rPr sz="1200" dirty="0">
                          <a:latin typeface="Calibri"/>
                          <a:cs typeface="Calibri"/>
                        </a:rPr>
                        <a:t>Well</a:t>
                      </a:r>
                      <a:r>
                        <a:rPr sz="1200" spc="-25" dirty="0">
                          <a:latin typeface="Calibri"/>
                          <a:cs typeface="Calibri"/>
                        </a:rPr>
                        <a:t> </a:t>
                      </a:r>
                      <a:r>
                        <a:rPr sz="1200" dirty="0">
                          <a:latin typeface="Calibri"/>
                          <a:cs typeface="Calibri"/>
                        </a:rPr>
                        <a:t>described</a:t>
                      </a:r>
                      <a:r>
                        <a:rPr sz="1200" spc="-40" dirty="0">
                          <a:latin typeface="Calibri"/>
                          <a:cs typeface="Calibri"/>
                        </a:rPr>
                        <a:t> </a:t>
                      </a:r>
                      <a:r>
                        <a:rPr sz="1200" dirty="0">
                          <a:latin typeface="Calibri"/>
                          <a:cs typeface="Calibri"/>
                        </a:rPr>
                        <a:t>in</a:t>
                      </a:r>
                      <a:r>
                        <a:rPr sz="1200" spc="-20" dirty="0">
                          <a:latin typeface="Calibri"/>
                          <a:cs typeface="Calibri"/>
                        </a:rPr>
                        <a:t> </a:t>
                      </a:r>
                      <a:r>
                        <a:rPr sz="1200" spc="-25" dirty="0">
                          <a:latin typeface="Calibri"/>
                          <a:cs typeface="Calibri"/>
                        </a:rPr>
                        <a:t>the </a:t>
                      </a:r>
                      <a:r>
                        <a:rPr sz="1200" spc="-10" dirty="0">
                          <a:latin typeface="Calibri"/>
                          <a:cs typeface="Calibri"/>
                        </a:rPr>
                        <a:t>literature</a:t>
                      </a:r>
                      <a:r>
                        <a:rPr sz="1200" spc="-45" dirty="0">
                          <a:latin typeface="Calibri"/>
                          <a:cs typeface="Calibri"/>
                        </a:rPr>
                        <a:t> </a:t>
                      </a:r>
                      <a:r>
                        <a:rPr sz="1200" dirty="0">
                          <a:latin typeface="Calibri"/>
                          <a:cs typeface="Calibri"/>
                        </a:rPr>
                        <a:t>as</a:t>
                      </a:r>
                      <a:r>
                        <a:rPr sz="1200" spc="-5" dirty="0">
                          <a:latin typeface="Calibri"/>
                          <a:cs typeface="Calibri"/>
                        </a:rPr>
                        <a:t> </a:t>
                      </a:r>
                      <a:r>
                        <a:rPr sz="1200" dirty="0">
                          <a:latin typeface="Calibri"/>
                          <a:cs typeface="Calibri"/>
                        </a:rPr>
                        <a:t>likely</a:t>
                      </a:r>
                      <a:r>
                        <a:rPr sz="1200" spc="-5" dirty="0">
                          <a:latin typeface="Calibri"/>
                          <a:cs typeface="Calibri"/>
                        </a:rPr>
                        <a:t> </a:t>
                      </a:r>
                      <a:r>
                        <a:rPr sz="1200" spc="-25" dirty="0">
                          <a:latin typeface="Calibri"/>
                          <a:cs typeface="Calibri"/>
                        </a:rPr>
                        <a:t>not </a:t>
                      </a:r>
                      <a:r>
                        <a:rPr sz="1200" spc="-10" dirty="0">
                          <a:latin typeface="Calibri"/>
                          <a:cs typeface="Calibri"/>
                        </a:rPr>
                        <a:t>pathogenic</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92075" marR="103505">
                        <a:lnSpc>
                          <a:spcPct val="100000"/>
                        </a:lnSpc>
                        <a:spcBef>
                          <a:spcPts val="295"/>
                        </a:spcBef>
                      </a:pPr>
                      <a:r>
                        <a:rPr sz="1200" dirty="0">
                          <a:latin typeface="Calibri"/>
                          <a:cs typeface="Calibri"/>
                        </a:rPr>
                        <a:t>Conflicting</a:t>
                      </a:r>
                      <a:r>
                        <a:rPr sz="1200" spc="-55" dirty="0">
                          <a:latin typeface="Calibri"/>
                          <a:cs typeface="Calibri"/>
                        </a:rPr>
                        <a:t> </a:t>
                      </a:r>
                      <a:r>
                        <a:rPr sz="1200" spc="-10" dirty="0">
                          <a:latin typeface="Calibri"/>
                          <a:cs typeface="Calibri"/>
                        </a:rPr>
                        <a:t>evidence </a:t>
                      </a:r>
                      <a:r>
                        <a:rPr sz="1200" dirty="0">
                          <a:latin typeface="Calibri"/>
                          <a:cs typeface="Calibri"/>
                        </a:rPr>
                        <a:t>or</a:t>
                      </a:r>
                      <a:r>
                        <a:rPr sz="1200" spc="-20" dirty="0">
                          <a:latin typeface="Calibri"/>
                          <a:cs typeface="Calibri"/>
                        </a:rPr>
                        <a:t> </a:t>
                      </a:r>
                      <a:r>
                        <a:rPr sz="1200" dirty="0">
                          <a:latin typeface="Calibri"/>
                          <a:cs typeface="Calibri"/>
                        </a:rPr>
                        <a:t>no</a:t>
                      </a:r>
                      <a:r>
                        <a:rPr sz="1200" spc="10" dirty="0">
                          <a:latin typeface="Calibri"/>
                          <a:cs typeface="Calibri"/>
                        </a:rPr>
                        <a:t> </a:t>
                      </a:r>
                      <a:r>
                        <a:rPr sz="1200" dirty="0">
                          <a:latin typeface="Calibri"/>
                          <a:cs typeface="Calibri"/>
                        </a:rPr>
                        <a:t>evidence</a:t>
                      </a:r>
                      <a:r>
                        <a:rPr sz="1200" spc="-15" dirty="0">
                          <a:latin typeface="Calibri"/>
                          <a:cs typeface="Calibri"/>
                        </a:rPr>
                        <a:t> </a:t>
                      </a:r>
                      <a:r>
                        <a:rPr sz="1200" spc="-10" dirty="0">
                          <a:latin typeface="Calibri"/>
                          <a:cs typeface="Calibri"/>
                        </a:rPr>
                        <a:t>found </a:t>
                      </a:r>
                      <a:r>
                        <a:rPr sz="1200" dirty="0">
                          <a:latin typeface="Calibri"/>
                          <a:cs typeface="Calibri"/>
                        </a:rPr>
                        <a:t>in</a:t>
                      </a:r>
                      <a:r>
                        <a:rPr sz="1200" spc="-15" dirty="0">
                          <a:latin typeface="Calibri"/>
                          <a:cs typeface="Calibri"/>
                        </a:rPr>
                        <a:t> </a:t>
                      </a:r>
                      <a:r>
                        <a:rPr sz="1200" dirty="0">
                          <a:latin typeface="Calibri"/>
                          <a:cs typeface="Calibri"/>
                        </a:rPr>
                        <a:t>the</a:t>
                      </a:r>
                      <a:r>
                        <a:rPr sz="1200" spc="-15" dirty="0">
                          <a:latin typeface="Calibri"/>
                          <a:cs typeface="Calibri"/>
                        </a:rPr>
                        <a:t> </a:t>
                      </a:r>
                      <a:r>
                        <a:rPr sz="1200" spc="-10" dirty="0">
                          <a:latin typeface="Calibri"/>
                          <a:cs typeface="Calibri"/>
                        </a:rPr>
                        <a:t>literature</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92075" marR="229235">
                        <a:lnSpc>
                          <a:spcPct val="100000"/>
                        </a:lnSpc>
                        <a:spcBef>
                          <a:spcPts val="295"/>
                        </a:spcBef>
                      </a:pPr>
                      <a:r>
                        <a:rPr sz="1200" spc="-10" dirty="0">
                          <a:latin typeface="Calibri"/>
                          <a:cs typeface="Calibri"/>
                        </a:rPr>
                        <a:t>Literature</a:t>
                      </a:r>
                      <a:r>
                        <a:rPr sz="1200" spc="-15" dirty="0">
                          <a:latin typeface="Calibri"/>
                          <a:cs typeface="Calibri"/>
                        </a:rPr>
                        <a:t> </a:t>
                      </a:r>
                      <a:r>
                        <a:rPr sz="1200" spc="-10" dirty="0">
                          <a:latin typeface="Calibri"/>
                          <a:cs typeface="Calibri"/>
                        </a:rPr>
                        <a:t>evidence </a:t>
                      </a:r>
                      <a:r>
                        <a:rPr sz="1200" dirty="0">
                          <a:latin typeface="Calibri"/>
                          <a:cs typeface="Calibri"/>
                        </a:rPr>
                        <a:t>points</a:t>
                      </a:r>
                      <a:r>
                        <a:rPr sz="1200" spc="-45" dirty="0">
                          <a:latin typeface="Calibri"/>
                          <a:cs typeface="Calibri"/>
                        </a:rPr>
                        <a:t> </a:t>
                      </a:r>
                      <a:r>
                        <a:rPr sz="1200" spc="-10" dirty="0">
                          <a:latin typeface="Calibri"/>
                          <a:cs typeface="Calibri"/>
                        </a:rPr>
                        <a:t>towards pathogenicity</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92075" marR="130175">
                        <a:lnSpc>
                          <a:spcPct val="100000"/>
                        </a:lnSpc>
                        <a:spcBef>
                          <a:spcPts val="295"/>
                        </a:spcBef>
                      </a:pPr>
                      <a:r>
                        <a:rPr sz="1200" spc="-10" dirty="0">
                          <a:latin typeface="Calibri"/>
                          <a:cs typeface="Calibri"/>
                        </a:rPr>
                        <a:t>Usually frameshift/nonsense variants</a:t>
                      </a:r>
                      <a:r>
                        <a:rPr sz="1200" spc="-35" dirty="0">
                          <a:latin typeface="Calibri"/>
                          <a:cs typeface="Calibri"/>
                        </a:rPr>
                        <a:t> </a:t>
                      </a:r>
                      <a:r>
                        <a:rPr sz="1200" dirty="0">
                          <a:latin typeface="Calibri"/>
                          <a:cs typeface="Calibri"/>
                        </a:rPr>
                        <a:t>fall in</a:t>
                      </a:r>
                      <a:r>
                        <a:rPr sz="1200" spc="10" dirty="0">
                          <a:latin typeface="Calibri"/>
                          <a:cs typeface="Calibri"/>
                        </a:rPr>
                        <a:t> </a:t>
                      </a:r>
                      <a:r>
                        <a:rPr sz="1200" spc="-20" dirty="0">
                          <a:latin typeface="Calibri"/>
                          <a:cs typeface="Calibri"/>
                        </a:rPr>
                        <a:t>this </a:t>
                      </a:r>
                      <a:r>
                        <a:rPr sz="1200" spc="-10" dirty="0">
                          <a:latin typeface="Calibri"/>
                          <a:cs typeface="Calibri"/>
                        </a:rPr>
                        <a:t>category </a:t>
                      </a:r>
                      <a:r>
                        <a:rPr sz="1200" dirty="0">
                          <a:latin typeface="Calibri"/>
                          <a:cs typeface="Calibri"/>
                        </a:rPr>
                        <a:t>as well</a:t>
                      </a:r>
                      <a:r>
                        <a:rPr sz="1200" spc="15" dirty="0">
                          <a:latin typeface="Calibri"/>
                          <a:cs typeface="Calibri"/>
                        </a:rPr>
                        <a:t> </a:t>
                      </a:r>
                      <a:r>
                        <a:rPr sz="1200" spc="-25" dirty="0">
                          <a:latin typeface="Calibri"/>
                          <a:cs typeface="Calibri"/>
                        </a:rPr>
                        <a:t>as </a:t>
                      </a:r>
                      <a:r>
                        <a:rPr sz="1200" dirty="0">
                          <a:latin typeface="Calibri"/>
                          <a:cs typeface="Calibri"/>
                        </a:rPr>
                        <a:t>hotspot</a:t>
                      </a:r>
                      <a:r>
                        <a:rPr sz="1200" spc="-40" dirty="0">
                          <a:latin typeface="Calibri"/>
                          <a:cs typeface="Calibri"/>
                        </a:rPr>
                        <a:t> </a:t>
                      </a:r>
                      <a:r>
                        <a:rPr sz="1200" spc="-10" dirty="0">
                          <a:latin typeface="Calibri"/>
                          <a:cs typeface="Calibri"/>
                        </a:rPr>
                        <a:t>mutations</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extLst>
                  <a:ext uri="{0D108BD9-81ED-4DB2-BD59-A6C34878D82A}">
                    <a16:rowId xmlns:a16="http://schemas.microsoft.com/office/drawing/2014/main" val="10002"/>
                  </a:ext>
                </a:extLst>
              </a:tr>
              <a:tr h="548408">
                <a:tc>
                  <a:txBody>
                    <a:bodyPr/>
                    <a:lstStyle/>
                    <a:p>
                      <a:pPr marL="91440" marR="237490">
                        <a:lnSpc>
                          <a:spcPct val="100000"/>
                        </a:lnSpc>
                        <a:spcBef>
                          <a:spcPts val="295"/>
                        </a:spcBef>
                      </a:pPr>
                      <a:r>
                        <a:rPr sz="1200" dirty="0">
                          <a:latin typeface="Calibri"/>
                          <a:cs typeface="Calibri"/>
                        </a:rPr>
                        <a:t>Not</a:t>
                      </a:r>
                      <a:r>
                        <a:rPr sz="1200" spc="-15" dirty="0">
                          <a:latin typeface="Calibri"/>
                          <a:cs typeface="Calibri"/>
                        </a:rPr>
                        <a:t> </a:t>
                      </a:r>
                      <a:r>
                        <a:rPr sz="1200" dirty="0">
                          <a:latin typeface="Calibri"/>
                          <a:cs typeface="Calibri"/>
                        </a:rPr>
                        <a:t>included</a:t>
                      </a:r>
                      <a:r>
                        <a:rPr sz="1200" spc="-20" dirty="0">
                          <a:latin typeface="Calibri"/>
                          <a:cs typeface="Calibri"/>
                        </a:rPr>
                        <a:t> </a:t>
                      </a:r>
                      <a:r>
                        <a:rPr sz="1200" dirty="0">
                          <a:latin typeface="Calibri"/>
                          <a:cs typeface="Calibri"/>
                        </a:rPr>
                        <a:t>in </a:t>
                      </a:r>
                      <a:r>
                        <a:rPr sz="1200" spc="-25" dirty="0">
                          <a:latin typeface="Calibri"/>
                          <a:cs typeface="Calibri"/>
                        </a:rPr>
                        <a:t>the </a:t>
                      </a:r>
                      <a:r>
                        <a:rPr sz="1200" spc="-10" dirty="0">
                          <a:latin typeface="Calibri"/>
                          <a:cs typeface="Calibri"/>
                        </a:rPr>
                        <a:t>report</a:t>
                      </a:r>
                      <a:endParaRPr sz="1200" dirty="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6"/>
                    </a:solidFill>
                  </a:tcPr>
                </a:tc>
                <a:tc>
                  <a:txBody>
                    <a:bodyPr/>
                    <a:lstStyle/>
                    <a:p>
                      <a:pPr marL="91440" marR="237490">
                        <a:lnSpc>
                          <a:spcPct val="100000"/>
                        </a:lnSpc>
                        <a:spcBef>
                          <a:spcPts val="295"/>
                        </a:spcBef>
                      </a:pPr>
                      <a:r>
                        <a:rPr sz="1200" dirty="0">
                          <a:latin typeface="Calibri"/>
                          <a:cs typeface="Calibri"/>
                        </a:rPr>
                        <a:t>Not</a:t>
                      </a:r>
                      <a:r>
                        <a:rPr sz="1200" spc="-15" dirty="0">
                          <a:latin typeface="Calibri"/>
                          <a:cs typeface="Calibri"/>
                        </a:rPr>
                        <a:t> </a:t>
                      </a:r>
                      <a:r>
                        <a:rPr sz="1200" dirty="0">
                          <a:latin typeface="Calibri"/>
                          <a:cs typeface="Calibri"/>
                        </a:rPr>
                        <a:t>included</a:t>
                      </a:r>
                      <a:r>
                        <a:rPr sz="1200" spc="-25" dirty="0">
                          <a:latin typeface="Calibri"/>
                          <a:cs typeface="Calibri"/>
                        </a:rPr>
                        <a:t> </a:t>
                      </a:r>
                      <a:r>
                        <a:rPr sz="1200" dirty="0">
                          <a:latin typeface="Calibri"/>
                          <a:cs typeface="Calibri"/>
                        </a:rPr>
                        <a:t>in </a:t>
                      </a:r>
                      <a:r>
                        <a:rPr sz="1200" spc="-25" dirty="0">
                          <a:latin typeface="Calibri"/>
                          <a:cs typeface="Calibri"/>
                        </a:rPr>
                        <a:t>the </a:t>
                      </a:r>
                      <a:r>
                        <a:rPr sz="1200" spc="-10" dirty="0">
                          <a:latin typeface="Calibri"/>
                          <a:cs typeface="Calibri"/>
                        </a:rPr>
                        <a:t>report</a:t>
                      </a:r>
                      <a:endParaRPr sz="1200" dirty="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6"/>
                    </a:solidFill>
                  </a:tcPr>
                </a:tc>
                <a:tc>
                  <a:txBody>
                    <a:bodyPr/>
                    <a:lstStyle/>
                    <a:p>
                      <a:pPr marL="92075" marR="204470">
                        <a:lnSpc>
                          <a:spcPct val="100000"/>
                        </a:lnSpc>
                        <a:spcBef>
                          <a:spcPts val="295"/>
                        </a:spcBef>
                      </a:pPr>
                      <a:r>
                        <a:rPr sz="1200" dirty="0">
                          <a:latin typeface="Calibri"/>
                          <a:cs typeface="Calibri"/>
                        </a:rPr>
                        <a:t>Reported</a:t>
                      </a:r>
                      <a:r>
                        <a:rPr sz="1200" spc="-50" dirty="0">
                          <a:latin typeface="Calibri"/>
                          <a:cs typeface="Calibri"/>
                        </a:rPr>
                        <a:t> </a:t>
                      </a:r>
                      <a:r>
                        <a:rPr sz="1200" dirty="0">
                          <a:latin typeface="Calibri"/>
                          <a:cs typeface="Calibri"/>
                        </a:rPr>
                        <a:t>as </a:t>
                      </a:r>
                      <a:r>
                        <a:rPr sz="1200" spc="-20" dirty="0">
                          <a:latin typeface="Calibri"/>
                          <a:cs typeface="Calibri"/>
                        </a:rPr>
                        <a:t>Variant </a:t>
                      </a:r>
                      <a:r>
                        <a:rPr sz="1200" dirty="0">
                          <a:latin typeface="Calibri"/>
                          <a:cs typeface="Calibri"/>
                        </a:rPr>
                        <a:t>of</a:t>
                      </a:r>
                      <a:r>
                        <a:rPr sz="1200" spc="-15" dirty="0">
                          <a:latin typeface="Calibri"/>
                          <a:cs typeface="Calibri"/>
                        </a:rPr>
                        <a:t> </a:t>
                      </a:r>
                      <a:r>
                        <a:rPr sz="1200" spc="-10" dirty="0">
                          <a:latin typeface="Calibri"/>
                          <a:cs typeface="Calibri"/>
                        </a:rPr>
                        <a:t>Uncertain </a:t>
                      </a:r>
                      <a:r>
                        <a:rPr sz="1200" dirty="0">
                          <a:latin typeface="Calibri"/>
                          <a:cs typeface="Calibri"/>
                        </a:rPr>
                        <a:t>Significance</a:t>
                      </a:r>
                      <a:r>
                        <a:rPr sz="1200" spc="-60" dirty="0">
                          <a:latin typeface="Calibri"/>
                          <a:cs typeface="Calibri"/>
                        </a:rPr>
                        <a:t> </a:t>
                      </a:r>
                      <a:r>
                        <a:rPr sz="1200" spc="-20" dirty="0">
                          <a:latin typeface="Calibri"/>
                          <a:cs typeface="Calibri"/>
                        </a:rPr>
                        <a:t>(VUS</a:t>
                      </a:r>
                      <a:endParaRPr sz="1200" dirty="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6"/>
                    </a:solidFill>
                  </a:tcPr>
                </a:tc>
                <a:tc>
                  <a:txBody>
                    <a:bodyPr/>
                    <a:lstStyle/>
                    <a:p>
                      <a:pPr marL="92075">
                        <a:lnSpc>
                          <a:spcPct val="100000"/>
                        </a:lnSpc>
                        <a:spcBef>
                          <a:spcPts val="295"/>
                        </a:spcBef>
                      </a:pPr>
                      <a:r>
                        <a:rPr sz="1200" spc="-50" dirty="0">
                          <a:latin typeface="Calibri"/>
                          <a:cs typeface="Calibri"/>
                        </a:rPr>
                        <a:t>To</a:t>
                      </a:r>
                      <a:r>
                        <a:rPr sz="1200" spc="-15" dirty="0">
                          <a:latin typeface="Calibri"/>
                          <a:cs typeface="Calibri"/>
                        </a:rPr>
                        <a:t> </a:t>
                      </a:r>
                      <a:r>
                        <a:rPr sz="1200" dirty="0">
                          <a:latin typeface="Calibri"/>
                          <a:cs typeface="Calibri"/>
                        </a:rPr>
                        <a:t>be</a:t>
                      </a:r>
                      <a:r>
                        <a:rPr sz="1200" spc="-5" dirty="0">
                          <a:latin typeface="Calibri"/>
                          <a:cs typeface="Calibri"/>
                        </a:rPr>
                        <a:t> </a:t>
                      </a:r>
                      <a:r>
                        <a:rPr sz="1200" spc="-10" dirty="0">
                          <a:latin typeface="Calibri"/>
                          <a:cs typeface="Calibri"/>
                        </a:rPr>
                        <a:t>reported</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6"/>
                    </a:solidFill>
                  </a:tcPr>
                </a:tc>
                <a:tc>
                  <a:txBody>
                    <a:bodyPr/>
                    <a:lstStyle/>
                    <a:p>
                      <a:pPr marL="92075">
                        <a:lnSpc>
                          <a:spcPct val="100000"/>
                        </a:lnSpc>
                        <a:spcBef>
                          <a:spcPts val="295"/>
                        </a:spcBef>
                      </a:pPr>
                      <a:r>
                        <a:rPr sz="1200" spc="-50" dirty="0">
                          <a:latin typeface="Calibri"/>
                          <a:cs typeface="Calibri"/>
                        </a:rPr>
                        <a:t>To</a:t>
                      </a:r>
                      <a:r>
                        <a:rPr sz="1200" spc="-15" dirty="0">
                          <a:latin typeface="Calibri"/>
                          <a:cs typeface="Calibri"/>
                        </a:rPr>
                        <a:t> </a:t>
                      </a:r>
                      <a:r>
                        <a:rPr sz="1200" dirty="0">
                          <a:latin typeface="Calibri"/>
                          <a:cs typeface="Calibri"/>
                        </a:rPr>
                        <a:t>be</a:t>
                      </a:r>
                      <a:r>
                        <a:rPr sz="1200" spc="-5" dirty="0">
                          <a:latin typeface="Calibri"/>
                          <a:cs typeface="Calibri"/>
                        </a:rPr>
                        <a:t> </a:t>
                      </a:r>
                      <a:r>
                        <a:rPr sz="1200" spc="-10" dirty="0">
                          <a:latin typeface="Calibri"/>
                          <a:cs typeface="Calibri"/>
                        </a:rPr>
                        <a:t>reported</a:t>
                      </a:r>
                      <a:endParaRPr sz="1200" dirty="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6"/>
                    </a:solidFill>
                  </a:tcPr>
                </a:tc>
                <a:extLst>
                  <a:ext uri="{0D108BD9-81ED-4DB2-BD59-A6C34878D82A}">
                    <a16:rowId xmlns:a16="http://schemas.microsoft.com/office/drawing/2014/main" val="10003"/>
                  </a:ext>
                </a:extLst>
              </a:tr>
            </a:tbl>
          </a:graphicData>
        </a:graphic>
      </p:graphicFrame>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41" t="51770" r="3769" b="25740"/>
          <a:stretch/>
        </p:blipFill>
        <p:spPr bwMode="auto">
          <a:xfrm>
            <a:off x="2977116" y="4726170"/>
            <a:ext cx="8049725" cy="145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2441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23"/>
          <a:stretch/>
        </p:blipFill>
        <p:spPr bwMode="auto">
          <a:xfrm>
            <a:off x="1587795" y="1324409"/>
            <a:ext cx="10193079" cy="527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7267629" y="5435587"/>
            <a:ext cx="4445147" cy="1247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platzhalter 6"/>
          <p:cNvSpPr>
            <a:spLocks noGrp="1"/>
          </p:cNvSpPr>
          <p:nvPr>
            <p:ph type="body" sz="quarter" idx="14"/>
          </p:nvPr>
        </p:nvSpPr>
        <p:spPr>
          <a:xfrm>
            <a:off x="9845753" y="6386909"/>
            <a:ext cx="2441944" cy="386032"/>
          </a:xfrm>
        </p:spPr>
        <p:txBody>
          <a:bodyPr/>
          <a:lstStyle/>
          <a:p>
            <a:r>
              <a:rPr lang="de-CH" dirty="0" err="1"/>
              <a:t>Luchini</a:t>
            </a:r>
            <a:r>
              <a:rPr lang="de-CH" dirty="0"/>
              <a:t> C. et al., Trends in Cancer 2020</a:t>
            </a:r>
          </a:p>
          <a:p>
            <a:endParaRPr lang="de-CH" dirty="0"/>
          </a:p>
        </p:txBody>
      </p:sp>
      <p:sp>
        <p:nvSpPr>
          <p:cNvPr id="4" name="Titel 3"/>
          <p:cNvSpPr>
            <a:spLocks noGrp="1"/>
          </p:cNvSpPr>
          <p:nvPr>
            <p:ph type="title"/>
          </p:nvPr>
        </p:nvSpPr>
        <p:spPr/>
        <p:txBody>
          <a:bodyPr/>
          <a:lstStyle/>
          <a:p>
            <a:r>
              <a:rPr lang="de-CH" dirty="0"/>
              <a:t>Klassifikation der PV aufgrund der klinischen Aktivität</a:t>
            </a:r>
          </a:p>
        </p:txBody>
      </p:sp>
      <p:sp>
        <p:nvSpPr>
          <p:cNvPr id="8" name="Gleichschenkliges Dreieck 7"/>
          <p:cNvSpPr/>
          <p:nvPr/>
        </p:nvSpPr>
        <p:spPr>
          <a:xfrm rot="10800000">
            <a:off x="116957" y="1882838"/>
            <a:ext cx="1382233" cy="4720856"/>
          </a:xfrm>
          <a:prstGeom prst="triangle">
            <a:avLst/>
          </a:prstGeom>
          <a:gradFill>
            <a:gsLst>
              <a:gs pos="0">
                <a:schemeClr val="accent2"/>
              </a:gs>
              <a:gs pos="66000">
                <a:srgbClr val="21D6E0"/>
              </a:gs>
              <a:gs pos="75000">
                <a:srgbClr val="0087E6"/>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p:cNvSpPr txBox="1"/>
          <p:nvPr/>
        </p:nvSpPr>
        <p:spPr>
          <a:xfrm>
            <a:off x="0" y="1324409"/>
            <a:ext cx="1499191" cy="429963"/>
          </a:xfrm>
          <a:prstGeom prst="rect">
            <a:avLst/>
          </a:prstGeom>
          <a:noFill/>
        </p:spPr>
        <p:txBody>
          <a:bodyPr wrap="square" lIns="0" tIns="0" rIns="0" bIns="0" rtlCol="0">
            <a:noAutofit/>
          </a:bodyPr>
          <a:lstStyle/>
          <a:p>
            <a:pPr algn="ctr"/>
            <a:r>
              <a:rPr lang="de-CH" b="1" dirty="0">
                <a:solidFill>
                  <a:schemeClr val="accent1">
                    <a:lumMod val="50000"/>
                  </a:schemeClr>
                </a:solidFill>
                <a:latin typeface="+mj-lt"/>
              </a:rPr>
              <a:t>Evidenz</a:t>
            </a:r>
          </a:p>
        </p:txBody>
      </p:sp>
    </p:spTree>
    <p:extLst>
      <p:ext uri="{BB962C8B-B14F-4D97-AF65-F5344CB8AC3E}">
        <p14:creationId xmlns:p14="http://schemas.microsoft.com/office/powerpoint/2010/main" val="190959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 1"/>
          <p:cNvPicPr>
            <a:picLocks noChangeAspect="1" noChangeArrowheads="1"/>
          </p:cNvPicPr>
          <p:nvPr/>
        </p:nvPicPr>
        <p:blipFill rotWithShape="1">
          <a:blip r:embed="rId2">
            <a:extLst>
              <a:ext uri="{28A0092B-C50C-407E-A947-70E740481C1C}">
                <a14:useLocalDpi xmlns:a14="http://schemas.microsoft.com/office/drawing/2010/main" val="0"/>
              </a:ext>
            </a:extLst>
          </a:blip>
          <a:srcRect b="15360"/>
          <a:stretch/>
        </p:blipFill>
        <p:spPr bwMode="auto">
          <a:xfrm>
            <a:off x="1056241" y="116958"/>
            <a:ext cx="4642810" cy="6557578"/>
          </a:xfrm>
          <a:prstGeom prst="rect">
            <a:avLst/>
          </a:prstGeom>
          <a:noFill/>
          <a:extLst>
            <a:ext uri="{909E8E84-426E-40DD-AFC4-6F175D3DCCD1}">
              <a14:hiddenFill xmlns:a14="http://schemas.microsoft.com/office/drawing/2010/main">
                <a:solidFill>
                  <a:srgbClr val="FFFFFF"/>
                </a:solidFill>
              </a14:hiddenFill>
            </a:ext>
          </a:extLst>
        </p:spPr>
      </p:pic>
      <p:sp>
        <p:nvSpPr>
          <p:cNvPr id="3" name="Abgerundetes Rechteck 2"/>
          <p:cNvSpPr/>
          <p:nvPr/>
        </p:nvSpPr>
        <p:spPr>
          <a:xfrm>
            <a:off x="7549117" y="1176950"/>
            <a:ext cx="3391786" cy="851026"/>
          </a:xfrm>
          <a:prstGeom prst="roundRect">
            <a:avLst/>
          </a:prstGeom>
          <a:ln w="28575">
            <a:solidFill>
              <a:srgbClr val="83B9DC"/>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CH" dirty="0">
                <a:solidFill>
                  <a:schemeClr val="accent1">
                    <a:lumMod val="50000"/>
                  </a:schemeClr>
                </a:solidFill>
              </a:rPr>
              <a:t>ESCAT für PIK3CA Mutation</a:t>
            </a:r>
          </a:p>
        </p:txBody>
      </p:sp>
      <p:cxnSp>
        <p:nvCxnSpPr>
          <p:cNvPr id="5" name="Gerade Verbindung mit Pfeil 4"/>
          <p:cNvCxnSpPr/>
          <p:nvPr/>
        </p:nvCxnSpPr>
        <p:spPr>
          <a:xfrm flipH="1">
            <a:off x="5475768" y="1594884"/>
            <a:ext cx="1988288" cy="1"/>
          </a:xfrm>
          <a:prstGeom prst="straightConnector1">
            <a:avLst/>
          </a:prstGeom>
          <a:ln w="28575">
            <a:solidFill>
              <a:srgbClr val="83B9DC"/>
            </a:solidFill>
            <a:tailEnd type="arrow"/>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H="1">
            <a:off x="5624624" y="1648046"/>
            <a:ext cx="1839432" cy="1850066"/>
          </a:xfrm>
          <a:prstGeom prst="straightConnector1">
            <a:avLst/>
          </a:prstGeom>
          <a:ln w="28575">
            <a:solidFill>
              <a:srgbClr val="83B9DC"/>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a:off x="5699050" y="1738265"/>
            <a:ext cx="1765006" cy="2881166"/>
          </a:xfrm>
          <a:prstGeom prst="straightConnector1">
            <a:avLst/>
          </a:prstGeom>
          <a:ln w="28575">
            <a:solidFill>
              <a:srgbClr val="83B9DC"/>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descr="Efficacy of molecularly targeted agents given in the randomised trial  SHIVA01 according to the ESMO Scale for Clinical Actionability of molecular  Targets - European Journal of Canc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0594" y="2361760"/>
            <a:ext cx="3219807" cy="3959353"/>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
          <p:cNvSpPr>
            <a:spLocks noGrp="1"/>
          </p:cNvSpPr>
          <p:nvPr>
            <p:ph type="body" sz="quarter" idx="14"/>
          </p:nvPr>
        </p:nvSpPr>
        <p:spPr>
          <a:xfrm>
            <a:off x="10013133" y="6265864"/>
            <a:ext cx="2178866" cy="496444"/>
          </a:xfrm>
        </p:spPr>
        <p:txBody>
          <a:bodyPr/>
          <a:lstStyle/>
          <a:p>
            <a:pPr>
              <a:spcBef>
                <a:spcPts val="0"/>
              </a:spcBef>
            </a:pPr>
            <a:r>
              <a:rPr lang="en-US" dirty="0"/>
              <a:t>Wolff, L.,. Memo- Magazine of European Medical Oncology 2022</a:t>
            </a:r>
          </a:p>
          <a:p>
            <a:pPr>
              <a:spcBef>
                <a:spcPts val="0"/>
              </a:spcBef>
            </a:pPr>
            <a:r>
              <a:rPr lang="de-CH" dirty="0" err="1"/>
              <a:t>Moreira</a:t>
            </a:r>
            <a:r>
              <a:rPr lang="de-CH" dirty="0"/>
              <a:t> A, et al., </a:t>
            </a:r>
            <a:r>
              <a:rPr lang="de-CH" dirty="0" err="1"/>
              <a:t>Eur</a:t>
            </a:r>
            <a:r>
              <a:rPr lang="de-CH" dirty="0"/>
              <a:t> J Cancer. 2019</a:t>
            </a:r>
          </a:p>
        </p:txBody>
      </p:sp>
    </p:spTree>
    <p:extLst>
      <p:ext uri="{BB962C8B-B14F-4D97-AF65-F5344CB8AC3E}">
        <p14:creationId xmlns:p14="http://schemas.microsoft.com/office/powerpoint/2010/main" val="396165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179"/>
          <a:stretch/>
        </p:blipFill>
        <p:spPr bwMode="auto">
          <a:xfrm>
            <a:off x="2774662" y="1219311"/>
            <a:ext cx="9025003" cy="2207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446" y="3426380"/>
            <a:ext cx="9825004" cy="264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73" y="352387"/>
            <a:ext cx="411480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6624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2913" y="669615"/>
            <a:ext cx="11306175" cy="446804"/>
          </a:xfrm>
        </p:spPr>
        <p:txBody>
          <a:bodyPr/>
          <a:lstStyle/>
          <a:p>
            <a:r>
              <a:rPr lang="en-US" dirty="0" err="1"/>
              <a:t>Molekulares</a:t>
            </a:r>
            <a:r>
              <a:rPr lang="en-US" dirty="0"/>
              <a:t> </a:t>
            </a:r>
            <a:r>
              <a:rPr lang="en-US" dirty="0" err="1"/>
              <a:t>Tumorboard</a:t>
            </a:r>
            <a:r>
              <a:rPr lang="en-US" dirty="0"/>
              <a:t> </a:t>
            </a:r>
            <a:r>
              <a:rPr lang="en-US" dirty="0" err="1"/>
              <a:t>im</a:t>
            </a:r>
            <a:r>
              <a:rPr lang="en-US" dirty="0"/>
              <a:t> </a:t>
            </a:r>
            <a:r>
              <a:rPr lang="en-US" dirty="0" err="1"/>
              <a:t>klinischen</a:t>
            </a:r>
            <a:r>
              <a:rPr lang="en-US" dirty="0"/>
              <a:t> </a:t>
            </a:r>
            <a:r>
              <a:rPr lang="en-US" dirty="0" err="1"/>
              <a:t>Alltag</a:t>
            </a:r>
            <a:endParaRPr lang="de-CH" dirty="0"/>
          </a:p>
        </p:txBody>
      </p:sp>
      <p:sp>
        <p:nvSpPr>
          <p:cNvPr id="4" name="Textplatzhalter 3"/>
          <p:cNvSpPr>
            <a:spLocks noGrp="1"/>
          </p:cNvSpPr>
          <p:nvPr>
            <p:ph type="body" sz="quarter" idx="14"/>
          </p:nvPr>
        </p:nvSpPr>
        <p:spPr>
          <a:xfrm>
            <a:off x="453544" y="1125834"/>
            <a:ext cx="11306175" cy="415887"/>
          </a:xfrm>
        </p:spPr>
        <p:txBody>
          <a:bodyPr/>
          <a:lstStyle/>
          <a:p>
            <a:r>
              <a:rPr lang="de-CH" dirty="0">
                <a:solidFill>
                  <a:schemeClr val="accent1">
                    <a:lumMod val="60000"/>
                    <a:lumOff val="40000"/>
                  </a:schemeClr>
                </a:solidFill>
              </a:rPr>
              <a:t>Systematische Review</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102" y="1469796"/>
            <a:ext cx="8305083" cy="526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platzhalter 3"/>
          <p:cNvSpPr>
            <a:spLocks noGrp="1"/>
          </p:cNvSpPr>
          <p:nvPr>
            <p:ph type="body" sz="quarter" idx="14"/>
          </p:nvPr>
        </p:nvSpPr>
        <p:spPr>
          <a:xfrm>
            <a:off x="10249786" y="6265863"/>
            <a:ext cx="1942214" cy="592137"/>
          </a:xfrm>
        </p:spPr>
        <p:txBody>
          <a:bodyPr>
            <a:normAutofit/>
          </a:bodyPr>
          <a:lstStyle/>
          <a:p>
            <a:r>
              <a:rPr lang="de-CH" sz="1000" b="0" dirty="0">
                <a:solidFill>
                  <a:schemeClr val="tx1"/>
                </a:solidFill>
              </a:rPr>
              <a:t>Larson K.L. et al., JCO 2021</a:t>
            </a:r>
          </a:p>
        </p:txBody>
      </p:sp>
      <p:sp>
        <p:nvSpPr>
          <p:cNvPr id="3" name="Rechteck 2"/>
          <p:cNvSpPr/>
          <p:nvPr/>
        </p:nvSpPr>
        <p:spPr>
          <a:xfrm>
            <a:off x="4072270" y="3242930"/>
            <a:ext cx="669851" cy="16161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p:cNvSpPr/>
          <p:nvPr/>
        </p:nvSpPr>
        <p:spPr>
          <a:xfrm>
            <a:off x="7574453" y="1636115"/>
            <a:ext cx="854323" cy="4927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67076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4C9BE-D392-4F98-82F0-6D3CF53679EB}"/>
              </a:ext>
            </a:extLst>
          </p:cNvPr>
          <p:cNvSpPr>
            <a:spLocks noGrp="1"/>
          </p:cNvSpPr>
          <p:nvPr>
            <p:ph type="title"/>
          </p:nvPr>
        </p:nvSpPr>
        <p:spPr>
          <a:xfrm>
            <a:off x="521293" y="690589"/>
            <a:ext cx="11306175" cy="754140"/>
          </a:xfrm>
        </p:spPr>
        <p:txBody>
          <a:bodyPr/>
          <a:lstStyle/>
          <a:p>
            <a:pPr algn="ctr"/>
            <a:r>
              <a:rPr lang="de-CH" b="1" dirty="0">
                <a:solidFill>
                  <a:schemeClr val="accent4">
                    <a:lumMod val="75000"/>
                  </a:schemeClr>
                </a:solidFill>
              </a:rPr>
              <a:t>Biomarker</a:t>
            </a:r>
          </a:p>
        </p:txBody>
      </p:sp>
      <p:sp>
        <p:nvSpPr>
          <p:cNvPr id="3" name="Textplatzhalter 2">
            <a:extLst>
              <a:ext uri="{FF2B5EF4-FFF2-40B4-BE49-F238E27FC236}">
                <a16:creationId xmlns:a16="http://schemas.microsoft.com/office/drawing/2014/main" id="{AB56E99F-2E22-478F-965F-EB68B4B87DAA}"/>
              </a:ext>
            </a:extLst>
          </p:cNvPr>
          <p:cNvSpPr>
            <a:spLocks noGrp="1"/>
          </p:cNvSpPr>
          <p:nvPr>
            <p:ph type="body" sz="quarter" idx="12"/>
          </p:nvPr>
        </p:nvSpPr>
        <p:spPr>
          <a:xfrm>
            <a:off x="442912" y="1570797"/>
            <a:ext cx="11306175" cy="4500562"/>
          </a:xfrm>
        </p:spPr>
        <p:txBody>
          <a:bodyPr/>
          <a:lstStyle/>
          <a:p>
            <a:r>
              <a:rPr lang="de-CH" dirty="0"/>
              <a:t>Biomarker sind biologische Merkmale, die objektiv gemessen werden können und Rückschluss auf einen normalen biologischen oder krankhaften Prozess hinweisen. </a:t>
            </a:r>
          </a:p>
        </p:txBody>
      </p:sp>
      <p:graphicFrame>
        <p:nvGraphicFramePr>
          <p:cNvPr id="4" name="Diagramm 3">
            <a:extLst>
              <a:ext uri="{FF2B5EF4-FFF2-40B4-BE49-F238E27FC236}">
                <a16:creationId xmlns:a16="http://schemas.microsoft.com/office/drawing/2014/main" id="{0ED2158D-35DF-4A40-A55E-A78B84FA64A0}"/>
              </a:ext>
            </a:extLst>
          </p:cNvPr>
          <p:cNvGraphicFramePr/>
          <p:nvPr>
            <p:extLst>
              <p:ext uri="{D42A27DB-BD31-4B8C-83A1-F6EECF244321}">
                <p14:modId xmlns:p14="http://schemas.microsoft.com/office/powerpoint/2010/main" val="774513214"/>
              </p:ext>
            </p:extLst>
          </p:nvPr>
        </p:nvGraphicFramePr>
        <p:xfrm>
          <a:off x="5437930" y="946073"/>
          <a:ext cx="6311157" cy="4355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Biomarker - wichtig für die personalisierte Medizin - BioVariance GmbH">
            <a:extLst>
              <a:ext uri="{FF2B5EF4-FFF2-40B4-BE49-F238E27FC236}">
                <a16:creationId xmlns:a16="http://schemas.microsoft.com/office/drawing/2014/main" id="{85460C91-7D4F-4D72-8B3A-36E0F5A3CB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18" y="2486025"/>
            <a:ext cx="4373376" cy="36813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6BE5034-1E26-44F3-87A7-71822A5492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7930" y="4081462"/>
            <a:ext cx="5353050" cy="2152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7DCDEDE8-7F7C-409D-97FF-C134F28623D5}"/>
              </a:ext>
            </a:extLst>
          </p:cNvPr>
          <p:cNvSpPr txBox="1"/>
          <p:nvPr/>
        </p:nvSpPr>
        <p:spPr>
          <a:xfrm>
            <a:off x="10159363" y="6197428"/>
            <a:ext cx="6094602" cy="246221"/>
          </a:xfrm>
          <a:prstGeom prst="rect">
            <a:avLst/>
          </a:prstGeom>
          <a:noFill/>
        </p:spPr>
        <p:txBody>
          <a:bodyPr wrap="square">
            <a:spAutoFit/>
          </a:bodyPr>
          <a:lstStyle/>
          <a:p>
            <a:r>
              <a:rPr lang="de-CH" sz="1000" dirty="0" err="1"/>
              <a:t>Ou</a:t>
            </a:r>
            <a:r>
              <a:rPr lang="de-CH" sz="1000" dirty="0"/>
              <a:t> F.S., J </a:t>
            </a:r>
            <a:r>
              <a:rPr lang="de-CH" sz="1000" dirty="0" err="1"/>
              <a:t>Thorac</a:t>
            </a:r>
            <a:r>
              <a:rPr lang="de-CH" sz="1000" dirty="0"/>
              <a:t> </a:t>
            </a:r>
            <a:r>
              <a:rPr lang="de-CH" sz="1000" dirty="0" err="1"/>
              <a:t>Oncol</a:t>
            </a:r>
            <a:r>
              <a:rPr lang="de-CH" sz="1000" dirty="0"/>
              <a:t>. 2021</a:t>
            </a:r>
          </a:p>
        </p:txBody>
      </p:sp>
    </p:spTree>
    <p:extLst>
      <p:ext uri="{BB962C8B-B14F-4D97-AF65-F5344CB8AC3E}">
        <p14:creationId xmlns:p14="http://schemas.microsoft.com/office/powerpoint/2010/main" val="282786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2913" y="669615"/>
            <a:ext cx="11306175" cy="446804"/>
          </a:xfrm>
        </p:spPr>
        <p:txBody>
          <a:bodyPr/>
          <a:lstStyle/>
          <a:p>
            <a:r>
              <a:rPr lang="en-US" dirty="0" err="1"/>
              <a:t>Molekulares</a:t>
            </a:r>
            <a:r>
              <a:rPr lang="en-US" dirty="0"/>
              <a:t> </a:t>
            </a:r>
            <a:r>
              <a:rPr lang="en-US" dirty="0" err="1"/>
              <a:t>Tumorboard</a:t>
            </a:r>
            <a:r>
              <a:rPr lang="en-US" dirty="0"/>
              <a:t> </a:t>
            </a:r>
            <a:r>
              <a:rPr lang="en-US" dirty="0" err="1"/>
              <a:t>im</a:t>
            </a:r>
            <a:r>
              <a:rPr lang="en-US" dirty="0"/>
              <a:t> </a:t>
            </a:r>
            <a:r>
              <a:rPr lang="en-US" dirty="0" err="1"/>
              <a:t>klinischen</a:t>
            </a:r>
            <a:r>
              <a:rPr lang="en-US" dirty="0"/>
              <a:t> </a:t>
            </a:r>
            <a:r>
              <a:rPr lang="en-US" dirty="0" err="1"/>
              <a:t>Alltag</a:t>
            </a:r>
            <a:endParaRPr lang="de-CH" dirty="0"/>
          </a:p>
        </p:txBody>
      </p:sp>
      <p:sp>
        <p:nvSpPr>
          <p:cNvPr id="4" name="Textplatzhalter 3"/>
          <p:cNvSpPr>
            <a:spLocks noGrp="1"/>
          </p:cNvSpPr>
          <p:nvPr>
            <p:ph type="body" sz="quarter" idx="14"/>
          </p:nvPr>
        </p:nvSpPr>
        <p:spPr>
          <a:xfrm>
            <a:off x="453544" y="1125834"/>
            <a:ext cx="11306175" cy="415887"/>
          </a:xfrm>
        </p:spPr>
        <p:txBody>
          <a:bodyPr/>
          <a:lstStyle/>
          <a:p>
            <a:r>
              <a:rPr lang="de-CH" dirty="0">
                <a:solidFill>
                  <a:schemeClr val="accent1">
                    <a:lumMod val="60000"/>
                    <a:lumOff val="40000"/>
                  </a:schemeClr>
                </a:solidFill>
              </a:rPr>
              <a:t>Systematische Review</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236"/>
          <a:stretch/>
        </p:blipFill>
        <p:spPr bwMode="auto">
          <a:xfrm>
            <a:off x="903767" y="1499763"/>
            <a:ext cx="10119723" cy="5262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platzhalter 3"/>
          <p:cNvSpPr>
            <a:spLocks noGrp="1"/>
          </p:cNvSpPr>
          <p:nvPr>
            <p:ph type="body" sz="quarter" idx="14"/>
          </p:nvPr>
        </p:nvSpPr>
        <p:spPr>
          <a:xfrm>
            <a:off x="10249786" y="6265863"/>
            <a:ext cx="1942214" cy="592137"/>
          </a:xfrm>
        </p:spPr>
        <p:txBody>
          <a:bodyPr>
            <a:normAutofit/>
          </a:bodyPr>
          <a:lstStyle/>
          <a:p>
            <a:r>
              <a:rPr lang="de-CH" sz="1050" b="0" dirty="0"/>
              <a:t>Larson K.L. et al., JCO 2021</a:t>
            </a:r>
          </a:p>
        </p:txBody>
      </p:sp>
      <p:sp>
        <p:nvSpPr>
          <p:cNvPr id="6" name="Rechteck 5"/>
          <p:cNvSpPr/>
          <p:nvPr/>
        </p:nvSpPr>
        <p:spPr>
          <a:xfrm>
            <a:off x="9195023" y="1667211"/>
            <a:ext cx="972019" cy="41541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51342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2913" y="669615"/>
            <a:ext cx="11306175" cy="446804"/>
          </a:xfrm>
        </p:spPr>
        <p:txBody>
          <a:bodyPr/>
          <a:lstStyle/>
          <a:p>
            <a:r>
              <a:rPr lang="en-US" dirty="0" err="1"/>
              <a:t>Molekulares</a:t>
            </a:r>
            <a:r>
              <a:rPr lang="en-US" dirty="0"/>
              <a:t> </a:t>
            </a:r>
            <a:r>
              <a:rPr lang="en-US" dirty="0" err="1"/>
              <a:t>Tumorboard</a:t>
            </a:r>
            <a:r>
              <a:rPr lang="en-US" dirty="0"/>
              <a:t> </a:t>
            </a:r>
            <a:r>
              <a:rPr lang="en-US" dirty="0" err="1"/>
              <a:t>im</a:t>
            </a:r>
            <a:r>
              <a:rPr lang="en-US" dirty="0"/>
              <a:t> </a:t>
            </a:r>
            <a:r>
              <a:rPr lang="en-US" dirty="0" err="1"/>
              <a:t>klinischen</a:t>
            </a:r>
            <a:r>
              <a:rPr lang="en-US" dirty="0"/>
              <a:t> </a:t>
            </a:r>
            <a:r>
              <a:rPr lang="en-US" dirty="0" err="1"/>
              <a:t>Alltag</a:t>
            </a:r>
            <a:endParaRPr lang="de-CH" dirty="0"/>
          </a:p>
        </p:txBody>
      </p:sp>
      <p:sp>
        <p:nvSpPr>
          <p:cNvPr id="4" name="Textplatzhalter 3"/>
          <p:cNvSpPr>
            <a:spLocks noGrp="1"/>
          </p:cNvSpPr>
          <p:nvPr>
            <p:ph type="body" sz="quarter" idx="14"/>
          </p:nvPr>
        </p:nvSpPr>
        <p:spPr>
          <a:xfrm>
            <a:off x="453544" y="1125834"/>
            <a:ext cx="11306175" cy="415887"/>
          </a:xfrm>
        </p:spPr>
        <p:txBody>
          <a:bodyPr/>
          <a:lstStyle/>
          <a:p>
            <a:r>
              <a:rPr lang="de-CH" dirty="0">
                <a:solidFill>
                  <a:schemeClr val="accent1">
                    <a:lumMod val="60000"/>
                    <a:lumOff val="40000"/>
                  </a:schemeClr>
                </a:solidFill>
              </a:rPr>
              <a:t>Single </a:t>
            </a:r>
            <a:r>
              <a:rPr lang="de-CH" dirty="0" err="1">
                <a:solidFill>
                  <a:schemeClr val="accent1">
                    <a:lumMod val="60000"/>
                    <a:lumOff val="40000"/>
                  </a:schemeClr>
                </a:solidFill>
              </a:rPr>
              <a:t>center</a:t>
            </a:r>
            <a:r>
              <a:rPr lang="de-CH" dirty="0">
                <a:solidFill>
                  <a:schemeClr val="accent1">
                    <a:lumMod val="60000"/>
                    <a:lumOff val="40000"/>
                  </a:schemeClr>
                </a:solidFill>
              </a:rPr>
              <a:t> </a:t>
            </a:r>
            <a:r>
              <a:rPr lang="de-CH" dirty="0" err="1">
                <a:solidFill>
                  <a:schemeClr val="accent1">
                    <a:lumMod val="60000"/>
                    <a:lumOff val="40000"/>
                  </a:schemeClr>
                </a:solidFill>
              </a:rPr>
              <a:t>analysis</a:t>
            </a:r>
            <a:r>
              <a:rPr lang="de-CH" dirty="0">
                <a:solidFill>
                  <a:schemeClr val="accent1">
                    <a:lumMod val="60000"/>
                    <a:lumOff val="40000"/>
                  </a:schemeClr>
                </a:solidFill>
              </a:rPr>
              <a:t>: Moores Cancer Center</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11" y="1656390"/>
            <a:ext cx="3507706" cy="5062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761" y="1656390"/>
            <a:ext cx="6511286" cy="4935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platzhalter 1"/>
          <p:cNvSpPr>
            <a:spLocks noGrp="1"/>
          </p:cNvSpPr>
          <p:nvPr>
            <p:ph type="body" sz="quarter" idx="14"/>
          </p:nvPr>
        </p:nvSpPr>
        <p:spPr>
          <a:xfrm>
            <a:off x="10249786" y="6265863"/>
            <a:ext cx="1942214" cy="592137"/>
          </a:xfrm>
        </p:spPr>
        <p:txBody>
          <a:bodyPr>
            <a:normAutofit/>
          </a:bodyPr>
          <a:lstStyle/>
          <a:p>
            <a:r>
              <a:rPr lang="en-US" sz="1000" b="0" dirty="0">
                <a:solidFill>
                  <a:schemeClr val="tx1"/>
                </a:solidFill>
              </a:rPr>
              <a:t>Kato, S., et al.,  Nat </a:t>
            </a:r>
            <a:r>
              <a:rPr lang="en-US" sz="1000" b="0" dirty="0" err="1">
                <a:solidFill>
                  <a:schemeClr val="tx1"/>
                </a:solidFill>
              </a:rPr>
              <a:t>Commun</a:t>
            </a:r>
            <a:r>
              <a:rPr lang="en-US" sz="1000" b="0" dirty="0">
                <a:solidFill>
                  <a:schemeClr val="tx1"/>
                </a:solidFill>
              </a:rPr>
              <a:t> 2020</a:t>
            </a:r>
            <a:endParaRPr lang="de-CH" sz="1000" b="0" dirty="0">
              <a:solidFill>
                <a:schemeClr val="tx1"/>
              </a:solidFill>
            </a:endParaRPr>
          </a:p>
        </p:txBody>
      </p:sp>
    </p:spTree>
    <p:extLst>
      <p:ext uri="{BB962C8B-B14F-4D97-AF65-F5344CB8AC3E}">
        <p14:creationId xmlns:p14="http://schemas.microsoft.com/office/powerpoint/2010/main" val="2722126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2913" y="669615"/>
            <a:ext cx="11306175" cy="446804"/>
          </a:xfrm>
        </p:spPr>
        <p:txBody>
          <a:bodyPr/>
          <a:lstStyle/>
          <a:p>
            <a:r>
              <a:rPr lang="en-US" dirty="0" err="1"/>
              <a:t>Molekulares</a:t>
            </a:r>
            <a:r>
              <a:rPr lang="en-US" dirty="0"/>
              <a:t> </a:t>
            </a:r>
            <a:r>
              <a:rPr lang="en-US" dirty="0" err="1"/>
              <a:t>Tumorboard</a:t>
            </a:r>
            <a:r>
              <a:rPr lang="en-US" dirty="0"/>
              <a:t> </a:t>
            </a:r>
            <a:r>
              <a:rPr lang="en-US" dirty="0" err="1"/>
              <a:t>im</a:t>
            </a:r>
            <a:r>
              <a:rPr lang="en-US" dirty="0"/>
              <a:t> </a:t>
            </a:r>
            <a:r>
              <a:rPr lang="en-US" dirty="0" err="1"/>
              <a:t>klinischen</a:t>
            </a:r>
            <a:r>
              <a:rPr lang="en-US" dirty="0"/>
              <a:t> </a:t>
            </a:r>
            <a:r>
              <a:rPr lang="en-US" dirty="0" err="1"/>
              <a:t>Alltag</a:t>
            </a:r>
            <a:endParaRPr lang="de-CH" dirty="0"/>
          </a:p>
        </p:txBody>
      </p:sp>
      <p:sp>
        <p:nvSpPr>
          <p:cNvPr id="4" name="Textplatzhalter 3"/>
          <p:cNvSpPr>
            <a:spLocks noGrp="1"/>
          </p:cNvSpPr>
          <p:nvPr>
            <p:ph type="body" sz="quarter" idx="14"/>
          </p:nvPr>
        </p:nvSpPr>
        <p:spPr>
          <a:xfrm>
            <a:off x="453544" y="1125834"/>
            <a:ext cx="11306175" cy="415887"/>
          </a:xfrm>
        </p:spPr>
        <p:txBody>
          <a:bodyPr/>
          <a:lstStyle/>
          <a:p>
            <a:r>
              <a:rPr lang="de-CH" dirty="0">
                <a:solidFill>
                  <a:schemeClr val="accent1">
                    <a:lumMod val="60000"/>
                    <a:lumOff val="40000"/>
                  </a:schemeClr>
                </a:solidFill>
              </a:rPr>
              <a:t>Single </a:t>
            </a:r>
            <a:r>
              <a:rPr lang="de-CH" dirty="0" err="1">
                <a:solidFill>
                  <a:schemeClr val="accent1">
                    <a:lumMod val="60000"/>
                    <a:lumOff val="40000"/>
                  </a:schemeClr>
                </a:solidFill>
              </a:rPr>
              <a:t>center</a:t>
            </a:r>
            <a:r>
              <a:rPr lang="de-CH" dirty="0">
                <a:solidFill>
                  <a:schemeClr val="accent1">
                    <a:lumMod val="60000"/>
                    <a:lumOff val="40000"/>
                  </a:schemeClr>
                </a:solidFill>
              </a:rPr>
              <a:t> </a:t>
            </a:r>
            <a:r>
              <a:rPr lang="de-CH" dirty="0" err="1">
                <a:solidFill>
                  <a:schemeClr val="accent1">
                    <a:lumMod val="60000"/>
                    <a:lumOff val="40000"/>
                  </a:schemeClr>
                </a:solidFill>
              </a:rPr>
              <a:t>analysis</a:t>
            </a:r>
            <a:r>
              <a:rPr lang="de-CH" dirty="0">
                <a:solidFill>
                  <a:schemeClr val="accent1">
                    <a:lumMod val="60000"/>
                    <a:lumOff val="40000"/>
                  </a:schemeClr>
                </a:solidFill>
              </a:rPr>
              <a:t>: Moores Cancer Center</a:t>
            </a:r>
          </a:p>
        </p:txBody>
      </p:sp>
      <p:sp>
        <p:nvSpPr>
          <p:cNvPr id="8" name="Textplatzhalter 1"/>
          <p:cNvSpPr>
            <a:spLocks noGrp="1"/>
          </p:cNvSpPr>
          <p:nvPr>
            <p:ph type="body" sz="quarter" idx="14"/>
          </p:nvPr>
        </p:nvSpPr>
        <p:spPr>
          <a:xfrm>
            <a:off x="10249786" y="6265863"/>
            <a:ext cx="1942214" cy="592137"/>
          </a:xfrm>
        </p:spPr>
        <p:txBody>
          <a:bodyPr>
            <a:normAutofit/>
          </a:bodyPr>
          <a:lstStyle/>
          <a:p>
            <a:r>
              <a:rPr lang="en-US" sz="1000" b="0" dirty="0">
                <a:solidFill>
                  <a:schemeClr val="tx1"/>
                </a:solidFill>
              </a:rPr>
              <a:t>Kato, S., et al.,  Nat </a:t>
            </a:r>
            <a:r>
              <a:rPr lang="en-US" sz="1000" b="0" dirty="0" err="1">
                <a:solidFill>
                  <a:schemeClr val="tx1"/>
                </a:solidFill>
              </a:rPr>
              <a:t>Commun</a:t>
            </a:r>
            <a:r>
              <a:rPr lang="en-US" sz="1000" b="0" dirty="0">
                <a:solidFill>
                  <a:schemeClr val="tx1"/>
                </a:solidFill>
              </a:rPr>
              <a:t> 2020</a:t>
            </a:r>
            <a:endParaRPr lang="de-CH" sz="1000" b="0" dirty="0">
              <a:solidFill>
                <a:schemeClr val="tx1"/>
              </a:solidFill>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1" y="1562987"/>
            <a:ext cx="8551558" cy="509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bgerundetes Rechteck 2"/>
          <p:cNvSpPr/>
          <p:nvPr/>
        </p:nvSpPr>
        <p:spPr>
          <a:xfrm>
            <a:off x="9333608" y="1685260"/>
            <a:ext cx="2803451" cy="2052084"/>
          </a:xfrm>
          <a:prstGeom prst="roundRect">
            <a:avLst/>
          </a:prstGeom>
          <a:ln w="28575">
            <a:solidFill>
              <a:srgbClr val="83B9DC"/>
            </a:solidFill>
          </a:ln>
        </p:spPr>
        <p:style>
          <a:lnRef idx="2">
            <a:schemeClr val="accent1"/>
          </a:lnRef>
          <a:fillRef idx="1">
            <a:schemeClr val="lt1"/>
          </a:fillRef>
          <a:effectRef idx="0">
            <a:schemeClr val="accent1"/>
          </a:effectRef>
          <a:fontRef idx="minor">
            <a:schemeClr val="dk1"/>
          </a:fontRef>
        </p:style>
        <p:txBody>
          <a:bodyPr rtlCol="0" anchor="ctr"/>
          <a:lstStyle/>
          <a:p>
            <a:r>
              <a:rPr lang="de-CH" sz="1600" dirty="0">
                <a:solidFill>
                  <a:schemeClr val="accent1">
                    <a:lumMod val="50000"/>
                  </a:schemeClr>
                </a:solidFill>
              </a:rPr>
              <a:t>715 Patient </a:t>
            </a:r>
            <a:r>
              <a:rPr lang="de-CH" sz="1600" dirty="0">
                <a:solidFill>
                  <a:schemeClr val="accent1">
                    <a:lumMod val="50000"/>
                  </a:schemeClr>
                </a:solidFill>
                <a:sym typeface="Wingdings" panose="05000000000000000000" pitchFamily="2" charset="2"/>
              </a:rPr>
              <a:t> </a:t>
            </a:r>
            <a:r>
              <a:rPr lang="de-CH" sz="1600" dirty="0">
                <a:solidFill>
                  <a:schemeClr val="accent1">
                    <a:lumMod val="50000"/>
                  </a:schemeClr>
                </a:solidFill>
              </a:rPr>
              <a:t> 429 </a:t>
            </a:r>
            <a:r>
              <a:rPr lang="de-CH" sz="1600" dirty="0" err="1">
                <a:solidFill>
                  <a:schemeClr val="accent1">
                    <a:lumMod val="50000"/>
                  </a:schemeClr>
                </a:solidFill>
              </a:rPr>
              <a:t>evaluated</a:t>
            </a:r>
            <a:r>
              <a:rPr lang="de-CH" sz="1600" dirty="0">
                <a:solidFill>
                  <a:schemeClr val="accent1">
                    <a:lumMod val="50000"/>
                  </a:schemeClr>
                </a:solidFill>
              </a:rPr>
              <a:t>:</a:t>
            </a:r>
          </a:p>
          <a:p>
            <a:endParaRPr lang="de-CH" sz="1600" dirty="0">
              <a:solidFill>
                <a:schemeClr val="accent1">
                  <a:lumMod val="50000"/>
                </a:schemeClr>
              </a:solidFill>
            </a:endParaRPr>
          </a:p>
          <a:p>
            <a:r>
              <a:rPr lang="de-CH" sz="1600" dirty="0">
                <a:solidFill>
                  <a:schemeClr val="accent1">
                    <a:lumMod val="50000"/>
                  </a:schemeClr>
                </a:solidFill>
              </a:rPr>
              <a:t>- 265 (=62%) </a:t>
            </a:r>
            <a:r>
              <a:rPr lang="de-CH" sz="1600" dirty="0" err="1">
                <a:solidFill>
                  <a:schemeClr val="accent1">
                    <a:lumMod val="50000"/>
                  </a:schemeClr>
                </a:solidFill>
              </a:rPr>
              <a:t>matched</a:t>
            </a:r>
            <a:r>
              <a:rPr lang="de-CH" sz="1600" dirty="0">
                <a:solidFill>
                  <a:schemeClr val="accent1">
                    <a:lumMod val="50000"/>
                  </a:schemeClr>
                </a:solidFill>
              </a:rPr>
              <a:t> </a:t>
            </a:r>
            <a:r>
              <a:rPr lang="de-CH" sz="1600" dirty="0" err="1">
                <a:solidFill>
                  <a:schemeClr val="accent1">
                    <a:lumMod val="50000"/>
                  </a:schemeClr>
                </a:solidFill>
              </a:rPr>
              <a:t>therapy</a:t>
            </a:r>
            <a:endParaRPr lang="de-CH" sz="1600" dirty="0">
              <a:solidFill>
                <a:schemeClr val="accent1">
                  <a:lumMod val="50000"/>
                </a:schemeClr>
              </a:solidFill>
            </a:endParaRPr>
          </a:p>
          <a:p>
            <a:r>
              <a:rPr lang="de-CH" sz="1600" dirty="0">
                <a:solidFill>
                  <a:schemeClr val="accent1">
                    <a:lumMod val="50000"/>
                  </a:schemeClr>
                </a:solidFill>
              </a:rPr>
              <a:t>- 164 (=38%) </a:t>
            </a:r>
            <a:r>
              <a:rPr lang="de-CH" sz="1600" dirty="0" err="1">
                <a:solidFill>
                  <a:schemeClr val="accent1">
                    <a:lumMod val="50000"/>
                  </a:schemeClr>
                </a:solidFill>
              </a:rPr>
              <a:t>physician’s</a:t>
            </a:r>
            <a:r>
              <a:rPr lang="de-CH" sz="1600" dirty="0">
                <a:solidFill>
                  <a:schemeClr val="accent1">
                    <a:lumMod val="50000"/>
                  </a:schemeClr>
                </a:solidFill>
              </a:rPr>
              <a:t> </a:t>
            </a:r>
            <a:r>
              <a:rPr lang="de-CH" sz="1600" dirty="0" err="1">
                <a:solidFill>
                  <a:schemeClr val="accent1">
                    <a:lumMod val="50000"/>
                  </a:schemeClr>
                </a:solidFill>
              </a:rPr>
              <a:t>choice</a:t>
            </a:r>
            <a:endParaRPr lang="de-CH" sz="1600" dirty="0">
              <a:solidFill>
                <a:schemeClr val="accent1">
                  <a:lumMod val="50000"/>
                </a:schemeClr>
              </a:solidFill>
            </a:endParaRPr>
          </a:p>
        </p:txBody>
      </p:sp>
    </p:spTree>
    <p:extLst>
      <p:ext uri="{BB962C8B-B14F-4D97-AF65-F5344CB8AC3E}">
        <p14:creationId xmlns:p14="http://schemas.microsoft.com/office/powerpoint/2010/main" val="2611898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2913" y="669615"/>
            <a:ext cx="11306175" cy="446804"/>
          </a:xfrm>
        </p:spPr>
        <p:txBody>
          <a:bodyPr/>
          <a:lstStyle/>
          <a:p>
            <a:r>
              <a:rPr lang="en-US" dirty="0" err="1"/>
              <a:t>Molekulares</a:t>
            </a:r>
            <a:r>
              <a:rPr lang="en-US" dirty="0"/>
              <a:t> </a:t>
            </a:r>
            <a:r>
              <a:rPr lang="en-US" dirty="0" err="1"/>
              <a:t>Tumorboard</a:t>
            </a:r>
            <a:r>
              <a:rPr lang="en-US" dirty="0"/>
              <a:t> </a:t>
            </a:r>
            <a:r>
              <a:rPr lang="en-US" dirty="0" err="1"/>
              <a:t>im</a:t>
            </a:r>
            <a:r>
              <a:rPr lang="en-US" dirty="0"/>
              <a:t> </a:t>
            </a:r>
            <a:r>
              <a:rPr lang="en-US" dirty="0" err="1"/>
              <a:t>klinischen</a:t>
            </a:r>
            <a:r>
              <a:rPr lang="en-US" dirty="0"/>
              <a:t> </a:t>
            </a:r>
            <a:r>
              <a:rPr lang="en-US" dirty="0" err="1"/>
              <a:t>Alltag</a:t>
            </a:r>
            <a:endParaRPr lang="de-CH" dirty="0"/>
          </a:p>
        </p:txBody>
      </p:sp>
      <p:sp>
        <p:nvSpPr>
          <p:cNvPr id="4" name="Textplatzhalter 3"/>
          <p:cNvSpPr>
            <a:spLocks noGrp="1"/>
          </p:cNvSpPr>
          <p:nvPr>
            <p:ph type="body" sz="quarter" idx="14"/>
          </p:nvPr>
        </p:nvSpPr>
        <p:spPr>
          <a:xfrm>
            <a:off x="453544" y="1125834"/>
            <a:ext cx="11306175" cy="415887"/>
          </a:xfrm>
        </p:spPr>
        <p:txBody>
          <a:bodyPr/>
          <a:lstStyle/>
          <a:p>
            <a:r>
              <a:rPr lang="de-CH" dirty="0">
                <a:solidFill>
                  <a:schemeClr val="accent1">
                    <a:lumMod val="60000"/>
                    <a:lumOff val="40000"/>
                  </a:schemeClr>
                </a:solidFill>
              </a:rPr>
              <a:t>Single </a:t>
            </a:r>
            <a:r>
              <a:rPr lang="de-CH" dirty="0" err="1">
                <a:solidFill>
                  <a:schemeClr val="accent1">
                    <a:lumMod val="60000"/>
                    <a:lumOff val="40000"/>
                  </a:schemeClr>
                </a:solidFill>
              </a:rPr>
              <a:t>center</a:t>
            </a:r>
            <a:r>
              <a:rPr lang="de-CH" dirty="0">
                <a:solidFill>
                  <a:schemeClr val="accent1">
                    <a:lumMod val="60000"/>
                    <a:lumOff val="40000"/>
                  </a:schemeClr>
                </a:solidFill>
              </a:rPr>
              <a:t> </a:t>
            </a:r>
            <a:r>
              <a:rPr lang="de-CH" dirty="0" err="1">
                <a:solidFill>
                  <a:schemeClr val="accent1">
                    <a:lumMod val="60000"/>
                    <a:lumOff val="40000"/>
                  </a:schemeClr>
                </a:solidFill>
              </a:rPr>
              <a:t>analysis</a:t>
            </a:r>
            <a:r>
              <a:rPr lang="de-CH" dirty="0">
                <a:solidFill>
                  <a:schemeClr val="accent1">
                    <a:lumMod val="60000"/>
                    <a:lumOff val="40000"/>
                  </a:schemeClr>
                </a:solidFill>
              </a:rPr>
              <a:t>: Uniklinik Freiburg, D</a:t>
            </a:r>
          </a:p>
        </p:txBody>
      </p:sp>
      <p:sp>
        <p:nvSpPr>
          <p:cNvPr id="8" name="Textplatzhalter 1"/>
          <p:cNvSpPr>
            <a:spLocks noGrp="1"/>
          </p:cNvSpPr>
          <p:nvPr>
            <p:ph type="body" sz="quarter" idx="14"/>
          </p:nvPr>
        </p:nvSpPr>
        <p:spPr>
          <a:xfrm>
            <a:off x="10249786" y="6265863"/>
            <a:ext cx="1942214" cy="592137"/>
          </a:xfrm>
        </p:spPr>
        <p:txBody>
          <a:bodyPr>
            <a:normAutofit/>
          </a:bodyPr>
          <a:lstStyle/>
          <a:p>
            <a:r>
              <a:rPr lang="en-US" sz="1000" b="0" dirty="0">
                <a:solidFill>
                  <a:schemeClr val="tx1"/>
                </a:solidFill>
              </a:rPr>
              <a:t>Hoefflin R. et al., Cancers 2021</a:t>
            </a:r>
            <a:endParaRPr lang="de-CH" sz="1000" b="0" dirty="0">
              <a:solidFill>
                <a:schemeClr val="tx1"/>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10" y="1509840"/>
            <a:ext cx="5199432" cy="5174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754924" y="1731499"/>
            <a:ext cx="3070078" cy="385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4924" y="5588511"/>
            <a:ext cx="3070078" cy="85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bgerundetes Rechteck 13"/>
          <p:cNvSpPr/>
          <p:nvPr/>
        </p:nvSpPr>
        <p:spPr>
          <a:xfrm>
            <a:off x="9073096" y="1711867"/>
            <a:ext cx="2803451" cy="4302537"/>
          </a:xfrm>
          <a:prstGeom prst="roundRect">
            <a:avLst/>
          </a:prstGeom>
          <a:ln w="28575">
            <a:solidFill>
              <a:srgbClr val="83B9DC"/>
            </a:solidFill>
          </a:ln>
        </p:spPr>
        <p:style>
          <a:lnRef idx="2">
            <a:schemeClr val="accent1"/>
          </a:lnRef>
          <a:fillRef idx="1">
            <a:schemeClr val="lt1"/>
          </a:fillRef>
          <a:effectRef idx="0">
            <a:schemeClr val="accent1"/>
          </a:effectRef>
          <a:fontRef idx="minor">
            <a:schemeClr val="dk1"/>
          </a:fontRef>
        </p:style>
        <p:txBody>
          <a:bodyPr rtlCol="0" anchor="ctr"/>
          <a:lstStyle/>
          <a:p>
            <a:r>
              <a:rPr lang="de-CH" sz="1600" dirty="0"/>
              <a:t>Treatment </a:t>
            </a:r>
            <a:r>
              <a:rPr lang="de-CH" sz="1600" dirty="0" err="1"/>
              <a:t>recommendation</a:t>
            </a:r>
            <a:r>
              <a:rPr lang="de-CH" sz="1600" dirty="0"/>
              <a:t> in 264 </a:t>
            </a:r>
            <a:r>
              <a:rPr lang="de-CH" sz="1600" dirty="0" err="1"/>
              <a:t>pt</a:t>
            </a:r>
            <a:r>
              <a:rPr lang="de-CH" sz="1600" dirty="0"/>
              <a:t> 488 </a:t>
            </a:r>
            <a:r>
              <a:rPr lang="de-CH" sz="1600" dirty="0" err="1"/>
              <a:t>patients</a:t>
            </a:r>
            <a:r>
              <a:rPr lang="de-CH" sz="1600" dirty="0"/>
              <a:t> (54.1%)</a:t>
            </a:r>
          </a:p>
          <a:p>
            <a:endParaRPr lang="de-CH" sz="1600" dirty="0"/>
          </a:p>
          <a:p>
            <a:r>
              <a:rPr lang="de-CH" sz="1600" dirty="0"/>
              <a:t>76 </a:t>
            </a:r>
            <a:r>
              <a:rPr lang="de-CH" sz="1600" dirty="0" err="1"/>
              <a:t>patient</a:t>
            </a:r>
            <a:r>
              <a:rPr lang="de-CH" sz="1600" dirty="0"/>
              <a:t> </a:t>
            </a:r>
            <a:r>
              <a:rPr lang="de-CH" sz="1600" dirty="0" err="1"/>
              <a:t>that</a:t>
            </a:r>
            <a:r>
              <a:rPr lang="de-CH" sz="1600" dirty="0"/>
              <a:t> </a:t>
            </a:r>
            <a:r>
              <a:rPr lang="de-CH" sz="1600" dirty="0" err="1"/>
              <a:t>pursued</a:t>
            </a:r>
            <a:r>
              <a:rPr lang="de-CH" sz="1600" dirty="0"/>
              <a:t> MTB </a:t>
            </a:r>
            <a:r>
              <a:rPr lang="de-CH" sz="1600" dirty="0" err="1"/>
              <a:t>recomendation</a:t>
            </a:r>
            <a:r>
              <a:rPr lang="de-CH" sz="1600" dirty="0"/>
              <a:t>.</a:t>
            </a:r>
          </a:p>
          <a:p>
            <a:r>
              <a:rPr lang="de-CH" sz="1600" dirty="0" err="1"/>
              <a:t>Of</a:t>
            </a:r>
            <a:r>
              <a:rPr lang="de-CH" sz="1600" dirty="0"/>
              <a:t> </a:t>
            </a:r>
            <a:r>
              <a:rPr lang="de-CH" sz="1600" dirty="0" err="1"/>
              <a:t>them</a:t>
            </a:r>
            <a:r>
              <a:rPr lang="de-CH" sz="1600" dirty="0"/>
              <a:t>: </a:t>
            </a:r>
          </a:p>
          <a:p>
            <a:pPr marL="285750" indent="-285750">
              <a:buFont typeface="Arial" panose="020B0604020202020204" pitchFamily="34" charset="0"/>
              <a:buChar char="•"/>
            </a:pPr>
            <a:r>
              <a:rPr lang="de-CH" sz="1600" dirty="0"/>
              <a:t>SD: 19 (25%)</a:t>
            </a:r>
          </a:p>
          <a:p>
            <a:pPr marL="285750" indent="-285750">
              <a:buFont typeface="Arial" panose="020B0604020202020204" pitchFamily="34" charset="0"/>
              <a:buChar char="•"/>
            </a:pPr>
            <a:r>
              <a:rPr lang="de-CH" sz="1600" dirty="0"/>
              <a:t>PR: 17 (22.4%)</a:t>
            </a:r>
          </a:p>
          <a:p>
            <a:pPr marL="285750" indent="-285750">
              <a:buFont typeface="Arial" panose="020B0604020202020204" pitchFamily="34" charset="0"/>
              <a:buChar char="•"/>
            </a:pPr>
            <a:r>
              <a:rPr lang="de-CH" sz="1600" dirty="0"/>
              <a:t>CR: 5 (6.6%)</a:t>
            </a:r>
          </a:p>
          <a:p>
            <a:pPr marL="285750" indent="-285750">
              <a:buFont typeface="Arial" panose="020B0604020202020204" pitchFamily="34" charset="0"/>
              <a:buChar char="•"/>
            </a:pPr>
            <a:r>
              <a:rPr lang="de-CH" sz="1600" dirty="0"/>
              <a:t>ORR 4.5% (22/488)</a:t>
            </a:r>
          </a:p>
          <a:p>
            <a:pPr marL="285750" indent="-285750">
              <a:buFont typeface="Arial" panose="020B0604020202020204" pitchFamily="34" charset="0"/>
              <a:buChar char="•"/>
            </a:pPr>
            <a:r>
              <a:rPr lang="de-CH" sz="1600" dirty="0"/>
              <a:t>DCR 8.4% (41/488)</a:t>
            </a:r>
          </a:p>
          <a:p>
            <a:pPr marL="285750" indent="-285750">
              <a:buFont typeface="Arial" panose="020B0604020202020204" pitchFamily="34" charset="0"/>
              <a:buChar char="•"/>
            </a:pPr>
            <a:endParaRPr lang="de-CH" sz="1600" dirty="0"/>
          </a:p>
          <a:p>
            <a:pPr marL="285750" indent="-285750">
              <a:buFont typeface="Arial" panose="020B0604020202020204" pitchFamily="34" charset="0"/>
              <a:buChar char="•"/>
            </a:pPr>
            <a:r>
              <a:rPr lang="de-CH" sz="1600" dirty="0"/>
              <a:t>OS 18 </a:t>
            </a:r>
            <a:r>
              <a:rPr lang="de-CH" sz="1600" dirty="0" err="1"/>
              <a:t>month</a:t>
            </a:r>
            <a:r>
              <a:rPr lang="de-CH" sz="1600" dirty="0"/>
              <a:t> </a:t>
            </a:r>
            <a:r>
              <a:rPr lang="de-CH" sz="1600" dirty="0" err="1"/>
              <a:t>with</a:t>
            </a:r>
            <a:r>
              <a:rPr lang="de-CH" sz="1600" dirty="0"/>
              <a:t> </a:t>
            </a:r>
            <a:r>
              <a:rPr lang="de-CH" sz="1600" dirty="0" err="1"/>
              <a:t>recommended</a:t>
            </a:r>
            <a:r>
              <a:rPr lang="de-CH" sz="1600" dirty="0"/>
              <a:t> </a:t>
            </a:r>
            <a:r>
              <a:rPr lang="de-CH" sz="1600" dirty="0" err="1"/>
              <a:t>therapy</a:t>
            </a:r>
            <a:r>
              <a:rPr lang="de-CH" sz="1600" dirty="0"/>
              <a:t> </a:t>
            </a:r>
            <a:r>
              <a:rPr lang="de-CH" sz="1600" dirty="0" err="1"/>
              <a:t>vs</a:t>
            </a:r>
            <a:r>
              <a:rPr lang="de-CH" sz="1600" dirty="0"/>
              <a:t> 8 </a:t>
            </a:r>
            <a:r>
              <a:rPr lang="de-CH" sz="1600" dirty="0" err="1"/>
              <a:t>month</a:t>
            </a:r>
            <a:r>
              <a:rPr lang="de-CH" sz="1600" dirty="0"/>
              <a:t> </a:t>
            </a:r>
            <a:r>
              <a:rPr lang="de-CH" sz="1600" dirty="0" err="1"/>
              <a:t>with</a:t>
            </a:r>
            <a:r>
              <a:rPr lang="de-CH" sz="1600" dirty="0"/>
              <a:t> </a:t>
            </a:r>
            <a:r>
              <a:rPr lang="de-CH" sz="1600" dirty="0" err="1"/>
              <a:t>physician’schoice</a:t>
            </a:r>
            <a:endParaRPr lang="de-CH" sz="1600" dirty="0"/>
          </a:p>
        </p:txBody>
      </p:sp>
      <p:cxnSp>
        <p:nvCxnSpPr>
          <p:cNvPr id="5" name="Gerade Verbindung 4"/>
          <p:cNvCxnSpPr/>
          <p:nvPr/>
        </p:nvCxnSpPr>
        <p:spPr>
          <a:xfrm flipV="1">
            <a:off x="5754925" y="2706986"/>
            <a:ext cx="2402247" cy="905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Pfeil nach rechts 5"/>
          <p:cNvSpPr/>
          <p:nvPr/>
        </p:nvSpPr>
        <p:spPr>
          <a:xfrm>
            <a:off x="5314384" y="3793402"/>
            <a:ext cx="440540" cy="1267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Geschweifte Klammer links 6"/>
          <p:cNvSpPr/>
          <p:nvPr/>
        </p:nvSpPr>
        <p:spPr>
          <a:xfrm>
            <a:off x="5534654" y="4327556"/>
            <a:ext cx="220270" cy="697117"/>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9" name="Rechteck 8"/>
          <p:cNvSpPr/>
          <p:nvPr/>
        </p:nvSpPr>
        <p:spPr>
          <a:xfrm>
            <a:off x="5747394" y="5588511"/>
            <a:ext cx="3171793" cy="10295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14231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65E4640-140A-4406-9454-AFA19CA57CB9}"/>
              </a:ext>
            </a:extLst>
          </p:cNvPr>
          <p:cNvSpPr txBox="1"/>
          <p:nvPr/>
        </p:nvSpPr>
        <p:spPr>
          <a:xfrm>
            <a:off x="10177943" y="6324986"/>
            <a:ext cx="6094602" cy="400110"/>
          </a:xfrm>
          <a:prstGeom prst="rect">
            <a:avLst/>
          </a:prstGeom>
          <a:noFill/>
        </p:spPr>
        <p:txBody>
          <a:bodyPr wrap="square">
            <a:spAutoFit/>
          </a:bodyPr>
          <a:lstStyle/>
          <a:p>
            <a:r>
              <a:rPr lang="de-CH" sz="1000" dirty="0" err="1"/>
              <a:t>Adapted</a:t>
            </a:r>
            <a:r>
              <a:rPr lang="de-CH" sz="1000" dirty="0"/>
              <a:t> </a:t>
            </a:r>
            <a:r>
              <a:rPr lang="de-CH" sz="1000" dirty="0" err="1"/>
              <a:t>from</a:t>
            </a:r>
            <a:r>
              <a:rPr lang="de-CH" sz="1000" dirty="0"/>
              <a:t> </a:t>
            </a:r>
            <a:r>
              <a:rPr lang="de-CH" sz="1000" dirty="0" err="1"/>
              <a:t>Michielin</a:t>
            </a:r>
            <a:r>
              <a:rPr lang="de-CH" sz="1000" dirty="0"/>
              <a:t> O. et al, </a:t>
            </a:r>
          </a:p>
          <a:p>
            <a:r>
              <a:rPr lang="de-CH" sz="1000" dirty="0"/>
              <a:t>SMW 2018</a:t>
            </a:r>
          </a:p>
        </p:txBody>
      </p:sp>
      <p:sp>
        <p:nvSpPr>
          <p:cNvPr id="2" name="Titel 1">
            <a:extLst>
              <a:ext uri="{FF2B5EF4-FFF2-40B4-BE49-F238E27FC236}">
                <a16:creationId xmlns:a16="http://schemas.microsoft.com/office/drawing/2014/main" id="{4A6A4074-C60F-42A0-9023-BC6A086ABCA1}"/>
              </a:ext>
            </a:extLst>
          </p:cNvPr>
          <p:cNvSpPr>
            <a:spLocks noGrp="1"/>
          </p:cNvSpPr>
          <p:nvPr>
            <p:ph type="title"/>
          </p:nvPr>
        </p:nvSpPr>
        <p:spPr>
          <a:xfrm>
            <a:off x="442912" y="679373"/>
            <a:ext cx="11306175" cy="754140"/>
          </a:xfrm>
        </p:spPr>
        <p:txBody>
          <a:bodyPr/>
          <a:lstStyle/>
          <a:p>
            <a:pPr algn="ctr"/>
            <a:r>
              <a:rPr lang="de-CH" b="1" dirty="0">
                <a:solidFill>
                  <a:schemeClr val="accent4">
                    <a:lumMod val="75000"/>
                  </a:schemeClr>
                </a:solidFill>
              </a:rPr>
              <a:t>Das molekulare Tumorboard</a:t>
            </a:r>
          </a:p>
        </p:txBody>
      </p:sp>
      <p:sp>
        <p:nvSpPr>
          <p:cNvPr id="3" name="Rechteck: abgerundete Ecken 2">
            <a:extLst>
              <a:ext uri="{FF2B5EF4-FFF2-40B4-BE49-F238E27FC236}">
                <a16:creationId xmlns:a16="http://schemas.microsoft.com/office/drawing/2014/main" id="{E5F35A6B-D4A6-4EB4-B3DD-225B34F212F3}"/>
              </a:ext>
            </a:extLst>
          </p:cNvPr>
          <p:cNvSpPr/>
          <p:nvPr/>
        </p:nvSpPr>
        <p:spPr>
          <a:xfrm>
            <a:off x="1085850" y="1962150"/>
            <a:ext cx="2724150" cy="175260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abgerundete Ecken 5">
            <a:extLst>
              <a:ext uri="{FF2B5EF4-FFF2-40B4-BE49-F238E27FC236}">
                <a16:creationId xmlns:a16="http://schemas.microsoft.com/office/drawing/2014/main" id="{74C066E3-1F3D-48AE-8486-A625770584E7}"/>
              </a:ext>
            </a:extLst>
          </p:cNvPr>
          <p:cNvSpPr/>
          <p:nvPr/>
        </p:nvSpPr>
        <p:spPr>
          <a:xfrm>
            <a:off x="1085850" y="4076700"/>
            <a:ext cx="2724150" cy="120015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abgerundete Ecken 6">
            <a:extLst>
              <a:ext uri="{FF2B5EF4-FFF2-40B4-BE49-F238E27FC236}">
                <a16:creationId xmlns:a16="http://schemas.microsoft.com/office/drawing/2014/main" id="{472B341A-0B91-4966-B420-D43BB97E0966}"/>
              </a:ext>
            </a:extLst>
          </p:cNvPr>
          <p:cNvSpPr/>
          <p:nvPr/>
        </p:nvSpPr>
        <p:spPr>
          <a:xfrm>
            <a:off x="4543425" y="1962150"/>
            <a:ext cx="2724150" cy="331470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abgerundete Ecken 8">
            <a:extLst>
              <a:ext uri="{FF2B5EF4-FFF2-40B4-BE49-F238E27FC236}">
                <a16:creationId xmlns:a16="http://schemas.microsoft.com/office/drawing/2014/main" id="{4F06D997-D556-4BA9-AE99-536C65ACAC01}"/>
              </a:ext>
            </a:extLst>
          </p:cNvPr>
          <p:cNvSpPr/>
          <p:nvPr/>
        </p:nvSpPr>
        <p:spPr>
          <a:xfrm>
            <a:off x="8610599" y="1948326"/>
            <a:ext cx="1876425" cy="75414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abgerundete Ecken 9">
            <a:extLst>
              <a:ext uri="{FF2B5EF4-FFF2-40B4-BE49-F238E27FC236}">
                <a16:creationId xmlns:a16="http://schemas.microsoft.com/office/drawing/2014/main" id="{F834DBAB-2FF8-4C07-BC7D-41BC8463B473}"/>
              </a:ext>
            </a:extLst>
          </p:cNvPr>
          <p:cNvSpPr/>
          <p:nvPr/>
        </p:nvSpPr>
        <p:spPr>
          <a:xfrm>
            <a:off x="8610599" y="2806408"/>
            <a:ext cx="1876425" cy="75414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49EEAE89-F8E8-4FD1-9A2B-E4196D301097}"/>
              </a:ext>
            </a:extLst>
          </p:cNvPr>
          <p:cNvPicPr>
            <a:picLocks noChangeAspect="1"/>
          </p:cNvPicPr>
          <p:nvPr/>
        </p:nvPicPr>
        <p:blipFill>
          <a:blip r:embed="rId3"/>
          <a:stretch>
            <a:fillRect/>
          </a:stretch>
        </p:blipFill>
        <p:spPr>
          <a:xfrm>
            <a:off x="1466850" y="2040014"/>
            <a:ext cx="1962150" cy="1628775"/>
          </a:xfrm>
          <a:prstGeom prst="rect">
            <a:avLst/>
          </a:prstGeom>
        </p:spPr>
      </p:pic>
      <p:pic>
        <p:nvPicPr>
          <p:cNvPr id="14" name="Grafik 13">
            <a:extLst>
              <a:ext uri="{FF2B5EF4-FFF2-40B4-BE49-F238E27FC236}">
                <a16:creationId xmlns:a16="http://schemas.microsoft.com/office/drawing/2014/main" id="{62CCC083-6CDB-4F75-A79A-E40CE7561D76}"/>
              </a:ext>
            </a:extLst>
          </p:cNvPr>
          <p:cNvPicPr>
            <a:picLocks noChangeAspect="1"/>
          </p:cNvPicPr>
          <p:nvPr/>
        </p:nvPicPr>
        <p:blipFill>
          <a:blip r:embed="rId4"/>
          <a:stretch>
            <a:fillRect/>
          </a:stretch>
        </p:blipFill>
        <p:spPr>
          <a:xfrm>
            <a:off x="1619251" y="4143374"/>
            <a:ext cx="1605518" cy="1076325"/>
          </a:xfrm>
          <a:prstGeom prst="rect">
            <a:avLst/>
          </a:prstGeom>
        </p:spPr>
      </p:pic>
      <p:pic>
        <p:nvPicPr>
          <p:cNvPr id="16" name="Grafik 15">
            <a:extLst>
              <a:ext uri="{FF2B5EF4-FFF2-40B4-BE49-F238E27FC236}">
                <a16:creationId xmlns:a16="http://schemas.microsoft.com/office/drawing/2014/main" id="{B9AAD8BE-A98F-42F4-8CA2-8E7864534F83}"/>
              </a:ext>
            </a:extLst>
          </p:cNvPr>
          <p:cNvPicPr>
            <a:picLocks noChangeAspect="1"/>
          </p:cNvPicPr>
          <p:nvPr/>
        </p:nvPicPr>
        <p:blipFill>
          <a:blip r:embed="rId5"/>
          <a:stretch>
            <a:fillRect/>
          </a:stretch>
        </p:blipFill>
        <p:spPr>
          <a:xfrm>
            <a:off x="4788820" y="2109186"/>
            <a:ext cx="2233359" cy="2909888"/>
          </a:xfrm>
          <a:prstGeom prst="rect">
            <a:avLst/>
          </a:prstGeom>
        </p:spPr>
      </p:pic>
      <p:sp>
        <p:nvSpPr>
          <p:cNvPr id="17" name="Ellipse 16">
            <a:extLst>
              <a:ext uri="{FF2B5EF4-FFF2-40B4-BE49-F238E27FC236}">
                <a16:creationId xmlns:a16="http://schemas.microsoft.com/office/drawing/2014/main" id="{9E8F3AC0-644F-40C9-9F81-93CA86CC86DC}"/>
              </a:ext>
            </a:extLst>
          </p:cNvPr>
          <p:cNvSpPr/>
          <p:nvPr/>
        </p:nvSpPr>
        <p:spPr>
          <a:xfrm>
            <a:off x="5400675" y="3178252"/>
            <a:ext cx="990600" cy="946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Pfeil: nach rechts 24">
            <a:extLst>
              <a:ext uri="{FF2B5EF4-FFF2-40B4-BE49-F238E27FC236}">
                <a16:creationId xmlns:a16="http://schemas.microsoft.com/office/drawing/2014/main" id="{07008E23-8684-47C6-B664-3F67A75AE06D}"/>
              </a:ext>
            </a:extLst>
          </p:cNvPr>
          <p:cNvSpPr/>
          <p:nvPr/>
        </p:nvSpPr>
        <p:spPr>
          <a:xfrm rot="10800000">
            <a:off x="3838575" y="2820232"/>
            <a:ext cx="666749"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Pfeil: nach rechts 26">
            <a:extLst>
              <a:ext uri="{FF2B5EF4-FFF2-40B4-BE49-F238E27FC236}">
                <a16:creationId xmlns:a16="http://schemas.microsoft.com/office/drawing/2014/main" id="{5B612273-1452-4708-BC2D-A2674B966039}"/>
              </a:ext>
            </a:extLst>
          </p:cNvPr>
          <p:cNvSpPr/>
          <p:nvPr/>
        </p:nvSpPr>
        <p:spPr>
          <a:xfrm>
            <a:off x="3849228" y="4415670"/>
            <a:ext cx="666749"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Pfeil: nach rechts 27">
            <a:extLst>
              <a:ext uri="{FF2B5EF4-FFF2-40B4-BE49-F238E27FC236}">
                <a16:creationId xmlns:a16="http://schemas.microsoft.com/office/drawing/2014/main" id="{626C2274-7021-4D6A-84DB-DC23D7AB3C60}"/>
              </a:ext>
            </a:extLst>
          </p:cNvPr>
          <p:cNvSpPr/>
          <p:nvPr/>
        </p:nvSpPr>
        <p:spPr>
          <a:xfrm rot="5400000">
            <a:off x="2221913" y="3799072"/>
            <a:ext cx="452023" cy="198481"/>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Pfeil: nach rechts 28">
            <a:extLst>
              <a:ext uri="{FF2B5EF4-FFF2-40B4-BE49-F238E27FC236}">
                <a16:creationId xmlns:a16="http://schemas.microsoft.com/office/drawing/2014/main" id="{77C05468-75F3-4C10-8ED9-093446933D61}"/>
              </a:ext>
            </a:extLst>
          </p:cNvPr>
          <p:cNvSpPr/>
          <p:nvPr/>
        </p:nvSpPr>
        <p:spPr>
          <a:xfrm rot="18760381">
            <a:off x="7160563" y="2791387"/>
            <a:ext cx="1437735" cy="180402"/>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Pfeil: nach rechts 30">
            <a:extLst>
              <a:ext uri="{FF2B5EF4-FFF2-40B4-BE49-F238E27FC236}">
                <a16:creationId xmlns:a16="http://schemas.microsoft.com/office/drawing/2014/main" id="{5CAA3140-6DC5-4C82-AB40-D0099C073AE9}"/>
              </a:ext>
            </a:extLst>
          </p:cNvPr>
          <p:cNvSpPr/>
          <p:nvPr/>
        </p:nvSpPr>
        <p:spPr>
          <a:xfrm rot="20198324">
            <a:off x="7518440" y="3239687"/>
            <a:ext cx="838613" cy="21447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5" name="Textfeld 34">
            <a:extLst>
              <a:ext uri="{FF2B5EF4-FFF2-40B4-BE49-F238E27FC236}">
                <a16:creationId xmlns:a16="http://schemas.microsoft.com/office/drawing/2014/main" id="{FC13A1FD-7792-4C7A-A6FA-419C97EF5AB5}"/>
              </a:ext>
            </a:extLst>
          </p:cNvPr>
          <p:cNvSpPr txBox="1"/>
          <p:nvPr/>
        </p:nvSpPr>
        <p:spPr>
          <a:xfrm>
            <a:off x="8755665" y="2210305"/>
            <a:ext cx="1586293" cy="273844"/>
          </a:xfrm>
          <a:prstGeom prst="rect">
            <a:avLst/>
          </a:prstGeom>
          <a:noFill/>
        </p:spPr>
        <p:txBody>
          <a:bodyPr wrap="square" lIns="0" tIns="0" rIns="0" bIns="0" rtlCol="0">
            <a:noAutofit/>
          </a:bodyPr>
          <a:lstStyle/>
          <a:p>
            <a:pPr algn="ctr"/>
            <a:r>
              <a:rPr lang="de-CH" b="1" dirty="0">
                <a:solidFill>
                  <a:srgbClr val="83B9DC"/>
                </a:solidFill>
              </a:rPr>
              <a:t>Therapie</a:t>
            </a:r>
          </a:p>
        </p:txBody>
      </p:sp>
      <p:sp>
        <p:nvSpPr>
          <p:cNvPr id="36" name="Textfeld 35">
            <a:extLst>
              <a:ext uri="{FF2B5EF4-FFF2-40B4-BE49-F238E27FC236}">
                <a16:creationId xmlns:a16="http://schemas.microsoft.com/office/drawing/2014/main" id="{02515C1B-4136-4373-AD75-1845B4E243B9}"/>
              </a:ext>
            </a:extLst>
          </p:cNvPr>
          <p:cNvSpPr txBox="1"/>
          <p:nvPr/>
        </p:nvSpPr>
        <p:spPr>
          <a:xfrm>
            <a:off x="8755662" y="2935380"/>
            <a:ext cx="1586293" cy="273844"/>
          </a:xfrm>
          <a:prstGeom prst="rect">
            <a:avLst/>
          </a:prstGeom>
          <a:noFill/>
        </p:spPr>
        <p:txBody>
          <a:bodyPr wrap="square" lIns="0" tIns="0" rIns="0" bIns="0" rtlCol="0">
            <a:noAutofit/>
          </a:bodyPr>
          <a:lstStyle/>
          <a:p>
            <a:pPr algn="ctr"/>
            <a:r>
              <a:rPr lang="de-CH" b="1" dirty="0">
                <a:solidFill>
                  <a:srgbClr val="83B9DC"/>
                </a:solidFill>
              </a:rPr>
              <a:t>Genetische Beratung</a:t>
            </a:r>
          </a:p>
        </p:txBody>
      </p:sp>
    </p:spTree>
    <p:extLst>
      <p:ext uri="{BB962C8B-B14F-4D97-AF65-F5344CB8AC3E}">
        <p14:creationId xmlns:p14="http://schemas.microsoft.com/office/powerpoint/2010/main" val="3320417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5B69B-7C3A-472F-87CF-7F6929241F6E}"/>
              </a:ext>
            </a:extLst>
          </p:cNvPr>
          <p:cNvSpPr>
            <a:spLocks noGrp="1"/>
          </p:cNvSpPr>
          <p:nvPr>
            <p:ph type="title"/>
          </p:nvPr>
        </p:nvSpPr>
        <p:spPr>
          <a:xfrm>
            <a:off x="442912" y="660323"/>
            <a:ext cx="11306175" cy="754140"/>
          </a:xfrm>
        </p:spPr>
        <p:txBody>
          <a:bodyPr/>
          <a:lstStyle/>
          <a:p>
            <a:pPr algn="ctr"/>
            <a:r>
              <a:rPr lang="de-CH" b="1" dirty="0">
                <a:solidFill>
                  <a:schemeClr val="accent4">
                    <a:lumMod val="75000"/>
                  </a:schemeClr>
                </a:solidFill>
              </a:rPr>
              <a:t>Somatische Mutation </a:t>
            </a:r>
            <a:r>
              <a:rPr lang="de-CH" b="1" dirty="0" err="1">
                <a:solidFill>
                  <a:schemeClr val="accent4">
                    <a:lumMod val="75000"/>
                  </a:schemeClr>
                </a:solidFill>
              </a:rPr>
              <a:t>vs</a:t>
            </a:r>
            <a:r>
              <a:rPr lang="de-CH" b="1" dirty="0">
                <a:solidFill>
                  <a:schemeClr val="accent4">
                    <a:lumMod val="75000"/>
                  </a:schemeClr>
                </a:solidFill>
              </a:rPr>
              <a:t> Keimbahnmutation</a:t>
            </a:r>
          </a:p>
        </p:txBody>
      </p:sp>
      <p:pic>
        <p:nvPicPr>
          <p:cNvPr id="4" name="Grafik 3">
            <a:extLst>
              <a:ext uri="{FF2B5EF4-FFF2-40B4-BE49-F238E27FC236}">
                <a16:creationId xmlns:a16="http://schemas.microsoft.com/office/drawing/2014/main" id="{B8D25640-0955-4079-A5EF-09710FC20691}"/>
              </a:ext>
            </a:extLst>
          </p:cNvPr>
          <p:cNvPicPr>
            <a:picLocks noChangeAspect="1"/>
          </p:cNvPicPr>
          <p:nvPr/>
        </p:nvPicPr>
        <p:blipFill rotWithShape="1">
          <a:blip r:embed="rId2"/>
          <a:srcRect r="299" b="980"/>
          <a:stretch/>
        </p:blipFill>
        <p:spPr>
          <a:xfrm>
            <a:off x="709612" y="1919288"/>
            <a:ext cx="4776788" cy="3367088"/>
          </a:xfrm>
          <a:prstGeom prst="rect">
            <a:avLst/>
          </a:prstGeom>
        </p:spPr>
      </p:pic>
      <p:pic>
        <p:nvPicPr>
          <p:cNvPr id="6" name="Grafik 5">
            <a:extLst>
              <a:ext uri="{FF2B5EF4-FFF2-40B4-BE49-F238E27FC236}">
                <a16:creationId xmlns:a16="http://schemas.microsoft.com/office/drawing/2014/main" id="{D028DC9D-90D9-4D2D-ABD1-C8AE497B0DA0}"/>
              </a:ext>
            </a:extLst>
          </p:cNvPr>
          <p:cNvPicPr>
            <a:picLocks noChangeAspect="1"/>
          </p:cNvPicPr>
          <p:nvPr/>
        </p:nvPicPr>
        <p:blipFill rotWithShape="1">
          <a:blip r:embed="rId3"/>
          <a:srcRect l="1190" t="5206" r="-695"/>
          <a:stretch/>
        </p:blipFill>
        <p:spPr>
          <a:xfrm>
            <a:off x="6153150" y="1990725"/>
            <a:ext cx="4776788" cy="3295651"/>
          </a:xfrm>
          <a:prstGeom prst="rect">
            <a:avLst/>
          </a:prstGeom>
        </p:spPr>
      </p:pic>
      <p:sp>
        <p:nvSpPr>
          <p:cNvPr id="7" name="Rechteck 6">
            <a:extLst>
              <a:ext uri="{FF2B5EF4-FFF2-40B4-BE49-F238E27FC236}">
                <a16:creationId xmlns:a16="http://schemas.microsoft.com/office/drawing/2014/main" id="{BE97B2E8-AAFF-4F0A-A018-C470BC9D6FDE}"/>
              </a:ext>
            </a:extLst>
          </p:cNvPr>
          <p:cNvSpPr/>
          <p:nvPr/>
        </p:nvSpPr>
        <p:spPr>
          <a:xfrm>
            <a:off x="442912" y="1919288"/>
            <a:ext cx="819150" cy="442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3C07143F-D8C8-42D9-B0D0-79048BE7D79D}"/>
              </a:ext>
            </a:extLst>
          </p:cNvPr>
          <p:cNvSpPr/>
          <p:nvPr/>
        </p:nvSpPr>
        <p:spPr>
          <a:xfrm>
            <a:off x="10164240" y="6284685"/>
            <a:ext cx="3703674" cy="246221"/>
          </a:xfrm>
          <a:prstGeom prst="rect">
            <a:avLst/>
          </a:prstGeom>
        </p:spPr>
        <p:txBody>
          <a:bodyPr wrap="square">
            <a:spAutoFit/>
          </a:bodyPr>
          <a:lstStyle/>
          <a:p>
            <a:r>
              <a:rPr lang="de-CH" sz="1000" dirty="0" err="1"/>
              <a:t>Nishioka</a:t>
            </a:r>
            <a:r>
              <a:rPr lang="de-CH" sz="1000" dirty="0"/>
              <a:t>, M.,  Mol </a:t>
            </a:r>
            <a:r>
              <a:rPr lang="de-CH" sz="1000" dirty="0" err="1"/>
              <a:t>Psychiatry</a:t>
            </a:r>
            <a:r>
              <a:rPr lang="de-CH" sz="1000" dirty="0"/>
              <a:t>  2019</a:t>
            </a:r>
          </a:p>
        </p:txBody>
      </p:sp>
      <p:sp>
        <p:nvSpPr>
          <p:cNvPr id="3" name="Abgerundetes Rechteck 2"/>
          <p:cNvSpPr/>
          <p:nvPr/>
        </p:nvSpPr>
        <p:spPr>
          <a:xfrm>
            <a:off x="1924493" y="5507665"/>
            <a:ext cx="3083442" cy="446568"/>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b="1" dirty="0">
                <a:latin typeface="+mj-lt"/>
              </a:rPr>
              <a:t>Somatische Mutation</a:t>
            </a:r>
          </a:p>
        </p:txBody>
      </p:sp>
      <p:sp>
        <p:nvSpPr>
          <p:cNvPr id="8" name="Abgerundetes Rechteck 7"/>
          <p:cNvSpPr/>
          <p:nvPr/>
        </p:nvSpPr>
        <p:spPr>
          <a:xfrm>
            <a:off x="6999823" y="5511209"/>
            <a:ext cx="3083442" cy="446568"/>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b="1" dirty="0">
                <a:latin typeface="+mj-lt"/>
              </a:rPr>
              <a:t>Keimbahnmutation</a:t>
            </a:r>
          </a:p>
        </p:txBody>
      </p:sp>
    </p:spTree>
    <p:extLst>
      <p:ext uri="{BB962C8B-B14F-4D97-AF65-F5344CB8AC3E}">
        <p14:creationId xmlns:p14="http://schemas.microsoft.com/office/powerpoint/2010/main" val="242213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a:t>Häufigkeit von Keimbahnmutationen</a:t>
            </a:r>
            <a:br>
              <a:rPr lang="de-CH" dirty="0"/>
            </a:br>
            <a:r>
              <a:rPr lang="de-CH" dirty="0"/>
              <a:t>im Rahmen einer somatischer Analyse</a:t>
            </a:r>
          </a:p>
        </p:txBody>
      </p:sp>
      <p:graphicFrame>
        <p:nvGraphicFramePr>
          <p:cNvPr id="3" name="Tabelle 2"/>
          <p:cNvGraphicFramePr>
            <a:graphicFrameLocks noGrp="1"/>
          </p:cNvGraphicFramePr>
          <p:nvPr>
            <p:extLst>
              <p:ext uri="{D42A27DB-BD31-4B8C-83A1-F6EECF244321}">
                <p14:modId xmlns:p14="http://schemas.microsoft.com/office/powerpoint/2010/main" val="2867581903"/>
              </p:ext>
            </p:extLst>
          </p:nvPr>
        </p:nvGraphicFramePr>
        <p:xfrm>
          <a:off x="2042632" y="1825452"/>
          <a:ext cx="8128000" cy="3388360"/>
        </p:xfrm>
        <a:graphic>
          <a:graphicData uri="http://schemas.openxmlformats.org/drawingml/2006/table">
            <a:tbl>
              <a:tblPr firstRow="1" bandRow="1">
                <a:tableStyleId>{00A15C55-8517-42AA-B614-E9B94910E393}</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a:txBody>
                    <a:bodyPr/>
                    <a:lstStyle/>
                    <a:p>
                      <a:pPr algn="ctr"/>
                      <a:r>
                        <a:rPr lang="de-CH" sz="1800" dirty="0">
                          <a:latin typeface="+mj-lt"/>
                        </a:rPr>
                        <a:t>Serie</a:t>
                      </a:r>
                    </a:p>
                  </a:txBody>
                  <a:tcPr/>
                </a:tc>
                <a:tc>
                  <a:txBody>
                    <a:bodyPr/>
                    <a:lstStyle/>
                    <a:p>
                      <a:pPr algn="ctr"/>
                      <a:r>
                        <a:rPr lang="de-CH" sz="1800" dirty="0">
                          <a:latin typeface="+mj-lt"/>
                        </a:rPr>
                        <a:t>Test</a:t>
                      </a:r>
                    </a:p>
                  </a:txBody>
                  <a:tcPr/>
                </a:tc>
                <a:tc>
                  <a:txBody>
                    <a:bodyPr/>
                    <a:lstStyle/>
                    <a:p>
                      <a:pPr algn="ctr"/>
                      <a:r>
                        <a:rPr lang="de-CH" sz="1800" dirty="0">
                          <a:latin typeface="+mj-lt"/>
                        </a:rPr>
                        <a:t>Patientenzahl</a:t>
                      </a:r>
                    </a:p>
                  </a:txBody>
                  <a:tcPr/>
                </a:tc>
                <a:tc>
                  <a:txBody>
                    <a:bodyPr/>
                    <a:lstStyle/>
                    <a:p>
                      <a:pPr algn="ctr"/>
                      <a:r>
                        <a:rPr lang="de-CH" sz="1800" dirty="0">
                          <a:latin typeface="+mj-lt"/>
                        </a:rPr>
                        <a:t>Häufigkeit</a:t>
                      </a:r>
                    </a:p>
                  </a:txBody>
                  <a:tcPr/>
                </a:tc>
                <a:extLst>
                  <a:ext uri="{0D108BD9-81ED-4DB2-BD59-A6C34878D82A}">
                    <a16:rowId xmlns:a16="http://schemas.microsoft.com/office/drawing/2014/main" val="10000"/>
                  </a:ext>
                </a:extLst>
              </a:tr>
              <a:tr h="370840">
                <a:tc>
                  <a:txBody>
                    <a:bodyPr/>
                    <a:lstStyle/>
                    <a:p>
                      <a:r>
                        <a:rPr lang="de-CH" sz="1400" dirty="0">
                          <a:latin typeface="+mj-lt"/>
                        </a:rPr>
                        <a:t>MSKCC-IMPACT</a:t>
                      </a:r>
                    </a:p>
                    <a:p>
                      <a:r>
                        <a:rPr lang="de-CH" sz="1400" dirty="0">
                          <a:latin typeface="+mj-lt"/>
                        </a:rPr>
                        <a:t>(</a:t>
                      </a:r>
                      <a:r>
                        <a:rPr lang="de-CH" sz="1400" dirty="0" err="1">
                          <a:latin typeface="+mj-lt"/>
                        </a:rPr>
                        <a:t>Jama</a:t>
                      </a:r>
                      <a:r>
                        <a:rPr lang="de-CH" sz="1400" dirty="0">
                          <a:latin typeface="+mj-lt"/>
                        </a:rPr>
                        <a:t> </a:t>
                      </a:r>
                      <a:r>
                        <a:rPr lang="de-CH" sz="1400" dirty="0" err="1">
                          <a:latin typeface="+mj-lt"/>
                        </a:rPr>
                        <a:t>Onc</a:t>
                      </a:r>
                      <a:r>
                        <a:rPr lang="de-CH" sz="1400" dirty="0">
                          <a:latin typeface="+mj-lt"/>
                        </a:rPr>
                        <a:t>, 2016)</a:t>
                      </a:r>
                    </a:p>
                  </a:txBody>
                  <a:tcPr>
                    <a:solidFill>
                      <a:schemeClr val="bg2">
                        <a:lumMod val="95000"/>
                      </a:schemeClr>
                    </a:solidFill>
                  </a:tcPr>
                </a:tc>
                <a:tc>
                  <a:txBody>
                    <a:bodyPr/>
                    <a:lstStyle/>
                    <a:p>
                      <a:r>
                        <a:rPr lang="de-CH" sz="1400" dirty="0">
                          <a:latin typeface="+mj-lt"/>
                        </a:rPr>
                        <a:t>Panel</a:t>
                      </a:r>
                    </a:p>
                  </a:txBody>
                  <a:tcPr>
                    <a:solidFill>
                      <a:schemeClr val="bg2">
                        <a:lumMod val="95000"/>
                      </a:schemeClr>
                    </a:solidFill>
                  </a:tcPr>
                </a:tc>
                <a:tc>
                  <a:txBody>
                    <a:bodyPr/>
                    <a:lstStyle/>
                    <a:p>
                      <a:r>
                        <a:rPr lang="de-CH" sz="1400" dirty="0">
                          <a:latin typeface="+mj-lt"/>
                        </a:rPr>
                        <a:t>1040</a:t>
                      </a:r>
                      <a:r>
                        <a:rPr lang="de-CH" sz="1400" baseline="0" dirty="0">
                          <a:latin typeface="+mj-lt"/>
                        </a:rPr>
                        <a:t> (</a:t>
                      </a:r>
                      <a:r>
                        <a:rPr lang="de-CH" sz="1400" baseline="0" dirty="0" err="1">
                          <a:latin typeface="+mj-lt"/>
                        </a:rPr>
                        <a:t>of</a:t>
                      </a:r>
                      <a:r>
                        <a:rPr lang="de-CH" sz="1400" baseline="0" dirty="0">
                          <a:latin typeface="+mj-lt"/>
                        </a:rPr>
                        <a:t> 10336)</a:t>
                      </a:r>
                      <a:endParaRPr lang="de-CH" sz="1400" dirty="0">
                        <a:latin typeface="+mj-lt"/>
                      </a:endParaRPr>
                    </a:p>
                  </a:txBody>
                  <a:tcPr>
                    <a:solidFill>
                      <a:schemeClr val="bg2">
                        <a:lumMod val="95000"/>
                      </a:schemeClr>
                    </a:solidFill>
                  </a:tcPr>
                </a:tc>
                <a:tc>
                  <a:txBody>
                    <a:bodyPr/>
                    <a:lstStyle/>
                    <a:p>
                      <a:r>
                        <a:rPr lang="de-CH" sz="1400" dirty="0">
                          <a:latin typeface="+mj-lt"/>
                        </a:rPr>
                        <a:t>17.5% (1.7%)</a:t>
                      </a:r>
                    </a:p>
                  </a:txBody>
                  <a:tcPr>
                    <a:solidFill>
                      <a:schemeClr val="bg2">
                        <a:lumMod val="95000"/>
                      </a:schemeClr>
                    </a:solidFill>
                  </a:tcPr>
                </a:tc>
                <a:extLst>
                  <a:ext uri="{0D108BD9-81ED-4DB2-BD59-A6C34878D82A}">
                    <a16:rowId xmlns:a16="http://schemas.microsoft.com/office/drawing/2014/main" val="10001"/>
                  </a:ext>
                </a:extLst>
              </a:tr>
              <a:tr h="370840">
                <a:tc>
                  <a:txBody>
                    <a:bodyPr/>
                    <a:lstStyle/>
                    <a:p>
                      <a:r>
                        <a:rPr lang="de-CH" sz="1400" dirty="0">
                          <a:latin typeface="+mj-lt"/>
                        </a:rPr>
                        <a:t>MDACC</a:t>
                      </a:r>
                    </a:p>
                    <a:p>
                      <a:r>
                        <a:rPr lang="de-CH" sz="1400" dirty="0">
                          <a:latin typeface="+mj-lt"/>
                        </a:rPr>
                        <a:t>(</a:t>
                      </a:r>
                      <a:r>
                        <a:rPr lang="de-CH" sz="1400" dirty="0" err="1">
                          <a:latin typeface="+mj-lt"/>
                        </a:rPr>
                        <a:t>Annals</a:t>
                      </a:r>
                      <a:r>
                        <a:rPr lang="de-CH" sz="1400" dirty="0">
                          <a:latin typeface="+mj-lt"/>
                        </a:rPr>
                        <a:t> </a:t>
                      </a:r>
                      <a:r>
                        <a:rPr lang="de-CH" sz="1400" dirty="0" err="1">
                          <a:latin typeface="+mj-lt"/>
                        </a:rPr>
                        <a:t>of</a:t>
                      </a:r>
                      <a:r>
                        <a:rPr lang="de-CH" sz="1400" dirty="0">
                          <a:latin typeface="+mj-lt"/>
                        </a:rPr>
                        <a:t> </a:t>
                      </a:r>
                      <a:r>
                        <a:rPr lang="de-CH" sz="1400" dirty="0" err="1">
                          <a:latin typeface="+mj-lt"/>
                        </a:rPr>
                        <a:t>Oncology</a:t>
                      </a:r>
                      <a:r>
                        <a:rPr lang="de-CH" sz="1400" dirty="0">
                          <a:latin typeface="+mj-lt"/>
                        </a:rPr>
                        <a:t>, 2016)</a:t>
                      </a:r>
                    </a:p>
                  </a:txBody>
                  <a:tcPr>
                    <a:solidFill>
                      <a:schemeClr val="bg2">
                        <a:lumMod val="95000"/>
                      </a:schemeClr>
                    </a:solidFill>
                  </a:tcPr>
                </a:tc>
                <a:tc>
                  <a:txBody>
                    <a:bodyPr/>
                    <a:lstStyle/>
                    <a:p>
                      <a:r>
                        <a:rPr lang="de-CH" sz="1400" dirty="0">
                          <a:latin typeface="+mj-lt"/>
                        </a:rPr>
                        <a:t>Panel</a:t>
                      </a:r>
                    </a:p>
                  </a:txBody>
                  <a:tcPr>
                    <a:solidFill>
                      <a:schemeClr val="bg2">
                        <a:lumMod val="95000"/>
                      </a:schemeClr>
                    </a:solidFill>
                  </a:tcPr>
                </a:tc>
                <a:tc>
                  <a:txBody>
                    <a:bodyPr/>
                    <a:lstStyle/>
                    <a:p>
                      <a:r>
                        <a:rPr lang="de-CH" sz="1400" dirty="0">
                          <a:latin typeface="+mj-lt"/>
                        </a:rPr>
                        <a:t>1000</a:t>
                      </a:r>
                    </a:p>
                  </a:txBody>
                  <a:tcPr>
                    <a:solidFill>
                      <a:schemeClr val="bg2">
                        <a:lumMod val="95000"/>
                      </a:schemeClr>
                    </a:solidFill>
                  </a:tcPr>
                </a:tc>
                <a:tc>
                  <a:txBody>
                    <a:bodyPr/>
                    <a:lstStyle/>
                    <a:p>
                      <a:r>
                        <a:rPr lang="de-CH" sz="1400" dirty="0">
                          <a:latin typeface="+mj-lt"/>
                        </a:rPr>
                        <a:t>4.3%</a:t>
                      </a:r>
                    </a:p>
                  </a:txBody>
                  <a:tcPr>
                    <a:solidFill>
                      <a:schemeClr val="bg2">
                        <a:lumMod val="95000"/>
                      </a:schemeClr>
                    </a:solidFill>
                  </a:tcPr>
                </a:tc>
                <a:extLst>
                  <a:ext uri="{0D108BD9-81ED-4DB2-BD59-A6C34878D82A}">
                    <a16:rowId xmlns:a16="http://schemas.microsoft.com/office/drawing/2014/main" val="10002"/>
                  </a:ext>
                </a:extLst>
              </a:tr>
              <a:tr h="370840">
                <a:tc>
                  <a:txBody>
                    <a:bodyPr/>
                    <a:lstStyle/>
                    <a:p>
                      <a:r>
                        <a:rPr lang="de-CH" sz="1400" dirty="0">
                          <a:latin typeface="+mj-lt"/>
                        </a:rPr>
                        <a:t>UNC</a:t>
                      </a:r>
                    </a:p>
                    <a:p>
                      <a:r>
                        <a:rPr lang="de-CH" sz="1400" dirty="0">
                          <a:latin typeface="+mj-lt"/>
                        </a:rPr>
                        <a:t>(</a:t>
                      </a:r>
                      <a:r>
                        <a:rPr lang="de-CH" sz="1400" dirty="0" err="1">
                          <a:latin typeface="+mj-lt"/>
                        </a:rPr>
                        <a:t>Clin</a:t>
                      </a:r>
                      <a:r>
                        <a:rPr lang="de-CH" sz="1400" dirty="0">
                          <a:latin typeface="+mj-lt"/>
                        </a:rPr>
                        <a:t> Cancer Res,</a:t>
                      </a:r>
                      <a:r>
                        <a:rPr lang="de-CH" sz="1400" baseline="0" dirty="0">
                          <a:latin typeface="+mj-lt"/>
                        </a:rPr>
                        <a:t> 2016)</a:t>
                      </a:r>
                      <a:endParaRPr lang="de-CH" sz="1400" dirty="0">
                        <a:latin typeface="+mj-lt"/>
                      </a:endParaRPr>
                    </a:p>
                  </a:txBody>
                  <a:tcPr>
                    <a:solidFill>
                      <a:schemeClr val="bg2">
                        <a:lumMod val="95000"/>
                      </a:schemeClr>
                    </a:solidFill>
                  </a:tcPr>
                </a:tc>
                <a:tc>
                  <a:txBody>
                    <a:bodyPr/>
                    <a:lstStyle/>
                    <a:p>
                      <a:r>
                        <a:rPr lang="de-CH" sz="1400" dirty="0">
                          <a:latin typeface="+mj-lt"/>
                        </a:rPr>
                        <a:t>Panel</a:t>
                      </a:r>
                    </a:p>
                  </a:txBody>
                  <a:tcPr>
                    <a:solidFill>
                      <a:schemeClr val="bg2">
                        <a:lumMod val="95000"/>
                      </a:schemeClr>
                    </a:solidFill>
                  </a:tcPr>
                </a:tc>
                <a:tc>
                  <a:txBody>
                    <a:bodyPr/>
                    <a:lstStyle/>
                    <a:p>
                      <a:r>
                        <a:rPr lang="de-CH" sz="1400" dirty="0">
                          <a:latin typeface="+mj-lt"/>
                        </a:rPr>
                        <a:t>439</a:t>
                      </a:r>
                    </a:p>
                  </a:txBody>
                  <a:tcPr>
                    <a:solidFill>
                      <a:schemeClr val="bg2">
                        <a:lumMod val="95000"/>
                      </a:schemeClr>
                    </a:solidFill>
                  </a:tcPr>
                </a:tc>
                <a:tc>
                  <a:txBody>
                    <a:bodyPr/>
                    <a:lstStyle/>
                    <a:p>
                      <a:r>
                        <a:rPr lang="de-CH" sz="1400" dirty="0">
                          <a:latin typeface="+mj-lt"/>
                        </a:rPr>
                        <a:t>4.3%</a:t>
                      </a:r>
                    </a:p>
                  </a:txBody>
                  <a:tcPr>
                    <a:solidFill>
                      <a:schemeClr val="bg2">
                        <a:lumMod val="95000"/>
                      </a:schemeClr>
                    </a:solidFill>
                  </a:tcPr>
                </a:tc>
                <a:extLst>
                  <a:ext uri="{0D108BD9-81ED-4DB2-BD59-A6C34878D82A}">
                    <a16:rowId xmlns:a16="http://schemas.microsoft.com/office/drawing/2014/main" val="10003"/>
                  </a:ext>
                </a:extLst>
              </a:tr>
              <a:tr h="370840">
                <a:tc>
                  <a:txBody>
                    <a:bodyPr/>
                    <a:lstStyle/>
                    <a:p>
                      <a:r>
                        <a:rPr lang="de-CH" sz="1400" dirty="0">
                          <a:latin typeface="+mj-lt"/>
                        </a:rPr>
                        <a:t>TCGA </a:t>
                      </a:r>
                    </a:p>
                    <a:p>
                      <a:r>
                        <a:rPr lang="de-CH" sz="1400" dirty="0">
                          <a:latin typeface="+mj-lt"/>
                        </a:rPr>
                        <a:t>(</a:t>
                      </a:r>
                      <a:r>
                        <a:rPr lang="de-CH" sz="1400" dirty="0" err="1">
                          <a:latin typeface="+mj-lt"/>
                        </a:rPr>
                        <a:t>cell</a:t>
                      </a:r>
                      <a:r>
                        <a:rPr lang="de-CH" sz="1400" dirty="0">
                          <a:latin typeface="+mj-lt"/>
                        </a:rPr>
                        <a:t> 2018)</a:t>
                      </a:r>
                    </a:p>
                  </a:txBody>
                  <a:tcPr>
                    <a:solidFill>
                      <a:schemeClr val="bg2">
                        <a:lumMod val="95000"/>
                      </a:schemeClr>
                    </a:solidFill>
                  </a:tcPr>
                </a:tc>
                <a:tc>
                  <a:txBody>
                    <a:bodyPr/>
                    <a:lstStyle/>
                    <a:p>
                      <a:r>
                        <a:rPr lang="de-CH" sz="1400" dirty="0">
                          <a:latin typeface="+mj-lt"/>
                        </a:rPr>
                        <a:t>WES</a:t>
                      </a:r>
                    </a:p>
                  </a:txBody>
                  <a:tcPr>
                    <a:solidFill>
                      <a:schemeClr val="bg2">
                        <a:lumMod val="95000"/>
                      </a:schemeClr>
                    </a:solidFill>
                  </a:tcPr>
                </a:tc>
                <a:tc>
                  <a:txBody>
                    <a:bodyPr/>
                    <a:lstStyle/>
                    <a:p>
                      <a:r>
                        <a:rPr lang="de-CH" sz="1400" dirty="0">
                          <a:latin typeface="+mj-lt"/>
                        </a:rPr>
                        <a:t>10.389</a:t>
                      </a:r>
                    </a:p>
                  </a:txBody>
                  <a:tcPr>
                    <a:solidFill>
                      <a:schemeClr val="bg2">
                        <a:lumMod val="95000"/>
                      </a:schemeClr>
                    </a:solidFill>
                  </a:tcPr>
                </a:tc>
                <a:tc>
                  <a:txBody>
                    <a:bodyPr/>
                    <a:lstStyle/>
                    <a:p>
                      <a:r>
                        <a:rPr lang="de-CH" sz="1400" dirty="0">
                          <a:latin typeface="+mj-lt"/>
                        </a:rPr>
                        <a:t>8%</a:t>
                      </a:r>
                    </a:p>
                  </a:txBody>
                  <a:tcPr>
                    <a:solidFill>
                      <a:schemeClr val="bg2">
                        <a:lumMod val="95000"/>
                      </a:schemeClr>
                    </a:solidFill>
                  </a:tcPr>
                </a:tc>
                <a:extLst>
                  <a:ext uri="{0D108BD9-81ED-4DB2-BD59-A6C34878D82A}">
                    <a16:rowId xmlns:a16="http://schemas.microsoft.com/office/drawing/2014/main" val="10004"/>
                  </a:ext>
                </a:extLst>
              </a:tr>
              <a:tr h="370840">
                <a:tc>
                  <a:txBody>
                    <a:bodyPr/>
                    <a:lstStyle/>
                    <a:p>
                      <a:r>
                        <a:rPr lang="de-CH" sz="1400" kern="1200" baseline="0" dirty="0">
                          <a:solidFill>
                            <a:schemeClr val="dk1"/>
                          </a:solidFill>
                          <a:latin typeface="+mj-lt"/>
                          <a:ea typeface="+mn-ea"/>
                          <a:cs typeface="+mn-cs"/>
                        </a:rPr>
                        <a:t>Abstract ID: 13P</a:t>
                      </a:r>
                    </a:p>
                    <a:p>
                      <a:r>
                        <a:rPr lang="de-CH" sz="1400" kern="1200" baseline="0" dirty="0">
                          <a:solidFill>
                            <a:schemeClr val="dk1"/>
                          </a:solidFill>
                          <a:latin typeface="+mj-lt"/>
                          <a:ea typeface="+mn-ea"/>
                          <a:cs typeface="+mn-cs"/>
                        </a:rPr>
                        <a:t>(MAP 2021)</a:t>
                      </a:r>
                    </a:p>
                  </a:txBody>
                  <a:tcPr>
                    <a:solidFill>
                      <a:schemeClr val="bg2">
                        <a:lumMod val="95000"/>
                      </a:schemeClr>
                    </a:solidFill>
                  </a:tcPr>
                </a:tc>
                <a:tc>
                  <a:txBody>
                    <a:bodyPr/>
                    <a:lstStyle/>
                    <a:p>
                      <a:r>
                        <a:rPr lang="de-CH" sz="1400" dirty="0">
                          <a:latin typeface="+mj-lt"/>
                        </a:rPr>
                        <a:t>Panel</a:t>
                      </a:r>
                    </a:p>
                  </a:txBody>
                  <a:tcPr>
                    <a:solidFill>
                      <a:schemeClr val="bg2">
                        <a:lumMod val="95000"/>
                      </a:schemeClr>
                    </a:solidFill>
                  </a:tcPr>
                </a:tc>
                <a:tc>
                  <a:txBody>
                    <a:bodyPr/>
                    <a:lstStyle/>
                    <a:p>
                      <a:r>
                        <a:rPr lang="de-CH" sz="1400" dirty="0">
                          <a:latin typeface="+mj-lt"/>
                        </a:rPr>
                        <a:t>189</a:t>
                      </a:r>
                    </a:p>
                  </a:txBody>
                  <a:tcPr>
                    <a:solidFill>
                      <a:schemeClr val="bg2">
                        <a:lumMod val="95000"/>
                      </a:schemeClr>
                    </a:solidFill>
                  </a:tcPr>
                </a:tc>
                <a:tc>
                  <a:txBody>
                    <a:bodyPr/>
                    <a:lstStyle/>
                    <a:p>
                      <a:r>
                        <a:rPr lang="de-CH" sz="1400" dirty="0">
                          <a:latin typeface="+mj-lt"/>
                        </a:rPr>
                        <a:t>8%</a:t>
                      </a:r>
                    </a:p>
                  </a:txBody>
                  <a:tcPr>
                    <a:solidFill>
                      <a:schemeClr val="bg2">
                        <a:lumMod val="9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6448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65E4640-140A-4406-9454-AFA19CA57CB9}"/>
              </a:ext>
            </a:extLst>
          </p:cNvPr>
          <p:cNvSpPr txBox="1"/>
          <p:nvPr/>
        </p:nvSpPr>
        <p:spPr>
          <a:xfrm>
            <a:off x="10177943" y="6324986"/>
            <a:ext cx="6094602" cy="400110"/>
          </a:xfrm>
          <a:prstGeom prst="rect">
            <a:avLst/>
          </a:prstGeom>
          <a:noFill/>
        </p:spPr>
        <p:txBody>
          <a:bodyPr wrap="square">
            <a:spAutoFit/>
          </a:bodyPr>
          <a:lstStyle/>
          <a:p>
            <a:r>
              <a:rPr lang="de-CH" sz="1000" dirty="0" err="1"/>
              <a:t>Adapted</a:t>
            </a:r>
            <a:r>
              <a:rPr lang="de-CH" sz="1000" dirty="0"/>
              <a:t> </a:t>
            </a:r>
            <a:r>
              <a:rPr lang="de-CH" sz="1000" dirty="0" err="1"/>
              <a:t>from</a:t>
            </a:r>
            <a:r>
              <a:rPr lang="de-CH" sz="1000" dirty="0"/>
              <a:t> </a:t>
            </a:r>
            <a:r>
              <a:rPr lang="de-CH" sz="1000" dirty="0" err="1"/>
              <a:t>Michielin</a:t>
            </a:r>
            <a:r>
              <a:rPr lang="de-CH" sz="1000" dirty="0"/>
              <a:t> O. et al, </a:t>
            </a:r>
          </a:p>
          <a:p>
            <a:r>
              <a:rPr lang="de-CH" sz="1000" dirty="0"/>
              <a:t>SMW 2018</a:t>
            </a:r>
          </a:p>
        </p:txBody>
      </p:sp>
      <p:sp>
        <p:nvSpPr>
          <p:cNvPr id="2" name="Titel 1">
            <a:extLst>
              <a:ext uri="{FF2B5EF4-FFF2-40B4-BE49-F238E27FC236}">
                <a16:creationId xmlns:a16="http://schemas.microsoft.com/office/drawing/2014/main" id="{4A6A4074-C60F-42A0-9023-BC6A086ABCA1}"/>
              </a:ext>
            </a:extLst>
          </p:cNvPr>
          <p:cNvSpPr>
            <a:spLocks noGrp="1"/>
          </p:cNvSpPr>
          <p:nvPr>
            <p:ph type="title"/>
          </p:nvPr>
        </p:nvSpPr>
        <p:spPr>
          <a:xfrm>
            <a:off x="442912" y="679373"/>
            <a:ext cx="11306175" cy="754140"/>
          </a:xfrm>
        </p:spPr>
        <p:txBody>
          <a:bodyPr/>
          <a:lstStyle/>
          <a:p>
            <a:pPr algn="ctr"/>
            <a:r>
              <a:rPr lang="de-CH" b="1" dirty="0">
                <a:solidFill>
                  <a:schemeClr val="accent4">
                    <a:lumMod val="75000"/>
                  </a:schemeClr>
                </a:solidFill>
              </a:rPr>
              <a:t>Das molekulare Tumorboard</a:t>
            </a:r>
          </a:p>
        </p:txBody>
      </p:sp>
      <p:sp>
        <p:nvSpPr>
          <p:cNvPr id="3" name="Rechteck: abgerundete Ecken 2">
            <a:extLst>
              <a:ext uri="{FF2B5EF4-FFF2-40B4-BE49-F238E27FC236}">
                <a16:creationId xmlns:a16="http://schemas.microsoft.com/office/drawing/2014/main" id="{E5F35A6B-D4A6-4EB4-B3DD-225B34F212F3}"/>
              </a:ext>
            </a:extLst>
          </p:cNvPr>
          <p:cNvSpPr/>
          <p:nvPr/>
        </p:nvSpPr>
        <p:spPr>
          <a:xfrm>
            <a:off x="1085850" y="1962150"/>
            <a:ext cx="2724150" cy="175260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abgerundete Ecken 5">
            <a:extLst>
              <a:ext uri="{FF2B5EF4-FFF2-40B4-BE49-F238E27FC236}">
                <a16:creationId xmlns:a16="http://schemas.microsoft.com/office/drawing/2014/main" id="{74C066E3-1F3D-48AE-8486-A625770584E7}"/>
              </a:ext>
            </a:extLst>
          </p:cNvPr>
          <p:cNvSpPr/>
          <p:nvPr/>
        </p:nvSpPr>
        <p:spPr>
          <a:xfrm>
            <a:off x="1085850" y="4076700"/>
            <a:ext cx="2724150" cy="120015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abgerundete Ecken 6">
            <a:extLst>
              <a:ext uri="{FF2B5EF4-FFF2-40B4-BE49-F238E27FC236}">
                <a16:creationId xmlns:a16="http://schemas.microsoft.com/office/drawing/2014/main" id="{472B341A-0B91-4966-B420-D43BB97E0966}"/>
              </a:ext>
            </a:extLst>
          </p:cNvPr>
          <p:cNvSpPr/>
          <p:nvPr/>
        </p:nvSpPr>
        <p:spPr>
          <a:xfrm>
            <a:off x="4543425" y="1962150"/>
            <a:ext cx="2724150" cy="331470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abgerundete Ecken 7">
            <a:extLst>
              <a:ext uri="{FF2B5EF4-FFF2-40B4-BE49-F238E27FC236}">
                <a16:creationId xmlns:a16="http://schemas.microsoft.com/office/drawing/2014/main" id="{FAA1A4BB-E4BC-4A6E-8F6A-212373F6C4AE}"/>
              </a:ext>
            </a:extLst>
          </p:cNvPr>
          <p:cNvSpPr/>
          <p:nvPr/>
        </p:nvSpPr>
        <p:spPr>
          <a:xfrm>
            <a:off x="8610599" y="3672300"/>
            <a:ext cx="1876425" cy="75414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abgerundete Ecken 8">
            <a:extLst>
              <a:ext uri="{FF2B5EF4-FFF2-40B4-BE49-F238E27FC236}">
                <a16:creationId xmlns:a16="http://schemas.microsoft.com/office/drawing/2014/main" id="{4F06D997-D556-4BA9-AE99-536C65ACAC01}"/>
              </a:ext>
            </a:extLst>
          </p:cNvPr>
          <p:cNvSpPr/>
          <p:nvPr/>
        </p:nvSpPr>
        <p:spPr>
          <a:xfrm>
            <a:off x="8610599" y="1948326"/>
            <a:ext cx="1876425" cy="75414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abgerundete Ecken 9">
            <a:extLst>
              <a:ext uri="{FF2B5EF4-FFF2-40B4-BE49-F238E27FC236}">
                <a16:creationId xmlns:a16="http://schemas.microsoft.com/office/drawing/2014/main" id="{F834DBAB-2FF8-4C07-BC7D-41BC8463B473}"/>
              </a:ext>
            </a:extLst>
          </p:cNvPr>
          <p:cNvSpPr/>
          <p:nvPr/>
        </p:nvSpPr>
        <p:spPr>
          <a:xfrm>
            <a:off x="8610599" y="2806408"/>
            <a:ext cx="1876425" cy="75414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abgerundete Ecken 10">
            <a:extLst>
              <a:ext uri="{FF2B5EF4-FFF2-40B4-BE49-F238E27FC236}">
                <a16:creationId xmlns:a16="http://schemas.microsoft.com/office/drawing/2014/main" id="{25D64341-5C29-435D-AA71-81AF92EFA88A}"/>
              </a:ext>
            </a:extLst>
          </p:cNvPr>
          <p:cNvSpPr/>
          <p:nvPr/>
        </p:nvSpPr>
        <p:spPr>
          <a:xfrm>
            <a:off x="8610599" y="4542220"/>
            <a:ext cx="1876425" cy="75414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49EEAE89-F8E8-4FD1-9A2B-E4196D301097}"/>
              </a:ext>
            </a:extLst>
          </p:cNvPr>
          <p:cNvPicPr>
            <a:picLocks noChangeAspect="1"/>
          </p:cNvPicPr>
          <p:nvPr/>
        </p:nvPicPr>
        <p:blipFill>
          <a:blip r:embed="rId3"/>
          <a:stretch>
            <a:fillRect/>
          </a:stretch>
        </p:blipFill>
        <p:spPr>
          <a:xfrm>
            <a:off x="1466850" y="2040014"/>
            <a:ext cx="1962150" cy="1628775"/>
          </a:xfrm>
          <a:prstGeom prst="rect">
            <a:avLst/>
          </a:prstGeom>
        </p:spPr>
      </p:pic>
      <p:pic>
        <p:nvPicPr>
          <p:cNvPr id="14" name="Grafik 13">
            <a:extLst>
              <a:ext uri="{FF2B5EF4-FFF2-40B4-BE49-F238E27FC236}">
                <a16:creationId xmlns:a16="http://schemas.microsoft.com/office/drawing/2014/main" id="{62CCC083-6CDB-4F75-A79A-E40CE7561D76}"/>
              </a:ext>
            </a:extLst>
          </p:cNvPr>
          <p:cNvPicPr>
            <a:picLocks noChangeAspect="1"/>
          </p:cNvPicPr>
          <p:nvPr/>
        </p:nvPicPr>
        <p:blipFill>
          <a:blip r:embed="rId4"/>
          <a:stretch>
            <a:fillRect/>
          </a:stretch>
        </p:blipFill>
        <p:spPr>
          <a:xfrm>
            <a:off x="1619251" y="4143374"/>
            <a:ext cx="1605518" cy="1076325"/>
          </a:xfrm>
          <a:prstGeom prst="rect">
            <a:avLst/>
          </a:prstGeom>
        </p:spPr>
      </p:pic>
      <p:pic>
        <p:nvPicPr>
          <p:cNvPr id="16" name="Grafik 15">
            <a:extLst>
              <a:ext uri="{FF2B5EF4-FFF2-40B4-BE49-F238E27FC236}">
                <a16:creationId xmlns:a16="http://schemas.microsoft.com/office/drawing/2014/main" id="{B9AAD8BE-A98F-42F4-8CA2-8E7864534F83}"/>
              </a:ext>
            </a:extLst>
          </p:cNvPr>
          <p:cNvPicPr>
            <a:picLocks noChangeAspect="1"/>
          </p:cNvPicPr>
          <p:nvPr/>
        </p:nvPicPr>
        <p:blipFill>
          <a:blip r:embed="rId5"/>
          <a:stretch>
            <a:fillRect/>
          </a:stretch>
        </p:blipFill>
        <p:spPr>
          <a:xfrm>
            <a:off x="4788820" y="2109186"/>
            <a:ext cx="2233359" cy="2909888"/>
          </a:xfrm>
          <a:prstGeom prst="rect">
            <a:avLst/>
          </a:prstGeom>
        </p:spPr>
      </p:pic>
      <p:sp>
        <p:nvSpPr>
          <p:cNvPr id="17" name="Ellipse 16">
            <a:extLst>
              <a:ext uri="{FF2B5EF4-FFF2-40B4-BE49-F238E27FC236}">
                <a16:creationId xmlns:a16="http://schemas.microsoft.com/office/drawing/2014/main" id="{9E8F3AC0-644F-40C9-9F81-93CA86CC86DC}"/>
              </a:ext>
            </a:extLst>
          </p:cNvPr>
          <p:cNvSpPr/>
          <p:nvPr/>
        </p:nvSpPr>
        <p:spPr>
          <a:xfrm>
            <a:off x="5400675" y="3178252"/>
            <a:ext cx="990600" cy="946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Pfeil: nach rechts 24">
            <a:extLst>
              <a:ext uri="{FF2B5EF4-FFF2-40B4-BE49-F238E27FC236}">
                <a16:creationId xmlns:a16="http://schemas.microsoft.com/office/drawing/2014/main" id="{07008E23-8684-47C6-B664-3F67A75AE06D}"/>
              </a:ext>
            </a:extLst>
          </p:cNvPr>
          <p:cNvSpPr/>
          <p:nvPr/>
        </p:nvSpPr>
        <p:spPr>
          <a:xfrm rot="10800000">
            <a:off x="3838575" y="2820232"/>
            <a:ext cx="666749"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Pfeil: nach rechts 26">
            <a:extLst>
              <a:ext uri="{FF2B5EF4-FFF2-40B4-BE49-F238E27FC236}">
                <a16:creationId xmlns:a16="http://schemas.microsoft.com/office/drawing/2014/main" id="{5B612273-1452-4708-BC2D-A2674B966039}"/>
              </a:ext>
            </a:extLst>
          </p:cNvPr>
          <p:cNvSpPr/>
          <p:nvPr/>
        </p:nvSpPr>
        <p:spPr>
          <a:xfrm>
            <a:off x="3849228" y="4415670"/>
            <a:ext cx="666749"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Pfeil: nach rechts 27">
            <a:extLst>
              <a:ext uri="{FF2B5EF4-FFF2-40B4-BE49-F238E27FC236}">
                <a16:creationId xmlns:a16="http://schemas.microsoft.com/office/drawing/2014/main" id="{626C2274-7021-4D6A-84DB-DC23D7AB3C60}"/>
              </a:ext>
            </a:extLst>
          </p:cNvPr>
          <p:cNvSpPr/>
          <p:nvPr/>
        </p:nvSpPr>
        <p:spPr>
          <a:xfrm rot="5400000">
            <a:off x="2221913" y="3799072"/>
            <a:ext cx="452023" cy="198481"/>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Pfeil: nach rechts 28">
            <a:extLst>
              <a:ext uri="{FF2B5EF4-FFF2-40B4-BE49-F238E27FC236}">
                <a16:creationId xmlns:a16="http://schemas.microsoft.com/office/drawing/2014/main" id="{77C05468-75F3-4C10-8ED9-093446933D61}"/>
              </a:ext>
            </a:extLst>
          </p:cNvPr>
          <p:cNvSpPr/>
          <p:nvPr/>
        </p:nvSpPr>
        <p:spPr>
          <a:xfrm rot="18760381">
            <a:off x="7160563" y="2791387"/>
            <a:ext cx="1437735" cy="180402"/>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Pfeil: nach rechts 29">
            <a:extLst>
              <a:ext uri="{FF2B5EF4-FFF2-40B4-BE49-F238E27FC236}">
                <a16:creationId xmlns:a16="http://schemas.microsoft.com/office/drawing/2014/main" id="{CF47C6E7-2735-4151-BCC4-337E45322DE9}"/>
              </a:ext>
            </a:extLst>
          </p:cNvPr>
          <p:cNvSpPr/>
          <p:nvPr/>
        </p:nvSpPr>
        <p:spPr>
          <a:xfrm rot="3359622">
            <a:off x="7105723" y="4270921"/>
            <a:ext cx="1437735" cy="180402"/>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Pfeil: nach rechts 30">
            <a:extLst>
              <a:ext uri="{FF2B5EF4-FFF2-40B4-BE49-F238E27FC236}">
                <a16:creationId xmlns:a16="http://schemas.microsoft.com/office/drawing/2014/main" id="{5CAA3140-6DC5-4C82-AB40-D0099C073AE9}"/>
              </a:ext>
            </a:extLst>
          </p:cNvPr>
          <p:cNvSpPr/>
          <p:nvPr/>
        </p:nvSpPr>
        <p:spPr>
          <a:xfrm rot="20198324">
            <a:off x="7518440" y="3239687"/>
            <a:ext cx="838613" cy="21447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Pfeil: nach rechts 31">
            <a:extLst>
              <a:ext uri="{FF2B5EF4-FFF2-40B4-BE49-F238E27FC236}">
                <a16:creationId xmlns:a16="http://schemas.microsoft.com/office/drawing/2014/main" id="{10866060-F157-4FB4-B6C3-CF87A311C732}"/>
              </a:ext>
            </a:extLst>
          </p:cNvPr>
          <p:cNvSpPr/>
          <p:nvPr/>
        </p:nvSpPr>
        <p:spPr>
          <a:xfrm rot="1404457">
            <a:off x="7562897" y="3732124"/>
            <a:ext cx="838613" cy="21447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Textfeld 32">
            <a:extLst>
              <a:ext uri="{FF2B5EF4-FFF2-40B4-BE49-F238E27FC236}">
                <a16:creationId xmlns:a16="http://schemas.microsoft.com/office/drawing/2014/main" id="{95706757-3320-4935-8415-A4986FE083FC}"/>
              </a:ext>
            </a:extLst>
          </p:cNvPr>
          <p:cNvSpPr txBox="1"/>
          <p:nvPr/>
        </p:nvSpPr>
        <p:spPr>
          <a:xfrm>
            <a:off x="8755665" y="3912448"/>
            <a:ext cx="1586293" cy="273844"/>
          </a:xfrm>
          <a:prstGeom prst="rect">
            <a:avLst/>
          </a:prstGeom>
          <a:noFill/>
        </p:spPr>
        <p:txBody>
          <a:bodyPr wrap="square" lIns="0" tIns="0" rIns="0" bIns="0" rtlCol="0">
            <a:noAutofit/>
          </a:bodyPr>
          <a:lstStyle/>
          <a:p>
            <a:pPr algn="ctr"/>
            <a:r>
              <a:rPr lang="de-CH" b="1" dirty="0">
                <a:solidFill>
                  <a:srgbClr val="83B9DC"/>
                </a:solidFill>
              </a:rPr>
              <a:t>Diagnostik</a:t>
            </a:r>
          </a:p>
        </p:txBody>
      </p:sp>
      <p:sp>
        <p:nvSpPr>
          <p:cNvPr id="35" name="Textfeld 34">
            <a:extLst>
              <a:ext uri="{FF2B5EF4-FFF2-40B4-BE49-F238E27FC236}">
                <a16:creationId xmlns:a16="http://schemas.microsoft.com/office/drawing/2014/main" id="{FC13A1FD-7792-4C7A-A6FA-419C97EF5AB5}"/>
              </a:ext>
            </a:extLst>
          </p:cNvPr>
          <p:cNvSpPr txBox="1"/>
          <p:nvPr/>
        </p:nvSpPr>
        <p:spPr>
          <a:xfrm>
            <a:off x="8755665" y="2210305"/>
            <a:ext cx="1586293" cy="273844"/>
          </a:xfrm>
          <a:prstGeom prst="rect">
            <a:avLst/>
          </a:prstGeom>
          <a:noFill/>
        </p:spPr>
        <p:txBody>
          <a:bodyPr wrap="square" lIns="0" tIns="0" rIns="0" bIns="0" rtlCol="0">
            <a:noAutofit/>
          </a:bodyPr>
          <a:lstStyle/>
          <a:p>
            <a:pPr algn="ctr"/>
            <a:r>
              <a:rPr lang="de-CH" b="1" dirty="0">
                <a:solidFill>
                  <a:srgbClr val="83B9DC"/>
                </a:solidFill>
              </a:rPr>
              <a:t>Therapie</a:t>
            </a:r>
          </a:p>
        </p:txBody>
      </p:sp>
      <p:sp>
        <p:nvSpPr>
          <p:cNvPr id="36" name="Textfeld 35">
            <a:extLst>
              <a:ext uri="{FF2B5EF4-FFF2-40B4-BE49-F238E27FC236}">
                <a16:creationId xmlns:a16="http://schemas.microsoft.com/office/drawing/2014/main" id="{02515C1B-4136-4373-AD75-1845B4E243B9}"/>
              </a:ext>
            </a:extLst>
          </p:cNvPr>
          <p:cNvSpPr txBox="1"/>
          <p:nvPr/>
        </p:nvSpPr>
        <p:spPr>
          <a:xfrm>
            <a:off x="8755662" y="2935380"/>
            <a:ext cx="1586293" cy="273844"/>
          </a:xfrm>
          <a:prstGeom prst="rect">
            <a:avLst/>
          </a:prstGeom>
          <a:noFill/>
        </p:spPr>
        <p:txBody>
          <a:bodyPr wrap="square" lIns="0" tIns="0" rIns="0" bIns="0" rtlCol="0">
            <a:noAutofit/>
          </a:bodyPr>
          <a:lstStyle/>
          <a:p>
            <a:pPr algn="ctr"/>
            <a:r>
              <a:rPr lang="de-CH" b="1" dirty="0">
                <a:solidFill>
                  <a:srgbClr val="83B9DC"/>
                </a:solidFill>
              </a:rPr>
              <a:t>Genetische Beratung</a:t>
            </a:r>
          </a:p>
        </p:txBody>
      </p:sp>
      <p:sp>
        <p:nvSpPr>
          <p:cNvPr id="37" name="Textfeld 36">
            <a:extLst>
              <a:ext uri="{FF2B5EF4-FFF2-40B4-BE49-F238E27FC236}">
                <a16:creationId xmlns:a16="http://schemas.microsoft.com/office/drawing/2014/main" id="{6D5308A5-645E-4052-AEDA-BD13CED8AF8E}"/>
              </a:ext>
            </a:extLst>
          </p:cNvPr>
          <p:cNvSpPr txBox="1"/>
          <p:nvPr/>
        </p:nvSpPr>
        <p:spPr>
          <a:xfrm>
            <a:off x="8755663" y="4753321"/>
            <a:ext cx="1586293" cy="273844"/>
          </a:xfrm>
          <a:prstGeom prst="rect">
            <a:avLst/>
          </a:prstGeom>
          <a:noFill/>
        </p:spPr>
        <p:txBody>
          <a:bodyPr wrap="square" lIns="0" tIns="0" rIns="0" bIns="0" rtlCol="0">
            <a:noAutofit/>
          </a:bodyPr>
          <a:lstStyle/>
          <a:p>
            <a:pPr algn="ctr"/>
            <a:r>
              <a:rPr lang="de-CH" b="1" dirty="0">
                <a:solidFill>
                  <a:srgbClr val="83B9DC"/>
                </a:solidFill>
              </a:rPr>
              <a:t>Studien</a:t>
            </a:r>
          </a:p>
        </p:txBody>
      </p:sp>
    </p:spTree>
    <p:extLst>
      <p:ext uri="{BB962C8B-B14F-4D97-AF65-F5344CB8AC3E}">
        <p14:creationId xmlns:p14="http://schemas.microsoft.com/office/powerpoint/2010/main" val="1814009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2913" y="669615"/>
            <a:ext cx="11306175" cy="446804"/>
          </a:xfrm>
        </p:spPr>
        <p:txBody>
          <a:bodyPr/>
          <a:lstStyle/>
          <a:p>
            <a:r>
              <a:rPr lang="en-US" dirty="0" err="1"/>
              <a:t>Molekulares</a:t>
            </a:r>
            <a:r>
              <a:rPr lang="en-US" dirty="0"/>
              <a:t> </a:t>
            </a:r>
            <a:r>
              <a:rPr lang="en-US" dirty="0" err="1"/>
              <a:t>Tumorboard</a:t>
            </a:r>
            <a:r>
              <a:rPr lang="en-US" dirty="0"/>
              <a:t> </a:t>
            </a:r>
            <a:r>
              <a:rPr lang="en-US" dirty="0" err="1"/>
              <a:t>im</a:t>
            </a:r>
            <a:r>
              <a:rPr lang="en-US" dirty="0"/>
              <a:t> </a:t>
            </a:r>
            <a:r>
              <a:rPr lang="en-US" dirty="0" err="1"/>
              <a:t>klinischen</a:t>
            </a:r>
            <a:r>
              <a:rPr lang="en-US" dirty="0"/>
              <a:t> </a:t>
            </a:r>
            <a:r>
              <a:rPr lang="en-US" dirty="0" err="1"/>
              <a:t>Alltag</a:t>
            </a:r>
            <a:endParaRPr lang="de-CH" dirty="0"/>
          </a:p>
        </p:txBody>
      </p:sp>
      <p:sp>
        <p:nvSpPr>
          <p:cNvPr id="4" name="Textplatzhalter 3"/>
          <p:cNvSpPr>
            <a:spLocks noGrp="1"/>
          </p:cNvSpPr>
          <p:nvPr>
            <p:ph type="body" sz="quarter" idx="14"/>
          </p:nvPr>
        </p:nvSpPr>
        <p:spPr>
          <a:xfrm>
            <a:off x="453544" y="1125834"/>
            <a:ext cx="11306175" cy="713599"/>
          </a:xfrm>
        </p:spPr>
        <p:txBody>
          <a:bodyPr>
            <a:normAutofit/>
          </a:bodyPr>
          <a:lstStyle/>
          <a:p>
            <a:r>
              <a:rPr lang="en-US" dirty="0">
                <a:solidFill>
                  <a:schemeClr val="accent1">
                    <a:lumMod val="60000"/>
                    <a:lumOff val="40000"/>
                  </a:schemeClr>
                </a:solidFill>
              </a:rPr>
              <a:t>The impact of experimental molecular matched therapies on cancer patient outcomes in early phase trials: the MAST Trial</a:t>
            </a:r>
            <a:endParaRPr lang="de-CH" dirty="0">
              <a:solidFill>
                <a:schemeClr val="accent1">
                  <a:lumMod val="60000"/>
                  <a:lumOff val="40000"/>
                </a:schemeClr>
              </a:solidFill>
            </a:endParaRPr>
          </a:p>
        </p:txBody>
      </p:sp>
      <p:sp>
        <p:nvSpPr>
          <p:cNvPr id="8" name="Textplatzhalter 1"/>
          <p:cNvSpPr>
            <a:spLocks noGrp="1"/>
          </p:cNvSpPr>
          <p:nvPr>
            <p:ph type="body" sz="quarter" idx="14"/>
          </p:nvPr>
        </p:nvSpPr>
        <p:spPr>
          <a:xfrm>
            <a:off x="10249786" y="6265863"/>
            <a:ext cx="1942214" cy="592137"/>
          </a:xfrm>
        </p:spPr>
        <p:txBody>
          <a:bodyPr>
            <a:normAutofit/>
          </a:bodyPr>
          <a:lstStyle/>
          <a:p>
            <a:r>
              <a:rPr lang="en-US" sz="1000" b="0" dirty="0">
                <a:solidFill>
                  <a:schemeClr val="tx1"/>
                </a:solidFill>
              </a:rPr>
              <a:t>Hoefflin R. et al., Cancers 2021</a:t>
            </a:r>
            <a:endParaRPr lang="de-CH" sz="1000" b="0" dirty="0">
              <a:solidFill>
                <a:schemeClr val="tx1"/>
              </a:solidFill>
            </a:endParaRP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98" y="1926485"/>
            <a:ext cx="4580751" cy="2159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595"/>
          <a:stretch/>
        </p:blipFill>
        <p:spPr bwMode="auto">
          <a:xfrm>
            <a:off x="4954008" y="1705791"/>
            <a:ext cx="7145843" cy="4285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bgerundetes Rechteck 12"/>
          <p:cNvSpPr/>
          <p:nvPr/>
        </p:nvSpPr>
        <p:spPr>
          <a:xfrm>
            <a:off x="128696" y="4351308"/>
            <a:ext cx="5219481" cy="1549762"/>
          </a:xfrm>
          <a:prstGeom prst="roundRect">
            <a:avLst/>
          </a:prstGeom>
          <a:ln w="28575">
            <a:solidFill>
              <a:srgbClr val="83B9DC"/>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sz="1600" dirty="0"/>
              <a:t>matched therapy: PFS2 6.47 months;</a:t>
            </a:r>
          </a:p>
          <a:p>
            <a:pPr marL="285750" indent="-285750">
              <a:buFont typeface="Arial" panose="020B0604020202020204" pitchFamily="34" charset="0"/>
              <a:buChar char="•"/>
            </a:pPr>
            <a:r>
              <a:rPr lang="en-US" sz="1600" dirty="0"/>
              <a:t>not matched therapy: PFS 2.76 months</a:t>
            </a:r>
          </a:p>
          <a:p>
            <a:pPr marL="285750" indent="-285750">
              <a:buFont typeface="Arial" panose="020B0604020202020204" pitchFamily="34" charset="0"/>
              <a:buChar char="•"/>
            </a:pPr>
            <a:r>
              <a:rPr lang="en-US" sz="1600" dirty="0"/>
              <a:t>PFS1 = PFS2 in matched and non matched therapy</a:t>
            </a:r>
          </a:p>
          <a:p>
            <a:pPr marL="285750" indent="-285750">
              <a:buFont typeface="Arial" panose="020B0604020202020204" pitchFamily="34" charset="0"/>
              <a:buChar char="•"/>
            </a:pPr>
            <a:r>
              <a:rPr lang="en-US" sz="1600" dirty="0"/>
              <a:t>PFS2/PFS1 ratio ≥1.3 in matched therapy: 33% </a:t>
            </a:r>
          </a:p>
          <a:p>
            <a:pPr marL="285750" indent="-285750">
              <a:buFont typeface="Arial" panose="020B0604020202020204" pitchFamily="34" charset="0"/>
              <a:buChar char="•"/>
            </a:pPr>
            <a:r>
              <a:rPr lang="en-US" sz="1600" dirty="0"/>
              <a:t>PFS2/PFS1 ratio ≥1.3 in non matched therapy: 7.9%</a:t>
            </a:r>
            <a:endParaRPr lang="de-CH" sz="1600" dirty="0"/>
          </a:p>
        </p:txBody>
      </p:sp>
    </p:spTree>
    <p:extLst>
      <p:ext uri="{BB962C8B-B14F-4D97-AF65-F5344CB8AC3E}">
        <p14:creationId xmlns:p14="http://schemas.microsoft.com/office/powerpoint/2010/main" val="713919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A6A4074-C60F-42A0-9023-BC6A086ABCA1}"/>
              </a:ext>
            </a:extLst>
          </p:cNvPr>
          <p:cNvSpPr txBox="1">
            <a:spLocks/>
          </p:cNvSpPr>
          <p:nvPr/>
        </p:nvSpPr>
        <p:spPr>
          <a:xfrm>
            <a:off x="442912" y="679373"/>
            <a:ext cx="11306175" cy="75414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lang="de-CH" sz="2900" b="1" kern="1200" dirty="0">
                <a:solidFill>
                  <a:schemeClr val="accent1">
                    <a:lumMod val="50000"/>
                  </a:schemeClr>
                </a:solidFill>
                <a:latin typeface="+mj-lt"/>
                <a:ea typeface="+mj-ea"/>
                <a:cs typeface="+mj-cs"/>
              </a:defRPr>
            </a:lvl1pPr>
          </a:lstStyle>
          <a:p>
            <a:r>
              <a:rPr lang="de-DE" dirty="0">
                <a:solidFill>
                  <a:schemeClr val="accent4">
                    <a:lumMod val="75000"/>
                  </a:schemeClr>
                </a:solidFill>
              </a:rPr>
              <a:t>Das molekulare Tumorboard</a:t>
            </a:r>
            <a:br>
              <a:rPr lang="de-DE" dirty="0">
                <a:solidFill>
                  <a:schemeClr val="accent4">
                    <a:lumMod val="75000"/>
                  </a:schemeClr>
                </a:solidFill>
              </a:rPr>
            </a:br>
            <a:r>
              <a:rPr lang="de-DE" dirty="0">
                <a:solidFill>
                  <a:schemeClr val="accent4">
                    <a:lumMod val="75000"/>
                  </a:schemeClr>
                </a:solidFill>
              </a:rPr>
              <a:t>am LUKS</a:t>
            </a:r>
          </a:p>
        </p:txBody>
      </p:sp>
      <p:cxnSp>
        <p:nvCxnSpPr>
          <p:cNvPr id="6" name="Gerade Verbindung 5"/>
          <p:cNvCxnSpPr/>
          <p:nvPr/>
        </p:nvCxnSpPr>
        <p:spPr>
          <a:xfrm>
            <a:off x="5911702" y="1444146"/>
            <a:ext cx="935665" cy="0"/>
          </a:xfrm>
          <a:prstGeom prst="line">
            <a:avLst/>
          </a:prstGeom>
          <a:ln w="50800" cmpd="sng"/>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25888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494" b="11055"/>
          <a:stretch/>
        </p:blipFill>
        <p:spPr bwMode="auto">
          <a:xfrm>
            <a:off x="431371" y="332657"/>
            <a:ext cx="11464375" cy="564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a:extLst>
              <a:ext uri="{FF2B5EF4-FFF2-40B4-BE49-F238E27FC236}">
                <a16:creationId xmlns:a16="http://schemas.microsoft.com/office/drawing/2014/main" id="{92E01C51-05C8-4C50-A72F-7B7C5170D63A}"/>
              </a:ext>
            </a:extLst>
          </p:cNvPr>
          <p:cNvSpPr txBox="1"/>
          <p:nvPr/>
        </p:nvSpPr>
        <p:spPr>
          <a:xfrm>
            <a:off x="10163175" y="6281957"/>
            <a:ext cx="6191427" cy="400110"/>
          </a:xfrm>
          <a:prstGeom prst="rect">
            <a:avLst/>
          </a:prstGeom>
          <a:noFill/>
        </p:spPr>
        <p:txBody>
          <a:bodyPr wrap="square">
            <a:spAutoFit/>
          </a:bodyPr>
          <a:lstStyle/>
          <a:p>
            <a:r>
              <a:rPr lang="en-US" sz="1000" dirty="0"/>
              <a:t>Lander W.S. et al., Nature 2001</a:t>
            </a:r>
          </a:p>
          <a:p>
            <a:r>
              <a:rPr lang="en-US" sz="1000" dirty="0"/>
              <a:t>Venter J.C. et al., Science 2001</a:t>
            </a:r>
            <a:endParaRPr lang="de-CH" sz="1000" dirty="0"/>
          </a:p>
        </p:txBody>
      </p:sp>
    </p:spTree>
    <p:extLst>
      <p:ext uri="{BB962C8B-B14F-4D97-AF65-F5344CB8AC3E}">
        <p14:creationId xmlns:p14="http://schemas.microsoft.com/office/powerpoint/2010/main" val="3896108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65E4640-140A-4406-9454-AFA19CA57CB9}"/>
              </a:ext>
            </a:extLst>
          </p:cNvPr>
          <p:cNvSpPr txBox="1"/>
          <p:nvPr/>
        </p:nvSpPr>
        <p:spPr>
          <a:xfrm>
            <a:off x="10177943" y="6324986"/>
            <a:ext cx="6094602" cy="400110"/>
          </a:xfrm>
          <a:prstGeom prst="rect">
            <a:avLst/>
          </a:prstGeom>
          <a:noFill/>
        </p:spPr>
        <p:txBody>
          <a:bodyPr wrap="square">
            <a:spAutoFit/>
          </a:bodyPr>
          <a:lstStyle/>
          <a:p>
            <a:r>
              <a:rPr lang="de-CH" sz="1000" dirty="0" err="1"/>
              <a:t>Adapted</a:t>
            </a:r>
            <a:r>
              <a:rPr lang="de-CH" sz="1000" dirty="0"/>
              <a:t> </a:t>
            </a:r>
            <a:r>
              <a:rPr lang="de-CH" sz="1000" dirty="0" err="1"/>
              <a:t>from</a:t>
            </a:r>
            <a:r>
              <a:rPr lang="de-CH" sz="1000" dirty="0"/>
              <a:t> </a:t>
            </a:r>
            <a:r>
              <a:rPr lang="de-CH" sz="1000" dirty="0" err="1"/>
              <a:t>Michielin</a:t>
            </a:r>
            <a:r>
              <a:rPr lang="de-CH" sz="1000" dirty="0"/>
              <a:t> O. et al, </a:t>
            </a:r>
          </a:p>
          <a:p>
            <a:r>
              <a:rPr lang="de-CH" sz="1000" dirty="0"/>
              <a:t>SMW 2018</a:t>
            </a:r>
          </a:p>
        </p:txBody>
      </p:sp>
      <p:sp>
        <p:nvSpPr>
          <p:cNvPr id="2" name="Titel 1">
            <a:extLst>
              <a:ext uri="{FF2B5EF4-FFF2-40B4-BE49-F238E27FC236}">
                <a16:creationId xmlns:a16="http://schemas.microsoft.com/office/drawing/2014/main" id="{4A6A4074-C60F-42A0-9023-BC6A086ABCA1}"/>
              </a:ext>
            </a:extLst>
          </p:cNvPr>
          <p:cNvSpPr>
            <a:spLocks noGrp="1"/>
          </p:cNvSpPr>
          <p:nvPr>
            <p:ph type="title"/>
          </p:nvPr>
        </p:nvSpPr>
        <p:spPr>
          <a:xfrm>
            <a:off x="442912" y="679373"/>
            <a:ext cx="11306175" cy="754140"/>
          </a:xfrm>
        </p:spPr>
        <p:txBody>
          <a:bodyPr/>
          <a:lstStyle/>
          <a:p>
            <a:pPr algn="ctr"/>
            <a:r>
              <a:rPr lang="de-CH" b="1" dirty="0">
                <a:solidFill>
                  <a:schemeClr val="accent4">
                    <a:lumMod val="75000"/>
                  </a:schemeClr>
                </a:solidFill>
              </a:rPr>
              <a:t>Das molekulare Tumorboard</a:t>
            </a:r>
            <a:br>
              <a:rPr lang="de-CH" b="1" dirty="0">
                <a:solidFill>
                  <a:schemeClr val="accent4">
                    <a:lumMod val="75000"/>
                  </a:schemeClr>
                </a:solidFill>
              </a:rPr>
            </a:br>
            <a:r>
              <a:rPr lang="de-CH" dirty="0">
                <a:solidFill>
                  <a:schemeClr val="accent4">
                    <a:lumMod val="75000"/>
                  </a:schemeClr>
                </a:solidFill>
              </a:rPr>
              <a:t>am LUKS</a:t>
            </a:r>
            <a:endParaRPr lang="de-CH" b="1" dirty="0">
              <a:solidFill>
                <a:schemeClr val="accent4">
                  <a:lumMod val="75000"/>
                </a:schemeClr>
              </a:solidFill>
            </a:endParaRPr>
          </a:p>
        </p:txBody>
      </p:sp>
      <p:sp>
        <p:nvSpPr>
          <p:cNvPr id="3" name="Rechteck: abgerundete Ecken 2">
            <a:extLst>
              <a:ext uri="{FF2B5EF4-FFF2-40B4-BE49-F238E27FC236}">
                <a16:creationId xmlns:a16="http://schemas.microsoft.com/office/drawing/2014/main" id="{E5F35A6B-D4A6-4EB4-B3DD-225B34F212F3}"/>
              </a:ext>
            </a:extLst>
          </p:cNvPr>
          <p:cNvSpPr/>
          <p:nvPr/>
        </p:nvSpPr>
        <p:spPr>
          <a:xfrm>
            <a:off x="1085850" y="1962150"/>
            <a:ext cx="2724150" cy="175260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abgerundete Ecken 5">
            <a:extLst>
              <a:ext uri="{FF2B5EF4-FFF2-40B4-BE49-F238E27FC236}">
                <a16:creationId xmlns:a16="http://schemas.microsoft.com/office/drawing/2014/main" id="{74C066E3-1F3D-48AE-8486-A625770584E7}"/>
              </a:ext>
            </a:extLst>
          </p:cNvPr>
          <p:cNvSpPr/>
          <p:nvPr/>
        </p:nvSpPr>
        <p:spPr>
          <a:xfrm>
            <a:off x="1085850" y="4076700"/>
            <a:ext cx="2724150" cy="120015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abgerundete Ecken 6">
            <a:extLst>
              <a:ext uri="{FF2B5EF4-FFF2-40B4-BE49-F238E27FC236}">
                <a16:creationId xmlns:a16="http://schemas.microsoft.com/office/drawing/2014/main" id="{472B341A-0B91-4966-B420-D43BB97E0966}"/>
              </a:ext>
            </a:extLst>
          </p:cNvPr>
          <p:cNvSpPr/>
          <p:nvPr/>
        </p:nvSpPr>
        <p:spPr>
          <a:xfrm>
            <a:off x="4543425" y="1962150"/>
            <a:ext cx="2724150" cy="331470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abgerundete Ecken 7">
            <a:extLst>
              <a:ext uri="{FF2B5EF4-FFF2-40B4-BE49-F238E27FC236}">
                <a16:creationId xmlns:a16="http://schemas.microsoft.com/office/drawing/2014/main" id="{FAA1A4BB-E4BC-4A6E-8F6A-212373F6C4AE}"/>
              </a:ext>
            </a:extLst>
          </p:cNvPr>
          <p:cNvSpPr/>
          <p:nvPr/>
        </p:nvSpPr>
        <p:spPr>
          <a:xfrm>
            <a:off x="8610599" y="3672300"/>
            <a:ext cx="1876425" cy="75414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abgerundete Ecken 8">
            <a:extLst>
              <a:ext uri="{FF2B5EF4-FFF2-40B4-BE49-F238E27FC236}">
                <a16:creationId xmlns:a16="http://schemas.microsoft.com/office/drawing/2014/main" id="{4F06D997-D556-4BA9-AE99-536C65ACAC01}"/>
              </a:ext>
            </a:extLst>
          </p:cNvPr>
          <p:cNvSpPr/>
          <p:nvPr/>
        </p:nvSpPr>
        <p:spPr>
          <a:xfrm>
            <a:off x="8610599" y="1948326"/>
            <a:ext cx="1876425" cy="75414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abgerundete Ecken 9">
            <a:extLst>
              <a:ext uri="{FF2B5EF4-FFF2-40B4-BE49-F238E27FC236}">
                <a16:creationId xmlns:a16="http://schemas.microsoft.com/office/drawing/2014/main" id="{F834DBAB-2FF8-4C07-BC7D-41BC8463B473}"/>
              </a:ext>
            </a:extLst>
          </p:cNvPr>
          <p:cNvSpPr/>
          <p:nvPr/>
        </p:nvSpPr>
        <p:spPr>
          <a:xfrm>
            <a:off x="8610599" y="2806408"/>
            <a:ext cx="1876425" cy="75414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abgerundete Ecken 10">
            <a:extLst>
              <a:ext uri="{FF2B5EF4-FFF2-40B4-BE49-F238E27FC236}">
                <a16:creationId xmlns:a16="http://schemas.microsoft.com/office/drawing/2014/main" id="{25D64341-5C29-435D-AA71-81AF92EFA88A}"/>
              </a:ext>
            </a:extLst>
          </p:cNvPr>
          <p:cNvSpPr/>
          <p:nvPr/>
        </p:nvSpPr>
        <p:spPr>
          <a:xfrm>
            <a:off x="8610599" y="4542220"/>
            <a:ext cx="1876425" cy="754140"/>
          </a:xfrm>
          <a:prstGeom prst="roundRect">
            <a:avLst/>
          </a:prstGeom>
          <a:noFill/>
          <a:ln w="28575">
            <a:solidFill>
              <a:srgbClr val="B4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49EEAE89-F8E8-4FD1-9A2B-E4196D301097}"/>
              </a:ext>
            </a:extLst>
          </p:cNvPr>
          <p:cNvPicPr>
            <a:picLocks noChangeAspect="1"/>
          </p:cNvPicPr>
          <p:nvPr/>
        </p:nvPicPr>
        <p:blipFill>
          <a:blip r:embed="rId3"/>
          <a:stretch>
            <a:fillRect/>
          </a:stretch>
        </p:blipFill>
        <p:spPr>
          <a:xfrm>
            <a:off x="1466850" y="2040014"/>
            <a:ext cx="1962150" cy="1628775"/>
          </a:xfrm>
          <a:prstGeom prst="rect">
            <a:avLst/>
          </a:prstGeom>
        </p:spPr>
      </p:pic>
      <p:pic>
        <p:nvPicPr>
          <p:cNvPr id="14" name="Grafik 13">
            <a:extLst>
              <a:ext uri="{FF2B5EF4-FFF2-40B4-BE49-F238E27FC236}">
                <a16:creationId xmlns:a16="http://schemas.microsoft.com/office/drawing/2014/main" id="{62CCC083-6CDB-4F75-A79A-E40CE7561D76}"/>
              </a:ext>
            </a:extLst>
          </p:cNvPr>
          <p:cNvPicPr>
            <a:picLocks noChangeAspect="1"/>
          </p:cNvPicPr>
          <p:nvPr/>
        </p:nvPicPr>
        <p:blipFill>
          <a:blip r:embed="rId4"/>
          <a:stretch>
            <a:fillRect/>
          </a:stretch>
        </p:blipFill>
        <p:spPr>
          <a:xfrm>
            <a:off x="1619251" y="4143374"/>
            <a:ext cx="1605518" cy="1076325"/>
          </a:xfrm>
          <a:prstGeom prst="rect">
            <a:avLst/>
          </a:prstGeom>
        </p:spPr>
      </p:pic>
      <p:pic>
        <p:nvPicPr>
          <p:cNvPr id="16" name="Grafik 15">
            <a:extLst>
              <a:ext uri="{FF2B5EF4-FFF2-40B4-BE49-F238E27FC236}">
                <a16:creationId xmlns:a16="http://schemas.microsoft.com/office/drawing/2014/main" id="{B9AAD8BE-A98F-42F4-8CA2-8E7864534F83}"/>
              </a:ext>
            </a:extLst>
          </p:cNvPr>
          <p:cNvPicPr>
            <a:picLocks noChangeAspect="1"/>
          </p:cNvPicPr>
          <p:nvPr/>
        </p:nvPicPr>
        <p:blipFill>
          <a:blip r:embed="rId5"/>
          <a:stretch>
            <a:fillRect/>
          </a:stretch>
        </p:blipFill>
        <p:spPr>
          <a:xfrm>
            <a:off x="4788820" y="2109186"/>
            <a:ext cx="2233359" cy="2909888"/>
          </a:xfrm>
          <a:prstGeom prst="rect">
            <a:avLst/>
          </a:prstGeom>
        </p:spPr>
      </p:pic>
      <p:sp>
        <p:nvSpPr>
          <p:cNvPr id="17" name="Ellipse 16">
            <a:extLst>
              <a:ext uri="{FF2B5EF4-FFF2-40B4-BE49-F238E27FC236}">
                <a16:creationId xmlns:a16="http://schemas.microsoft.com/office/drawing/2014/main" id="{9E8F3AC0-644F-40C9-9F81-93CA86CC86DC}"/>
              </a:ext>
            </a:extLst>
          </p:cNvPr>
          <p:cNvSpPr/>
          <p:nvPr/>
        </p:nvSpPr>
        <p:spPr>
          <a:xfrm>
            <a:off x="5400675" y="3178252"/>
            <a:ext cx="990600" cy="946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Pfeil: nach rechts 24">
            <a:extLst>
              <a:ext uri="{FF2B5EF4-FFF2-40B4-BE49-F238E27FC236}">
                <a16:creationId xmlns:a16="http://schemas.microsoft.com/office/drawing/2014/main" id="{07008E23-8684-47C6-B664-3F67A75AE06D}"/>
              </a:ext>
            </a:extLst>
          </p:cNvPr>
          <p:cNvSpPr/>
          <p:nvPr/>
        </p:nvSpPr>
        <p:spPr>
          <a:xfrm rot="10800000">
            <a:off x="3838575" y="2820232"/>
            <a:ext cx="666749"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Pfeil: nach rechts 26">
            <a:extLst>
              <a:ext uri="{FF2B5EF4-FFF2-40B4-BE49-F238E27FC236}">
                <a16:creationId xmlns:a16="http://schemas.microsoft.com/office/drawing/2014/main" id="{5B612273-1452-4708-BC2D-A2674B966039}"/>
              </a:ext>
            </a:extLst>
          </p:cNvPr>
          <p:cNvSpPr/>
          <p:nvPr/>
        </p:nvSpPr>
        <p:spPr>
          <a:xfrm>
            <a:off x="3849228" y="4415670"/>
            <a:ext cx="666749"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Pfeil: nach rechts 27">
            <a:extLst>
              <a:ext uri="{FF2B5EF4-FFF2-40B4-BE49-F238E27FC236}">
                <a16:creationId xmlns:a16="http://schemas.microsoft.com/office/drawing/2014/main" id="{626C2274-7021-4D6A-84DB-DC23D7AB3C60}"/>
              </a:ext>
            </a:extLst>
          </p:cNvPr>
          <p:cNvSpPr/>
          <p:nvPr/>
        </p:nvSpPr>
        <p:spPr>
          <a:xfrm rot="5400000">
            <a:off x="2221913" y="3799072"/>
            <a:ext cx="452023" cy="198481"/>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Pfeil: nach rechts 28">
            <a:extLst>
              <a:ext uri="{FF2B5EF4-FFF2-40B4-BE49-F238E27FC236}">
                <a16:creationId xmlns:a16="http://schemas.microsoft.com/office/drawing/2014/main" id="{77C05468-75F3-4C10-8ED9-093446933D61}"/>
              </a:ext>
            </a:extLst>
          </p:cNvPr>
          <p:cNvSpPr/>
          <p:nvPr/>
        </p:nvSpPr>
        <p:spPr>
          <a:xfrm rot="18760381">
            <a:off x="7160563" y="2791387"/>
            <a:ext cx="1437735" cy="180402"/>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Pfeil: nach rechts 29">
            <a:extLst>
              <a:ext uri="{FF2B5EF4-FFF2-40B4-BE49-F238E27FC236}">
                <a16:creationId xmlns:a16="http://schemas.microsoft.com/office/drawing/2014/main" id="{CF47C6E7-2735-4151-BCC4-337E45322DE9}"/>
              </a:ext>
            </a:extLst>
          </p:cNvPr>
          <p:cNvSpPr/>
          <p:nvPr/>
        </p:nvSpPr>
        <p:spPr>
          <a:xfrm rot="3359622">
            <a:off x="7105723" y="4270921"/>
            <a:ext cx="1437735" cy="180402"/>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Pfeil: nach rechts 30">
            <a:extLst>
              <a:ext uri="{FF2B5EF4-FFF2-40B4-BE49-F238E27FC236}">
                <a16:creationId xmlns:a16="http://schemas.microsoft.com/office/drawing/2014/main" id="{5CAA3140-6DC5-4C82-AB40-D0099C073AE9}"/>
              </a:ext>
            </a:extLst>
          </p:cNvPr>
          <p:cNvSpPr/>
          <p:nvPr/>
        </p:nvSpPr>
        <p:spPr>
          <a:xfrm rot="20198324">
            <a:off x="7518440" y="3239687"/>
            <a:ext cx="838613" cy="21447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Pfeil: nach rechts 31">
            <a:extLst>
              <a:ext uri="{FF2B5EF4-FFF2-40B4-BE49-F238E27FC236}">
                <a16:creationId xmlns:a16="http://schemas.microsoft.com/office/drawing/2014/main" id="{10866060-F157-4FB4-B6C3-CF87A311C732}"/>
              </a:ext>
            </a:extLst>
          </p:cNvPr>
          <p:cNvSpPr/>
          <p:nvPr/>
        </p:nvSpPr>
        <p:spPr>
          <a:xfrm rot="1404457">
            <a:off x="7562897" y="3732124"/>
            <a:ext cx="838613" cy="21447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Textfeld 32">
            <a:extLst>
              <a:ext uri="{FF2B5EF4-FFF2-40B4-BE49-F238E27FC236}">
                <a16:creationId xmlns:a16="http://schemas.microsoft.com/office/drawing/2014/main" id="{95706757-3320-4935-8415-A4986FE083FC}"/>
              </a:ext>
            </a:extLst>
          </p:cNvPr>
          <p:cNvSpPr txBox="1"/>
          <p:nvPr/>
        </p:nvSpPr>
        <p:spPr>
          <a:xfrm>
            <a:off x="8755665" y="3912448"/>
            <a:ext cx="1586293" cy="273844"/>
          </a:xfrm>
          <a:prstGeom prst="rect">
            <a:avLst/>
          </a:prstGeom>
          <a:noFill/>
        </p:spPr>
        <p:txBody>
          <a:bodyPr wrap="square" lIns="0" tIns="0" rIns="0" bIns="0" rtlCol="0">
            <a:noAutofit/>
          </a:bodyPr>
          <a:lstStyle/>
          <a:p>
            <a:pPr algn="ctr"/>
            <a:r>
              <a:rPr lang="de-CH" b="1" dirty="0">
                <a:solidFill>
                  <a:srgbClr val="83B9DC"/>
                </a:solidFill>
              </a:rPr>
              <a:t>Diagnostik</a:t>
            </a:r>
          </a:p>
        </p:txBody>
      </p:sp>
      <p:sp>
        <p:nvSpPr>
          <p:cNvPr id="35" name="Textfeld 34">
            <a:extLst>
              <a:ext uri="{FF2B5EF4-FFF2-40B4-BE49-F238E27FC236}">
                <a16:creationId xmlns:a16="http://schemas.microsoft.com/office/drawing/2014/main" id="{FC13A1FD-7792-4C7A-A6FA-419C97EF5AB5}"/>
              </a:ext>
            </a:extLst>
          </p:cNvPr>
          <p:cNvSpPr txBox="1"/>
          <p:nvPr/>
        </p:nvSpPr>
        <p:spPr>
          <a:xfrm>
            <a:off x="8755665" y="2210305"/>
            <a:ext cx="1586293" cy="273844"/>
          </a:xfrm>
          <a:prstGeom prst="rect">
            <a:avLst/>
          </a:prstGeom>
          <a:noFill/>
        </p:spPr>
        <p:txBody>
          <a:bodyPr wrap="square" lIns="0" tIns="0" rIns="0" bIns="0" rtlCol="0">
            <a:noAutofit/>
          </a:bodyPr>
          <a:lstStyle/>
          <a:p>
            <a:pPr algn="ctr"/>
            <a:r>
              <a:rPr lang="de-CH" b="1" dirty="0">
                <a:solidFill>
                  <a:srgbClr val="83B9DC"/>
                </a:solidFill>
              </a:rPr>
              <a:t>Therapie</a:t>
            </a:r>
          </a:p>
        </p:txBody>
      </p:sp>
      <p:sp>
        <p:nvSpPr>
          <p:cNvPr id="36" name="Textfeld 35">
            <a:extLst>
              <a:ext uri="{FF2B5EF4-FFF2-40B4-BE49-F238E27FC236}">
                <a16:creationId xmlns:a16="http://schemas.microsoft.com/office/drawing/2014/main" id="{02515C1B-4136-4373-AD75-1845B4E243B9}"/>
              </a:ext>
            </a:extLst>
          </p:cNvPr>
          <p:cNvSpPr txBox="1"/>
          <p:nvPr/>
        </p:nvSpPr>
        <p:spPr>
          <a:xfrm>
            <a:off x="8755662" y="2935380"/>
            <a:ext cx="1586293" cy="273844"/>
          </a:xfrm>
          <a:prstGeom prst="rect">
            <a:avLst/>
          </a:prstGeom>
          <a:noFill/>
        </p:spPr>
        <p:txBody>
          <a:bodyPr wrap="square" lIns="0" tIns="0" rIns="0" bIns="0" rtlCol="0">
            <a:noAutofit/>
          </a:bodyPr>
          <a:lstStyle/>
          <a:p>
            <a:pPr algn="ctr"/>
            <a:r>
              <a:rPr lang="de-CH" b="1" dirty="0">
                <a:solidFill>
                  <a:srgbClr val="83B9DC"/>
                </a:solidFill>
              </a:rPr>
              <a:t>Genetische Beratung</a:t>
            </a:r>
          </a:p>
        </p:txBody>
      </p:sp>
      <p:sp>
        <p:nvSpPr>
          <p:cNvPr id="37" name="Textfeld 36">
            <a:extLst>
              <a:ext uri="{FF2B5EF4-FFF2-40B4-BE49-F238E27FC236}">
                <a16:creationId xmlns:a16="http://schemas.microsoft.com/office/drawing/2014/main" id="{6D5308A5-645E-4052-AEDA-BD13CED8AF8E}"/>
              </a:ext>
            </a:extLst>
          </p:cNvPr>
          <p:cNvSpPr txBox="1"/>
          <p:nvPr/>
        </p:nvSpPr>
        <p:spPr>
          <a:xfrm>
            <a:off x="8755663" y="4753321"/>
            <a:ext cx="1586293" cy="273844"/>
          </a:xfrm>
          <a:prstGeom prst="rect">
            <a:avLst/>
          </a:prstGeom>
          <a:noFill/>
        </p:spPr>
        <p:txBody>
          <a:bodyPr wrap="square" lIns="0" tIns="0" rIns="0" bIns="0" rtlCol="0">
            <a:noAutofit/>
          </a:bodyPr>
          <a:lstStyle/>
          <a:p>
            <a:pPr algn="ctr"/>
            <a:r>
              <a:rPr lang="de-CH" b="1" dirty="0">
                <a:solidFill>
                  <a:srgbClr val="83B9DC"/>
                </a:solidFill>
              </a:rPr>
              <a:t>Studien</a:t>
            </a:r>
          </a:p>
        </p:txBody>
      </p:sp>
      <p:sp>
        <p:nvSpPr>
          <p:cNvPr id="34" name="Abgerundetes Rechteck 33"/>
          <p:cNvSpPr/>
          <p:nvPr/>
        </p:nvSpPr>
        <p:spPr>
          <a:xfrm>
            <a:off x="275745" y="453481"/>
            <a:ext cx="3255335" cy="697912"/>
          </a:xfrm>
          <a:prstGeom prst="roundRect">
            <a:avLst/>
          </a:prstGeom>
          <a:ln w="28575">
            <a:solidFill>
              <a:srgbClr val="B4D7EB"/>
            </a:solidFill>
          </a:ln>
        </p:spPr>
        <p:style>
          <a:lnRef idx="2">
            <a:schemeClr val="accent1"/>
          </a:lnRef>
          <a:fillRef idx="1">
            <a:schemeClr val="lt1"/>
          </a:fillRef>
          <a:effectRef idx="0">
            <a:schemeClr val="accent1"/>
          </a:effectRef>
          <a:fontRef idx="minor">
            <a:schemeClr val="dk1"/>
          </a:fontRef>
        </p:style>
        <p:txBody>
          <a:bodyPr rtlCol="0" anchor="ctr"/>
          <a:lstStyle/>
          <a:p>
            <a:r>
              <a:rPr lang="de-CH" sz="1400" dirty="0">
                <a:sym typeface="Wingdings" panose="05000000000000000000" pitchFamily="2" charset="2"/>
              </a:rPr>
              <a:t>LUKS, Zug, Schwyz, Spital Nidwalden</a:t>
            </a:r>
          </a:p>
        </p:txBody>
      </p:sp>
      <p:sp>
        <p:nvSpPr>
          <p:cNvPr id="38" name="Pfeil: nach rechts 24">
            <a:extLst>
              <a:ext uri="{FF2B5EF4-FFF2-40B4-BE49-F238E27FC236}">
                <a16:creationId xmlns:a16="http://schemas.microsoft.com/office/drawing/2014/main" id="{07008E23-8684-47C6-B664-3F67A75AE06D}"/>
              </a:ext>
            </a:extLst>
          </p:cNvPr>
          <p:cNvSpPr/>
          <p:nvPr/>
        </p:nvSpPr>
        <p:spPr>
          <a:xfrm rot="5400000">
            <a:off x="2481621" y="1666998"/>
            <a:ext cx="971522" cy="208718"/>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p:cNvSpPr txBox="1"/>
          <p:nvPr/>
        </p:nvSpPr>
        <p:spPr>
          <a:xfrm>
            <a:off x="5400675" y="3283655"/>
            <a:ext cx="904432" cy="703224"/>
          </a:xfrm>
          <a:prstGeom prst="rect">
            <a:avLst/>
          </a:prstGeom>
          <a:noFill/>
        </p:spPr>
        <p:txBody>
          <a:bodyPr wrap="square" lIns="0" tIns="0" rIns="0" bIns="0" rtlCol="0">
            <a:noAutofit/>
          </a:bodyPr>
          <a:lstStyle/>
          <a:p>
            <a:pPr algn="ctr"/>
            <a:r>
              <a:rPr lang="de-CH" sz="1400" dirty="0">
                <a:solidFill>
                  <a:schemeClr val="dk1"/>
                </a:solidFill>
              </a:rPr>
              <a:t>Alle 2 Wochen, </a:t>
            </a:r>
          </a:p>
          <a:p>
            <a:pPr algn="ctr"/>
            <a:r>
              <a:rPr lang="de-CH" sz="1400" dirty="0">
                <a:solidFill>
                  <a:schemeClr val="dk1"/>
                </a:solidFill>
              </a:rPr>
              <a:t>virtuell</a:t>
            </a:r>
          </a:p>
        </p:txBody>
      </p:sp>
      <p:sp>
        <p:nvSpPr>
          <p:cNvPr id="15" name="Multiplizieren 14"/>
          <p:cNvSpPr/>
          <p:nvPr/>
        </p:nvSpPr>
        <p:spPr>
          <a:xfrm>
            <a:off x="6134986" y="4143374"/>
            <a:ext cx="887193" cy="1076325"/>
          </a:xfrm>
          <a:prstGeom prst="mathMultiply">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217" r="8537" b="1252"/>
          <a:stretch/>
        </p:blipFill>
        <p:spPr bwMode="auto">
          <a:xfrm>
            <a:off x="66859" y="3746650"/>
            <a:ext cx="4074061" cy="300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Pfeil: nach rechts 24">
            <a:extLst>
              <a:ext uri="{FF2B5EF4-FFF2-40B4-BE49-F238E27FC236}">
                <a16:creationId xmlns:a16="http://schemas.microsoft.com/office/drawing/2014/main" id="{07008E23-8684-47C6-B664-3F67A75AE06D}"/>
              </a:ext>
            </a:extLst>
          </p:cNvPr>
          <p:cNvSpPr/>
          <p:nvPr/>
        </p:nvSpPr>
        <p:spPr>
          <a:xfrm rot="5400000">
            <a:off x="1494258" y="1980952"/>
            <a:ext cx="354345" cy="104359"/>
          </a:xfrm>
          <a:prstGeom prst="rightArrow">
            <a:avLst/>
          </a:prstGeom>
          <a:solidFill>
            <a:srgbClr val="B4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0" name="Abgerundetes Rechteck 39"/>
          <p:cNvSpPr/>
          <p:nvPr/>
        </p:nvSpPr>
        <p:spPr>
          <a:xfrm>
            <a:off x="275745" y="1225845"/>
            <a:ext cx="2072939" cy="545512"/>
          </a:xfrm>
          <a:prstGeom prst="roundRect">
            <a:avLst/>
          </a:prstGeom>
          <a:ln w="28575">
            <a:solidFill>
              <a:srgbClr val="B4D7E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CH" sz="1400" dirty="0">
                <a:sym typeface="Wingdings" panose="05000000000000000000" pitchFamily="2" charset="2"/>
              </a:rPr>
              <a:t>51 Patienten</a:t>
            </a:r>
          </a:p>
          <a:p>
            <a:pPr algn="ctr"/>
            <a:r>
              <a:rPr lang="de-CH" sz="1400" dirty="0">
                <a:sym typeface="Wingdings" panose="05000000000000000000" pitchFamily="2" charset="2"/>
              </a:rPr>
              <a:t>34-81 Jahre alt</a:t>
            </a:r>
          </a:p>
        </p:txBody>
      </p:sp>
    </p:spTree>
    <p:extLst>
      <p:ext uri="{BB962C8B-B14F-4D97-AF65-F5344CB8AC3E}">
        <p14:creationId xmlns:p14="http://schemas.microsoft.com/office/powerpoint/2010/main" val="153234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fltVal val="0"/>
                                          </p:val>
                                        </p:tav>
                                        <p:tav tm="100000">
                                          <p:val>
                                            <p:strVal val="#ppt_w"/>
                                          </p:val>
                                        </p:tav>
                                      </p:tavLst>
                                    </p:anim>
                                    <p:anim calcmode="lin" valueType="num">
                                      <p:cBhvr>
                                        <p:cTn id="16" dur="500" fill="hold"/>
                                        <p:tgtEl>
                                          <p:spTgt spid="34"/>
                                        </p:tgtEl>
                                        <p:attrNameLst>
                                          <p:attrName>ppt_h</p:attrName>
                                        </p:attrNameLst>
                                      </p:cBhvr>
                                      <p:tavLst>
                                        <p:tav tm="0">
                                          <p:val>
                                            <p:fltVal val="0"/>
                                          </p:val>
                                        </p:tav>
                                        <p:tav tm="100000">
                                          <p:val>
                                            <p:strVal val="#ppt_h"/>
                                          </p:val>
                                        </p:tav>
                                      </p:tavLst>
                                    </p:anim>
                                    <p:animEffect transition="in" filter="fade">
                                      <p:cBhvr>
                                        <p:cTn id="17" dur="500"/>
                                        <p:tgtEl>
                                          <p:spTgt spid="3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4" grpId="0"/>
      <p:bldP spid="15" grpId="0" animBg="1"/>
      <p:bldP spid="39" grpId="0" animBg="1"/>
      <p:bldP spid="4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Evidenz-basierte Therapie-Empfehlungen</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567" y="1986090"/>
            <a:ext cx="2928715" cy="62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218" y="2746261"/>
            <a:ext cx="4185375" cy="331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25783"/>
          <a:stretch/>
        </p:blipFill>
        <p:spPr bwMode="auto">
          <a:xfrm>
            <a:off x="7378212" y="1954790"/>
            <a:ext cx="2023486" cy="62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32315" b="58991"/>
          <a:stretch/>
        </p:blipFill>
        <p:spPr bwMode="auto">
          <a:xfrm>
            <a:off x="6445064" y="2746262"/>
            <a:ext cx="3889783" cy="1549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6027" t="42322"/>
          <a:stretch/>
        </p:blipFill>
        <p:spPr bwMode="auto">
          <a:xfrm>
            <a:off x="6445064" y="4295553"/>
            <a:ext cx="4825847" cy="217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6308" y="2608371"/>
            <a:ext cx="5643291" cy="3973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Abgerundetes Rechteck 11"/>
          <p:cNvSpPr/>
          <p:nvPr/>
        </p:nvSpPr>
        <p:spPr>
          <a:xfrm>
            <a:off x="287079" y="1432588"/>
            <a:ext cx="1552354" cy="93566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Cosmic</a:t>
            </a:r>
            <a:endParaRPr lang="de-CH" b="1" dirty="0"/>
          </a:p>
          <a:p>
            <a:pPr algn="ctr"/>
            <a:r>
              <a:rPr lang="de-CH" b="1" dirty="0" err="1"/>
              <a:t>ClinVar</a:t>
            </a:r>
            <a:endParaRPr lang="de-CH" b="1" dirty="0"/>
          </a:p>
        </p:txBody>
      </p:sp>
      <p:sp>
        <p:nvSpPr>
          <p:cNvPr id="13" name="Abgerundetes Rechteck 12"/>
          <p:cNvSpPr/>
          <p:nvPr/>
        </p:nvSpPr>
        <p:spPr>
          <a:xfrm>
            <a:off x="287079" y="2700670"/>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Varsome</a:t>
            </a:r>
            <a:endParaRPr lang="de-CH" b="1" dirty="0"/>
          </a:p>
        </p:txBody>
      </p:sp>
      <p:sp>
        <p:nvSpPr>
          <p:cNvPr id="14" name="Abgerundetes Rechteck 13"/>
          <p:cNvSpPr/>
          <p:nvPr/>
        </p:nvSpPr>
        <p:spPr>
          <a:xfrm>
            <a:off x="287079" y="3631019"/>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ESCAT</a:t>
            </a:r>
          </a:p>
        </p:txBody>
      </p:sp>
      <p:sp>
        <p:nvSpPr>
          <p:cNvPr id="15" name="Abgerundetes Rechteck 14"/>
          <p:cNvSpPr/>
          <p:nvPr/>
        </p:nvSpPr>
        <p:spPr>
          <a:xfrm>
            <a:off x="287079" y="4600353"/>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OnkoKB</a:t>
            </a:r>
            <a:endParaRPr lang="de-CH" b="1" dirty="0"/>
          </a:p>
        </p:txBody>
      </p:sp>
      <p:sp>
        <p:nvSpPr>
          <p:cNvPr id="16" name="Abgerundetes Rechteck 15"/>
          <p:cNvSpPr/>
          <p:nvPr/>
        </p:nvSpPr>
        <p:spPr>
          <a:xfrm>
            <a:off x="287079" y="5528930"/>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MTB Portal</a:t>
            </a:r>
          </a:p>
        </p:txBody>
      </p:sp>
    </p:spTree>
    <p:extLst>
      <p:ext uri="{BB962C8B-B14F-4D97-AF65-F5344CB8AC3E}">
        <p14:creationId xmlns:p14="http://schemas.microsoft.com/office/powerpoint/2010/main" val="2703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Evidenz-basierte Therapie-Empfehlungen</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893" y="1900422"/>
            <a:ext cx="9550400" cy="473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893" y="1900422"/>
            <a:ext cx="9786364" cy="473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bgerundetes Rechteck 1"/>
          <p:cNvSpPr/>
          <p:nvPr/>
        </p:nvSpPr>
        <p:spPr>
          <a:xfrm>
            <a:off x="287079" y="1432588"/>
            <a:ext cx="1552354" cy="935665"/>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Cosmic</a:t>
            </a:r>
            <a:endParaRPr lang="de-CH" b="1" dirty="0"/>
          </a:p>
          <a:p>
            <a:pPr algn="ctr"/>
            <a:r>
              <a:rPr lang="de-CH" b="1" dirty="0" err="1"/>
              <a:t>ClinVar</a:t>
            </a:r>
            <a:endParaRPr lang="de-CH" b="1" dirty="0"/>
          </a:p>
        </p:txBody>
      </p:sp>
      <p:sp>
        <p:nvSpPr>
          <p:cNvPr id="6" name="Abgerundetes Rechteck 5"/>
          <p:cNvSpPr/>
          <p:nvPr/>
        </p:nvSpPr>
        <p:spPr>
          <a:xfrm>
            <a:off x="287079" y="2700670"/>
            <a:ext cx="1552354" cy="637953"/>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Varsome</a:t>
            </a:r>
            <a:endParaRPr lang="de-CH" b="1" dirty="0"/>
          </a:p>
        </p:txBody>
      </p:sp>
      <p:sp>
        <p:nvSpPr>
          <p:cNvPr id="9" name="Abgerundetes Rechteck 8"/>
          <p:cNvSpPr/>
          <p:nvPr/>
        </p:nvSpPr>
        <p:spPr>
          <a:xfrm>
            <a:off x="287079" y="3631019"/>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ESCAT</a:t>
            </a:r>
          </a:p>
        </p:txBody>
      </p:sp>
      <p:sp>
        <p:nvSpPr>
          <p:cNvPr id="10" name="Abgerundetes Rechteck 9"/>
          <p:cNvSpPr/>
          <p:nvPr/>
        </p:nvSpPr>
        <p:spPr>
          <a:xfrm>
            <a:off x="287079" y="4600353"/>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OnkoKB</a:t>
            </a:r>
            <a:endParaRPr lang="de-CH" b="1" dirty="0"/>
          </a:p>
        </p:txBody>
      </p:sp>
      <p:sp>
        <p:nvSpPr>
          <p:cNvPr id="11" name="Abgerundetes Rechteck 10"/>
          <p:cNvSpPr/>
          <p:nvPr/>
        </p:nvSpPr>
        <p:spPr>
          <a:xfrm>
            <a:off x="287079" y="5528930"/>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MTB Portal</a:t>
            </a:r>
          </a:p>
        </p:txBody>
      </p:sp>
    </p:spTree>
    <p:extLst>
      <p:ext uri="{BB962C8B-B14F-4D97-AF65-F5344CB8AC3E}">
        <p14:creationId xmlns:p14="http://schemas.microsoft.com/office/powerpoint/2010/main" val="185405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Evidenz-basierte Therapie-Empfehlungen</a:t>
            </a:r>
          </a:p>
        </p:txBody>
      </p:sp>
      <p:sp>
        <p:nvSpPr>
          <p:cNvPr id="2" name="Abgerundetes Rechteck 1"/>
          <p:cNvSpPr/>
          <p:nvPr/>
        </p:nvSpPr>
        <p:spPr>
          <a:xfrm>
            <a:off x="287079" y="1432588"/>
            <a:ext cx="1552354" cy="935665"/>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Cosmic</a:t>
            </a:r>
            <a:endParaRPr lang="de-CH" b="1" dirty="0"/>
          </a:p>
          <a:p>
            <a:pPr algn="ctr"/>
            <a:r>
              <a:rPr lang="de-CH" b="1" dirty="0" err="1"/>
              <a:t>ClinVar</a:t>
            </a:r>
            <a:endParaRPr lang="de-CH" b="1" dirty="0"/>
          </a:p>
        </p:txBody>
      </p:sp>
      <p:sp>
        <p:nvSpPr>
          <p:cNvPr id="6" name="Abgerundetes Rechteck 5"/>
          <p:cNvSpPr/>
          <p:nvPr/>
        </p:nvSpPr>
        <p:spPr>
          <a:xfrm>
            <a:off x="287079" y="2700670"/>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Varsome</a:t>
            </a:r>
            <a:endParaRPr lang="de-CH" b="1" dirty="0"/>
          </a:p>
        </p:txBody>
      </p:sp>
      <p:sp>
        <p:nvSpPr>
          <p:cNvPr id="9" name="Abgerundetes Rechteck 8"/>
          <p:cNvSpPr/>
          <p:nvPr/>
        </p:nvSpPr>
        <p:spPr>
          <a:xfrm>
            <a:off x="287079" y="3631019"/>
            <a:ext cx="1552354" cy="637953"/>
          </a:xfrm>
          <a:prstGeom prst="roundRect">
            <a:avLst/>
          </a:prstGeom>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ESCAT</a:t>
            </a:r>
          </a:p>
        </p:txBody>
      </p:sp>
      <p:sp>
        <p:nvSpPr>
          <p:cNvPr id="10" name="Abgerundetes Rechteck 9"/>
          <p:cNvSpPr/>
          <p:nvPr/>
        </p:nvSpPr>
        <p:spPr>
          <a:xfrm>
            <a:off x="287079" y="4600353"/>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OnkoKB</a:t>
            </a:r>
            <a:endParaRPr lang="de-CH" b="1" dirty="0"/>
          </a:p>
        </p:txBody>
      </p:sp>
      <p:sp>
        <p:nvSpPr>
          <p:cNvPr id="11" name="Abgerundetes Rechteck 10"/>
          <p:cNvSpPr/>
          <p:nvPr/>
        </p:nvSpPr>
        <p:spPr>
          <a:xfrm>
            <a:off x="287079" y="5528930"/>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MTB Portal</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858" y="1546520"/>
            <a:ext cx="4514850" cy="480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platzhalter 1"/>
          <p:cNvSpPr>
            <a:spLocks noGrp="1"/>
          </p:cNvSpPr>
          <p:nvPr>
            <p:ph type="body" sz="quarter" idx="14"/>
          </p:nvPr>
        </p:nvSpPr>
        <p:spPr>
          <a:xfrm>
            <a:off x="10249786" y="6265863"/>
            <a:ext cx="1942214" cy="592137"/>
          </a:xfrm>
        </p:spPr>
        <p:txBody>
          <a:bodyPr/>
          <a:lstStyle/>
          <a:p>
            <a:r>
              <a:rPr lang="en-US" dirty="0" err="1"/>
              <a:t>Mosele</a:t>
            </a:r>
            <a:r>
              <a:rPr lang="en-US" dirty="0"/>
              <a:t> F. et al., Ann </a:t>
            </a:r>
            <a:r>
              <a:rPr lang="en-US" dirty="0" err="1"/>
              <a:t>Oncol</a:t>
            </a:r>
            <a:r>
              <a:rPr lang="en-US" dirty="0"/>
              <a:t> 2020</a:t>
            </a:r>
            <a:endParaRPr lang="de-CH" dirty="0"/>
          </a:p>
        </p:txBody>
      </p:sp>
    </p:spTree>
    <p:extLst>
      <p:ext uri="{BB962C8B-B14F-4D97-AF65-F5344CB8AC3E}">
        <p14:creationId xmlns:p14="http://schemas.microsoft.com/office/powerpoint/2010/main" val="745251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Evidenz-basierte Therapie-Empfehlungen</a:t>
            </a:r>
          </a:p>
        </p:txBody>
      </p:sp>
      <p:sp>
        <p:nvSpPr>
          <p:cNvPr id="2" name="Abgerundetes Rechteck 1"/>
          <p:cNvSpPr/>
          <p:nvPr/>
        </p:nvSpPr>
        <p:spPr>
          <a:xfrm>
            <a:off x="287079" y="1432588"/>
            <a:ext cx="1552354" cy="935665"/>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Cosmic</a:t>
            </a:r>
            <a:endParaRPr lang="de-CH" b="1" dirty="0"/>
          </a:p>
          <a:p>
            <a:pPr algn="ctr"/>
            <a:r>
              <a:rPr lang="de-CH" b="1" dirty="0" err="1"/>
              <a:t>ClinVar</a:t>
            </a:r>
            <a:endParaRPr lang="de-CH" b="1" dirty="0"/>
          </a:p>
        </p:txBody>
      </p:sp>
      <p:sp>
        <p:nvSpPr>
          <p:cNvPr id="6" name="Abgerundetes Rechteck 5"/>
          <p:cNvSpPr/>
          <p:nvPr/>
        </p:nvSpPr>
        <p:spPr>
          <a:xfrm>
            <a:off x="287079" y="2700670"/>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Varsome</a:t>
            </a:r>
            <a:endParaRPr lang="de-CH" b="1" dirty="0"/>
          </a:p>
        </p:txBody>
      </p:sp>
      <p:sp>
        <p:nvSpPr>
          <p:cNvPr id="9" name="Abgerundetes Rechteck 8"/>
          <p:cNvSpPr/>
          <p:nvPr/>
        </p:nvSpPr>
        <p:spPr>
          <a:xfrm>
            <a:off x="287079" y="3631019"/>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ESCAT</a:t>
            </a:r>
          </a:p>
        </p:txBody>
      </p:sp>
      <p:sp>
        <p:nvSpPr>
          <p:cNvPr id="10" name="Abgerundetes Rechteck 9"/>
          <p:cNvSpPr/>
          <p:nvPr/>
        </p:nvSpPr>
        <p:spPr>
          <a:xfrm>
            <a:off x="287079" y="4600353"/>
            <a:ext cx="1552354" cy="637953"/>
          </a:xfrm>
          <a:prstGeom prst="roundRect">
            <a:avLst/>
          </a:prstGeom>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OnkoKB</a:t>
            </a:r>
            <a:endParaRPr lang="de-CH" b="1" dirty="0"/>
          </a:p>
        </p:txBody>
      </p:sp>
      <p:sp>
        <p:nvSpPr>
          <p:cNvPr id="11" name="Abgerundetes Rechteck 10"/>
          <p:cNvSpPr/>
          <p:nvPr/>
        </p:nvSpPr>
        <p:spPr>
          <a:xfrm>
            <a:off x="287079" y="5528930"/>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MTB Portal</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780" y="1647825"/>
            <a:ext cx="9920705" cy="29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749" y="4587115"/>
            <a:ext cx="6500702" cy="206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5980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Evidenz-basierte Therapie-Empfehlungen</a:t>
            </a:r>
          </a:p>
        </p:txBody>
      </p:sp>
      <p:sp>
        <p:nvSpPr>
          <p:cNvPr id="2" name="Abgerundetes Rechteck 1"/>
          <p:cNvSpPr/>
          <p:nvPr/>
        </p:nvSpPr>
        <p:spPr>
          <a:xfrm>
            <a:off x="287079" y="1432588"/>
            <a:ext cx="1552354" cy="935665"/>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Cosmic</a:t>
            </a:r>
            <a:endParaRPr lang="de-CH" b="1" dirty="0"/>
          </a:p>
          <a:p>
            <a:pPr algn="ctr"/>
            <a:r>
              <a:rPr lang="de-CH" b="1" dirty="0" err="1"/>
              <a:t>ClinVar</a:t>
            </a:r>
            <a:endParaRPr lang="de-CH" b="1" dirty="0"/>
          </a:p>
        </p:txBody>
      </p:sp>
      <p:sp>
        <p:nvSpPr>
          <p:cNvPr id="6" name="Abgerundetes Rechteck 5"/>
          <p:cNvSpPr/>
          <p:nvPr/>
        </p:nvSpPr>
        <p:spPr>
          <a:xfrm>
            <a:off x="287079" y="2700670"/>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Varsome</a:t>
            </a:r>
            <a:endParaRPr lang="de-CH" b="1" dirty="0"/>
          </a:p>
        </p:txBody>
      </p:sp>
      <p:sp>
        <p:nvSpPr>
          <p:cNvPr id="9" name="Abgerundetes Rechteck 8"/>
          <p:cNvSpPr/>
          <p:nvPr/>
        </p:nvSpPr>
        <p:spPr>
          <a:xfrm>
            <a:off x="287079" y="3631019"/>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ESCAT</a:t>
            </a:r>
          </a:p>
        </p:txBody>
      </p:sp>
      <p:sp>
        <p:nvSpPr>
          <p:cNvPr id="10" name="Abgerundetes Rechteck 9"/>
          <p:cNvSpPr/>
          <p:nvPr/>
        </p:nvSpPr>
        <p:spPr>
          <a:xfrm>
            <a:off x="287079" y="4600353"/>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OnkoKB</a:t>
            </a:r>
            <a:endParaRPr lang="de-CH" b="1" dirty="0"/>
          </a:p>
        </p:txBody>
      </p:sp>
      <p:sp>
        <p:nvSpPr>
          <p:cNvPr id="11" name="Abgerundetes Rechteck 10"/>
          <p:cNvSpPr/>
          <p:nvPr/>
        </p:nvSpPr>
        <p:spPr>
          <a:xfrm>
            <a:off x="287079" y="5528930"/>
            <a:ext cx="1552354" cy="637953"/>
          </a:xfrm>
          <a:prstGeom prst="roundRect">
            <a:avLst/>
          </a:prstGeom>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MTB Portal</a:t>
            </a:r>
          </a:p>
        </p:txBody>
      </p:sp>
      <p:pic>
        <p:nvPicPr>
          <p:cNvPr id="2560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882"/>
          <a:stretch/>
        </p:blipFill>
        <p:spPr bwMode="auto">
          <a:xfrm>
            <a:off x="6884355" y="1186736"/>
            <a:ext cx="5131100" cy="538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8" name="Picture 8" descr="https://cancercoreeurope.eu/wp-content/uploads/2021/09/proposta-esquema-consortium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284" y="1787106"/>
            <a:ext cx="4615479" cy="4185339"/>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p:cNvSpPr>
            <a:spLocks noGrp="1"/>
          </p:cNvSpPr>
          <p:nvPr>
            <p:ph type="body" sz="quarter" idx="14"/>
          </p:nvPr>
        </p:nvSpPr>
        <p:spPr>
          <a:xfrm>
            <a:off x="9886384" y="6391747"/>
            <a:ext cx="2305616" cy="466253"/>
          </a:xfrm>
        </p:spPr>
        <p:txBody>
          <a:bodyPr/>
          <a:lstStyle/>
          <a:p>
            <a:pPr>
              <a:spcBef>
                <a:spcPts val="0"/>
              </a:spcBef>
            </a:pPr>
            <a:r>
              <a:rPr lang="de-CH" dirty="0"/>
              <a:t>cancercoreeurope.eu</a:t>
            </a:r>
          </a:p>
          <a:p>
            <a:pPr>
              <a:spcBef>
                <a:spcPts val="0"/>
              </a:spcBef>
            </a:pPr>
            <a:r>
              <a:rPr lang="de-CH" dirty="0" err="1"/>
              <a:t>Tamborero</a:t>
            </a:r>
            <a:r>
              <a:rPr lang="de-CH" dirty="0"/>
              <a:t> D. et al., </a:t>
            </a:r>
            <a:r>
              <a:rPr lang="de-CH" dirty="0" err="1"/>
              <a:t>Nat</a:t>
            </a:r>
            <a:r>
              <a:rPr lang="de-CH" dirty="0"/>
              <a:t> Cancer. 2022</a:t>
            </a:r>
          </a:p>
        </p:txBody>
      </p:sp>
    </p:spTree>
    <p:extLst>
      <p:ext uri="{BB962C8B-B14F-4D97-AF65-F5344CB8AC3E}">
        <p14:creationId xmlns:p14="http://schemas.microsoft.com/office/powerpoint/2010/main" val="2276225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Evidenz-basierte Therapie Empfehlungen</a:t>
            </a:r>
          </a:p>
        </p:txBody>
      </p:sp>
      <p:sp>
        <p:nvSpPr>
          <p:cNvPr id="2" name="Abgerundetes Rechteck 1"/>
          <p:cNvSpPr/>
          <p:nvPr/>
        </p:nvSpPr>
        <p:spPr>
          <a:xfrm>
            <a:off x="287079" y="1432588"/>
            <a:ext cx="1552354" cy="935665"/>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Cosmic</a:t>
            </a:r>
            <a:endParaRPr lang="de-CH" b="1" dirty="0"/>
          </a:p>
          <a:p>
            <a:pPr algn="ctr"/>
            <a:r>
              <a:rPr lang="de-CH" b="1" dirty="0" err="1"/>
              <a:t>ClinVar</a:t>
            </a:r>
            <a:endParaRPr lang="de-CH" b="1" dirty="0"/>
          </a:p>
        </p:txBody>
      </p:sp>
      <p:sp>
        <p:nvSpPr>
          <p:cNvPr id="6" name="Abgerundetes Rechteck 5"/>
          <p:cNvSpPr/>
          <p:nvPr/>
        </p:nvSpPr>
        <p:spPr>
          <a:xfrm>
            <a:off x="287079" y="2700670"/>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Varsome</a:t>
            </a:r>
            <a:endParaRPr lang="de-CH" b="1" dirty="0"/>
          </a:p>
        </p:txBody>
      </p:sp>
      <p:sp>
        <p:nvSpPr>
          <p:cNvPr id="9" name="Abgerundetes Rechteck 8"/>
          <p:cNvSpPr/>
          <p:nvPr/>
        </p:nvSpPr>
        <p:spPr>
          <a:xfrm>
            <a:off x="287079" y="3631019"/>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ESCAT</a:t>
            </a:r>
          </a:p>
        </p:txBody>
      </p:sp>
      <p:sp>
        <p:nvSpPr>
          <p:cNvPr id="10" name="Abgerundetes Rechteck 9"/>
          <p:cNvSpPr/>
          <p:nvPr/>
        </p:nvSpPr>
        <p:spPr>
          <a:xfrm>
            <a:off x="287079" y="4600353"/>
            <a:ext cx="1552354" cy="637953"/>
          </a:xfrm>
          <a:prstGeom prst="roundRect">
            <a:avLst/>
          </a:prstGeom>
          <a:solidFill>
            <a:schemeClr val="accent2">
              <a:alpha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err="1"/>
              <a:t>OnkoKB</a:t>
            </a:r>
            <a:endParaRPr lang="de-CH" b="1" dirty="0"/>
          </a:p>
        </p:txBody>
      </p:sp>
      <p:sp>
        <p:nvSpPr>
          <p:cNvPr id="11" name="Abgerundetes Rechteck 10"/>
          <p:cNvSpPr/>
          <p:nvPr/>
        </p:nvSpPr>
        <p:spPr>
          <a:xfrm>
            <a:off x="287079" y="5528930"/>
            <a:ext cx="1552354" cy="637953"/>
          </a:xfrm>
          <a:prstGeom prst="roundRect">
            <a:avLst/>
          </a:prstGeom>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t>MTB Portal</a:t>
            </a:r>
          </a:p>
        </p:txBody>
      </p:sp>
      <p:pic>
        <p:nvPicPr>
          <p:cNvPr id="256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077" y="1164562"/>
            <a:ext cx="9501760" cy="436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7455" y="5521350"/>
            <a:ext cx="4876422" cy="1229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platzhalter 3"/>
          <p:cNvSpPr>
            <a:spLocks noGrp="1"/>
          </p:cNvSpPr>
          <p:nvPr>
            <p:ph type="body" sz="quarter" idx="14"/>
          </p:nvPr>
        </p:nvSpPr>
        <p:spPr>
          <a:xfrm>
            <a:off x="9886384" y="6391747"/>
            <a:ext cx="2305616" cy="466253"/>
          </a:xfrm>
        </p:spPr>
        <p:txBody>
          <a:bodyPr/>
          <a:lstStyle/>
          <a:p>
            <a:pPr>
              <a:spcBef>
                <a:spcPts val="0"/>
              </a:spcBef>
            </a:pPr>
            <a:r>
              <a:rPr lang="de-CH" dirty="0" err="1"/>
              <a:t>Tamborero</a:t>
            </a:r>
            <a:r>
              <a:rPr lang="de-CH" dirty="0"/>
              <a:t> D. et al., </a:t>
            </a:r>
            <a:r>
              <a:rPr lang="de-CH" dirty="0" err="1"/>
              <a:t>Nat</a:t>
            </a:r>
            <a:r>
              <a:rPr lang="de-CH" dirty="0"/>
              <a:t> Cancer. 2022</a:t>
            </a:r>
          </a:p>
        </p:txBody>
      </p:sp>
    </p:spTree>
    <p:extLst>
      <p:ext uri="{BB962C8B-B14F-4D97-AF65-F5344CB8AC3E}">
        <p14:creationId xmlns:p14="http://schemas.microsoft.com/office/powerpoint/2010/main" val="2862476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Krankenkasse</a:t>
            </a:r>
          </a:p>
        </p:txBody>
      </p:sp>
      <p:sp>
        <p:nvSpPr>
          <p:cNvPr id="4" name="Textplatzhalter 3"/>
          <p:cNvSpPr>
            <a:spLocks noGrp="1"/>
          </p:cNvSpPr>
          <p:nvPr>
            <p:ph type="body" sz="quarter" idx="14"/>
          </p:nvPr>
        </p:nvSpPr>
        <p:spPr/>
        <p:txBody>
          <a:bodyPr/>
          <a:lstStyle/>
          <a:p>
            <a:endParaRPr lang="de-CH"/>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1898"/>
            <a:ext cx="5020135" cy="1556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9014"/>
          <a:stretch/>
        </p:blipFill>
        <p:spPr bwMode="auto">
          <a:xfrm>
            <a:off x="5020135" y="1201479"/>
            <a:ext cx="6883255" cy="454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60168"/>
          <a:stretch/>
        </p:blipFill>
        <p:spPr bwMode="auto">
          <a:xfrm>
            <a:off x="4739360" y="5869172"/>
            <a:ext cx="7452640" cy="73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6664" y="3027113"/>
            <a:ext cx="16383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9950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Krankenkasse</a:t>
            </a:r>
          </a:p>
        </p:txBody>
      </p:sp>
      <p:sp>
        <p:nvSpPr>
          <p:cNvPr id="4" name="Textplatzhalter 3"/>
          <p:cNvSpPr>
            <a:spLocks noGrp="1"/>
          </p:cNvSpPr>
          <p:nvPr>
            <p:ph type="body" sz="quarter" idx="14"/>
          </p:nvPr>
        </p:nvSpPr>
        <p:spPr/>
        <p:txBody>
          <a:bodyPr/>
          <a:lstStyle/>
          <a:p>
            <a:endParaRPr lang="de-CH"/>
          </a:p>
        </p:txBody>
      </p:sp>
      <p:pic>
        <p:nvPicPr>
          <p:cNvPr id="5018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60168"/>
          <a:stretch/>
        </p:blipFill>
        <p:spPr bwMode="auto">
          <a:xfrm>
            <a:off x="4739360" y="5869172"/>
            <a:ext cx="7452640" cy="73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121" y="1456107"/>
            <a:ext cx="10977775" cy="396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516121" y="3439356"/>
            <a:ext cx="10605535" cy="4946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059715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10702925" y="6310313"/>
            <a:ext cx="1489075" cy="457200"/>
          </a:xfrm>
        </p:spPr>
        <p:txBody>
          <a:bodyPr/>
          <a:lstStyle/>
          <a:p>
            <a:fld id="{DA5578B2-14D5-4843-BFF5-263307E58059}" type="slidenum">
              <a:rPr lang="de-CH" smtClean="0"/>
              <a:pPr/>
              <a:t>49</a:t>
            </a:fld>
            <a:endParaRPr lang="de-CH" dirty="0"/>
          </a:p>
        </p:txBody>
      </p:sp>
      <p:pic>
        <p:nvPicPr>
          <p:cNvPr id="8194" name="Picture 2" descr="DIE 359 BESTEN BILDER, STOCK-FOTOS UND -VEKTORGRAFIKEN ZU „Endspurt“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096" y="1554162"/>
            <a:ext cx="5133975"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1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0F74300-72C6-4118-8C4B-7A1C7E255CFF}"/>
              </a:ext>
            </a:extLst>
          </p:cNvPr>
          <p:cNvPicPr>
            <a:picLocks noChangeAspect="1"/>
          </p:cNvPicPr>
          <p:nvPr/>
        </p:nvPicPr>
        <p:blipFill>
          <a:blip r:embed="rId2"/>
          <a:stretch>
            <a:fillRect/>
          </a:stretch>
        </p:blipFill>
        <p:spPr>
          <a:xfrm>
            <a:off x="2524125" y="552450"/>
            <a:ext cx="7143750" cy="1200150"/>
          </a:xfrm>
          <a:prstGeom prst="rect">
            <a:avLst/>
          </a:prstGeom>
        </p:spPr>
      </p:pic>
      <p:pic>
        <p:nvPicPr>
          <p:cNvPr id="9218" name="Picture 2">
            <a:extLst>
              <a:ext uri="{FF2B5EF4-FFF2-40B4-BE49-F238E27FC236}">
                <a16:creationId xmlns:a16="http://schemas.microsoft.com/office/drawing/2014/main" id="{0B179DFF-8747-4735-9A9E-B206D8B9A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2131219"/>
            <a:ext cx="6010275" cy="442756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ey advances in understanding cancer genomes. A timeline of key technological advances in sequencing, seminal milestones and large-cohort studies published in the last 50 years (not to scale) that have contributed to our current understanding of mutations driving cancer.">
            <a:extLst>
              <a:ext uri="{FF2B5EF4-FFF2-40B4-BE49-F238E27FC236}">
                <a16:creationId xmlns:a16="http://schemas.microsoft.com/office/drawing/2014/main" id="{AC77CD79-51F8-484A-8074-C2340B6BB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08" y="2701671"/>
            <a:ext cx="5350516" cy="2259806"/>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5219EA7F-FEF2-47ED-ADEF-C90382D227F7}"/>
              </a:ext>
            </a:extLst>
          </p:cNvPr>
          <p:cNvSpPr/>
          <p:nvPr/>
        </p:nvSpPr>
        <p:spPr>
          <a:xfrm>
            <a:off x="9153525" y="6305550"/>
            <a:ext cx="2797776" cy="37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94B0E0E2-BBEF-4887-8CF7-4B122E02CA92}"/>
              </a:ext>
            </a:extLst>
          </p:cNvPr>
          <p:cNvSpPr txBox="1"/>
          <p:nvPr/>
        </p:nvSpPr>
        <p:spPr>
          <a:xfrm>
            <a:off x="9534525" y="6305550"/>
            <a:ext cx="2876550" cy="246221"/>
          </a:xfrm>
          <a:prstGeom prst="rect">
            <a:avLst/>
          </a:prstGeom>
          <a:noFill/>
        </p:spPr>
        <p:txBody>
          <a:bodyPr wrap="square">
            <a:spAutoFit/>
          </a:bodyPr>
          <a:lstStyle/>
          <a:p>
            <a:r>
              <a:rPr lang="en-US" sz="1000" b="0" i="0" dirty="0">
                <a:solidFill>
                  <a:srgbClr val="212121"/>
                </a:solidFill>
                <a:effectLst/>
                <a:latin typeface="+mj-lt"/>
              </a:rPr>
              <a:t>Giunta S. et al., Cancer Metastasis Rev. 2021</a:t>
            </a:r>
            <a:endParaRPr lang="de-CH" sz="1000" dirty="0">
              <a:latin typeface="+mj-lt"/>
            </a:endParaRPr>
          </a:p>
        </p:txBody>
      </p:sp>
    </p:spTree>
    <p:extLst>
      <p:ext uri="{BB962C8B-B14F-4D97-AF65-F5344CB8AC3E}">
        <p14:creationId xmlns:p14="http://schemas.microsoft.com/office/powerpoint/2010/main" val="4286875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Zukunftperspektiven</a:t>
            </a:r>
            <a:endParaRPr lang="de-CH" dirty="0"/>
          </a:p>
        </p:txBody>
      </p:sp>
      <p:sp>
        <p:nvSpPr>
          <p:cNvPr id="3" name="Textplatzhalter 2"/>
          <p:cNvSpPr>
            <a:spLocks noGrp="1"/>
          </p:cNvSpPr>
          <p:nvPr>
            <p:ph type="body" sz="quarter" idx="12"/>
          </p:nvPr>
        </p:nvSpPr>
        <p:spPr>
          <a:xfrm>
            <a:off x="3434319" y="1997111"/>
            <a:ext cx="8757682" cy="4437580"/>
          </a:xfrm>
        </p:spPr>
        <p:txBody>
          <a:bodyPr/>
          <a:lstStyle/>
          <a:p>
            <a:pPr>
              <a:buClr>
                <a:schemeClr val="accent1">
                  <a:lumMod val="75000"/>
                </a:schemeClr>
              </a:buClr>
            </a:pPr>
            <a:r>
              <a:rPr lang="de-CH" dirty="0"/>
              <a:t>Einführung eines NGS-</a:t>
            </a:r>
            <a:r>
              <a:rPr lang="de-CH" dirty="0" err="1"/>
              <a:t>Comprehesive</a:t>
            </a:r>
            <a:r>
              <a:rPr lang="de-CH" dirty="0"/>
              <a:t> Panel am LUKS</a:t>
            </a:r>
          </a:p>
          <a:p>
            <a:pPr>
              <a:buClr>
                <a:schemeClr val="accent1">
                  <a:lumMod val="75000"/>
                </a:schemeClr>
              </a:buClr>
            </a:pPr>
            <a:r>
              <a:rPr lang="de-CH" dirty="0"/>
              <a:t>Regelmässige Teilnahme eines Humangenetiker und Bioinformatikers am MTB</a:t>
            </a:r>
          </a:p>
          <a:p>
            <a:pPr>
              <a:buClr>
                <a:schemeClr val="accent1">
                  <a:lumMod val="75000"/>
                </a:schemeClr>
              </a:buClr>
            </a:pPr>
            <a:r>
              <a:rPr lang="de-CH" dirty="0"/>
              <a:t>Interdisziplinäre Data-</a:t>
            </a:r>
            <a:r>
              <a:rPr lang="de-CH" dirty="0" err="1"/>
              <a:t>Platform</a:t>
            </a:r>
            <a:r>
              <a:rPr lang="de-CH" dirty="0"/>
              <a:t> und Register für mol-</a:t>
            </a:r>
            <a:r>
              <a:rPr lang="de-CH" dirty="0" err="1"/>
              <a:t>pathl</a:t>
            </a:r>
            <a:r>
              <a:rPr lang="de-CH" dirty="0"/>
              <a:t>. Daten</a:t>
            </a:r>
          </a:p>
          <a:p>
            <a:pPr>
              <a:buClr>
                <a:schemeClr val="accent1">
                  <a:lumMod val="75000"/>
                </a:schemeClr>
              </a:buClr>
            </a:pPr>
            <a:r>
              <a:rPr lang="de-CH" dirty="0"/>
              <a:t>Einführung Bericht/Report (Pathogenität, Studien, Referenzen)</a:t>
            </a:r>
          </a:p>
          <a:p>
            <a:pPr>
              <a:buClr>
                <a:schemeClr val="accent1">
                  <a:lumMod val="75000"/>
                </a:schemeClr>
              </a:buClr>
            </a:pPr>
            <a:r>
              <a:rPr lang="de-CH" dirty="0"/>
              <a:t>Erhöhung Patientenzahl/</a:t>
            </a:r>
            <a:r>
              <a:rPr lang="de-CH" dirty="0" err="1"/>
              <a:t>Kohoperationsspitäler</a:t>
            </a:r>
            <a:endParaRPr lang="de-CH" dirty="0"/>
          </a:p>
          <a:p>
            <a:pPr>
              <a:buClr>
                <a:schemeClr val="accent1">
                  <a:lumMod val="75000"/>
                </a:schemeClr>
              </a:buClr>
            </a:pPr>
            <a:r>
              <a:rPr lang="de-CH" dirty="0"/>
              <a:t>Teilnahme an Studien, die molekular-pathologisch basierte Therapien untersuchen</a:t>
            </a:r>
          </a:p>
          <a:p>
            <a:pPr>
              <a:buClr>
                <a:schemeClr val="accent1">
                  <a:lumMod val="75000"/>
                </a:schemeClr>
              </a:buClr>
            </a:pPr>
            <a:r>
              <a:rPr lang="de-CH" dirty="0"/>
              <a:t>Integration der </a:t>
            </a:r>
            <a:r>
              <a:rPr lang="de-CH" dirty="0" err="1"/>
              <a:t>Radiogenomic</a:t>
            </a:r>
            <a:endParaRPr lang="de-CH" dirty="0"/>
          </a:p>
        </p:txBody>
      </p:sp>
      <p:pic>
        <p:nvPicPr>
          <p:cNvPr id="38914" name="Picture 2" descr="Kindheitspädagogik: Zukunftsperspektiven| kindergarten heute"/>
          <p:cNvPicPr>
            <a:picLocks noChangeAspect="1" noChangeArrowheads="1"/>
          </p:cNvPicPr>
          <p:nvPr/>
        </p:nvPicPr>
        <p:blipFill rotWithShape="1">
          <a:blip r:embed="rId2">
            <a:extLst>
              <a:ext uri="{28A0092B-C50C-407E-A947-70E740481C1C}">
                <a14:useLocalDpi xmlns:a14="http://schemas.microsoft.com/office/drawing/2010/main" val="0"/>
              </a:ext>
            </a:extLst>
          </a:blip>
          <a:srcRect l="17548" r="20321"/>
          <a:stretch/>
        </p:blipFill>
        <p:spPr bwMode="auto">
          <a:xfrm>
            <a:off x="-5315" y="2273558"/>
            <a:ext cx="3439633" cy="3808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812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Fragezeichen mit einfarbiger Füllung">
            <a:extLst>
              <a:ext uri="{FF2B5EF4-FFF2-40B4-BE49-F238E27FC236}">
                <a16:creationId xmlns:a16="http://schemas.microsoft.com/office/drawing/2014/main" id="{15556834-603B-4735-9D59-AEC54183BF52}"/>
              </a:ext>
            </a:extLst>
          </p:cNvPr>
          <p:cNvPicPr>
            <a:picLocks noChangeAspect="1"/>
          </p:cNvPicPr>
          <p:nvPr/>
        </p:nvPicPr>
        <p:blipFill>
          <a:blip r:embed="rId2">
            <a:extLst>
              <a:ext uri="{BEBA8EAE-BF5A-486C-A8C5-ECC9F3942E4B}">
                <a14:imgProps xmlns:a14="http://schemas.microsoft.com/office/drawing/2010/main">
                  <a14:imgLayer r:embed="rId3">
                    <a14:imgEffect>
                      <a14:artisticCement/>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493998">
            <a:off x="2761594" y="2740255"/>
            <a:ext cx="2593427" cy="2593427"/>
          </a:xfrm>
          <a:prstGeom prst="rect">
            <a:avLst/>
          </a:prstGeom>
          <a:ln>
            <a:solidFill>
              <a:schemeClr val="bg1"/>
            </a:solidFill>
          </a:ln>
        </p:spPr>
      </p:pic>
      <p:pic>
        <p:nvPicPr>
          <p:cNvPr id="6" name="Grafik 5" descr="Rede Silhouette">
            <a:extLst>
              <a:ext uri="{FF2B5EF4-FFF2-40B4-BE49-F238E27FC236}">
                <a16:creationId xmlns:a16="http://schemas.microsoft.com/office/drawing/2014/main" id="{074BD80D-639D-46E9-8BB8-1C4413F53A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11570" flipH="1">
            <a:off x="6880014" y="2962285"/>
            <a:ext cx="2496207" cy="2496207"/>
          </a:xfrm>
          <a:prstGeom prst="rect">
            <a:avLst/>
          </a:prstGeom>
        </p:spPr>
      </p:pic>
      <p:sp>
        <p:nvSpPr>
          <p:cNvPr id="8" name="Textfeld 7">
            <a:extLst>
              <a:ext uri="{FF2B5EF4-FFF2-40B4-BE49-F238E27FC236}">
                <a16:creationId xmlns:a16="http://schemas.microsoft.com/office/drawing/2014/main" id="{FC1331A6-676F-4725-8401-F64F22795862}"/>
              </a:ext>
            </a:extLst>
          </p:cNvPr>
          <p:cNvSpPr txBox="1"/>
          <p:nvPr/>
        </p:nvSpPr>
        <p:spPr>
          <a:xfrm>
            <a:off x="3342290" y="898633"/>
            <a:ext cx="5289331" cy="1103587"/>
          </a:xfrm>
          <a:prstGeom prst="rect">
            <a:avLst/>
          </a:prstGeom>
          <a:noFill/>
        </p:spPr>
        <p:txBody>
          <a:bodyPr wrap="square" lIns="0" tIns="0" rIns="0" bIns="0" rtlCol="0">
            <a:noAutofit/>
          </a:bodyPr>
          <a:lstStyle/>
          <a:p>
            <a:pPr algn="ctr"/>
            <a:r>
              <a:rPr lang="de-CH" sz="3600" b="1" dirty="0">
                <a:solidFill>
                  <a:schemeClr val="accent1">
                    <a:lumMod val="75000"/>
                  </a:schemeClr>
                </a:solidFill>
                <a:latin typeface="+mj-lt"/>
                <a:ea typeface="+mj-ea"/>
                <a:cs typeface="Calibri" panose="020F0502020204030204" pitchFamily="34" charset="0"/>
              </a:rPr>
              <a:t>Danke für die Aufmerksamkeit!</a:t>
            </a:r>
          </a:p>
        </p:txBody>
      </p:sp>
    </p:spTree>
    <p:extLst>
      <p:ext uri="{BB962C8B-B14F-4D97-AF65-F5344CB8AC3E}">
        <p14:creationId xmlns:p14="http://schemas.microsoft.com/office/powerpoint/2010/main" val="168022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4" fill="hold"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ncer mutations">
            <a:extLst>
              <a:ext uri="{FF2B5EF4-FFF2-40B4-BE49-F238E27FC236}">
                <a16:creationId xmlns:a16="http://schemas.microsoft.com/office/drawing/2014/main" id="{21936089-EEAE-4778-B991-D920A8611B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5" r="1308" b="14107"/>
          <a:stretch/>
        </p:blipFill>
        <p:spPr bwMode="auto">
          <a:xfrm>
            <a:off x="-290285" y="-290287"/>
            <a:ext cx="12716526" cy="7329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138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D474F886-4BC5-43EA-BB33-9BEED83DDE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77" b="64444"/>
          <a:stretch/>
        </p:blipFill>
        <p:spPr bwMode="auto">
          <a:xfrm>
            <a:off x="999214" y="99656"/>
            <a:ext cx="8570228" cy="2514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54618B8-C285-4622-AA53-1C63F5D0A5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235" r="949" b="5906"/>
          <a:stretch/>
        </p:blipFill>
        <p:spPr bwMode="auto">
          <a:xfrm>
            <a:off x="1671551" y="3267370"/>
            <a:ext cx="7897891" cy="349097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8F11E955-F666-48B3-A987-956050FAEDF0}"/>
              </a:ext>
            </a:extLst>
          </p:cNvPr>
          <p:cNvSpPr txBox="1"/>
          <p:nvPr/>
        </p:nvSpPr>
        <p:spPr>
          <a:xfrm>
            <a:off x="10260000" y="6281957"/>
            <a:ext cx="6094602" cy="246221"/>
          </a:xfrm>
          <a:prstGeom prst="rect">
            <a:avLst/>
          </a:prstGeom>
          <a:noFill/>
        </p:spPr>
        <p:txBody>
          <a:bodyPr wrap="square">
            <a:spAutoFit/>
          </a:bodyPr>
          <a:lstStyle/>
          <a:p>
            <a:r>
              <a:rPr lang="en-US" sz="1000" b="0" i="0" dirty="0">
                <a:solidFill>
                  <a:srgbClr val="212121"/>
                </a:solidFill>
                <a:effectLst/>
                <a:latin typeface="BlinkMacSystemFont"/>
              </a:rPr>
              <a:t>Genome.gov</a:t>
            </a:r>
            <a:endParaRPr lang="de-CH" sz="1000" dirty="0"/>
          </a:p>
        </p:txBody>
      </p:sp>
      <p:sp>
        <p:nvSpPr>
          <p:cNvPr id="2" name="Rechteck: abgerundete Ecken 1">
            <a:extLst>
              <a:ext uri="{FF2B5EF4-FFF2-40B4-BE49-F238E27FC236}">
                <a16:creationId xmlns:a16="http://schemas.microsoft.com/office/drawing/2014/main" id="{41DA662E-B773-4C31-93C1-E73C13907C86}"/>
              </a:ext>
            </a:extLst>
          </p:cNvPr>
          <p:cNvSpPr/>
          <p:nvPr/>
        </p:nvSpPr>
        <p:spPr>
          <a:xfrm>
            <a:off x="4120709" y="2702295"/>
            <a:ext cx="2999574" cy="754140"/>
          </a:xfrm>
          <a:prstGeom prst="roundRect">
            <a:avLst/>
          </a:pr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b="1" spc="-10" dirty="0">
                <a:solidFill>
                  <a:schemeClr val="bg1"/>
                </a:solidFill>
                <a:latin typeface="+mj-lt"/>
              </a:rPr>
              <a:t>DNA</a:t>
            </a:r>
            <a:r>
              <a:rPr lang="de-CH" sz="2800" b="1" spc="-10" dirty="0">
                <a:solidFill>
                  <a:schemeClr val="accent2">
                    <a:lumMod val="60000"/>
                    <a:lumOff val="40000"/>
                  </a:schemeClr>
                </a:solidFill>
                <a:latin typeface="+mj-lt"/>
              </a:rPr>
              <a:t> </a:t>
            </a:r>
            <a:r>
              <a:rPr lang="de-CH" sz="2800" b="1" spc="-10" dirty="0">
                <a:solidFill>
                  <a:schemeClr val="bg1"/>
                </a:solidFill>
                <a:latin typeface="+mj-lt"/>
              </a:rPr>
              <a:t>Mutationen</a:t>
            </a:r>
            <a:endParaRPr lang="de-CH" sz="2800" b="1" dirty="0">
              <a:solidFill>
                <a:schemeClr val="bg1"/>
              </a:solidFill>
              <a:latin typeface="+mj-lt"/>
            </a:endParaRPr>
          </a:p>
        </p:txBody>
      </p:sp>
    </p:spTree>
    <p:extLst>
      <p:ext uri="{BB962C8B-B14F-4D97-AF65-F5344CB8AC3E}">
        <p14:creationId xmlns:p14="http://schemas.microsoft.com/office/powerpoint/2010/main" val="546631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nci-media.cancer.gov/pdq/media/images/76178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3"/>
          <a:stretch/>
        </p:blipFill>
        <p:spPr bwMode="auto">
          <a:xfrm>
            <a:off x="6268019" y="187173"/>
            <a:ext cx="5190953" cy="317718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object 5"/>
          <p:cNvGrpSpPr/>
          <p:nvPr/>
        </p:nvGrpSpPr>
        <p:grpSpPr>
          <a:xfrm>
            <a:off x="710310" y="1704057"/>
            <a:ext cx="4805153" cy="1024023"/>
            <a:chOff x="2071116" y="1844039"/>
            <a:chExt cx="4296410" cy="937260"/>
          </a:xfrm>
        </p:grpSpPr>
        <p:pic>
          <p:nvPicPr>
            <p:cNvPr id="8" name="object 6"/>
            <p:cNvPicPr/>
            <p:nvPr/>
          </p:nvPicPr>
          <p:blipFill>
            <a:blip r:embed="rId3" cstate="print"/>
            <a:stretch>
              <a:fillRect/>
            </a:stretch>
          </p:blipFill>
          <p:spPr>
            <a:xfrm>
              <a:off x="2393437" y="1957782"/>
              <a:ext cx="3738136" cy="732189"/>
            </a:xfrm>
            <a:prstGeom prst="rect">
              <a:avLst/>
            </a:prstGeom>
          </p:spPr>
        </p:pic>
        <p:sp>
          <p:nvSpPr>
            <p:cNvPr id="9" name="object 7"/>
            <p:cNvSpPr/>
            <p:nvPr/>
          </p:nvSpPr>
          <p:spPr>
            <a:xfrm>
              <a:off x="2075688" y="1848611"/>
              <a:ext cx="4287520" cy="928369"/>
            </a:xfrm>
            <a:custGeom>
              <a:avLst/>
              <a:gdLst/>
              <a:ahLst/>
              <a:cxnLst/>
              <a:rect l="l" t="t" r="r" b="b"/>
              <a:pathLst>
                <a:path w="4287520" h="928369">
                  <a:moveTo>
                    <a:pt x="0" y="928115"/>
                  </a:moveTo>
                  <a:lnTo>
                    <a:pt x="4287012" y="928115"/>
                  </a:lnTo>
                  <a:lnTo>
                    <a:pt x="4287012" y="0"/>
                  </a:lnTo>
                  <a:lnTo>
                    <a:pt x="0" y="0"/>
                  </a:lnTo>
                  <a:lnTo>
                    <a:pt x="0" y="928115"/>
                  </a:lnTo>
                  <a:close/>
                </a:path>
              </a:pathLst>
            </a:custGeom>
            <a:ln w="9144">
              <a:solidFill>
                <a:srgbClr val="000000"/>
              </a:solidFill>
            </a:ln>
          </p:spPr>
          <p:txBody>
            <a:bodyPr wrap="square" lIns="0" tIns="0" rIns="0" bIns="0" rtlCol="0"/>
            <a:lstStyle/>
            <a:p>
              <a:endParaRPr/>
            </a:p>
          </p:txBody>
        </p:sp>
      </p:grpSp>
      <p:pic>
        <p:nvPicPr>
          <p:cNvPr id="10" name="Picture 2" descr="DNA and RNA codon tables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62" y="2728080"/>
            <a:ext cx="5156792" cy="3803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roteine: Aufbau und Struktur"/>
          <p:cNvPicPr>
            <a:picLocks noChangeAspect="1" noChangeArrowheads="1"/>
          </p:cNvPicPr>
          <p:nvPr/>
        </p:nvPicPr>
        <p:blipFill rotWithShape="1">
          <a:blip r:embed="rId5">
            <a:extLst>
              <a:ext uri="{28A0092B-C50C-407E-A947-70E740481C1C}">
                <a14:useLocalDpi xmlns:a14="http://schemas.microsoft.com/office/drawing/2010/main" val="0"/>
              </a:ext>
            </a:extLst>
          </a:blip>
          <a:srcRect t="4592"/>
          <a:stretch/>
        </p:blipFill>
        <p:spPr bwMode="auto">
          <a:xfrm>
            <a:off x="6448649" y="3580457"/>
            <a:ext cx="4829694" cy="312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307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CD3E5B63-0F27-4855-8B65-EFCF5C617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332" y="85457"/>
            <a:ext cx="6464766" cy="3862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B307281C-6933-43DD-9CEE-3871B4EAF3EC}"/>
              </a:ext>
            </a:extLst>
          </p:cNvPr>
          <p:cNvSpPr txBox="1"/>
          <p:nvPr/>
        </p:nvSpPr>
        <p:spPr>
          <a:xfrm>
            <a:off x="10020713" y="6281957"/>
            <a:ext cx="6094602" cy="400110"/>
          </a:xfrm>
          <a:prstGeom prst="rect">
            <a:avLst/>
          </a:prstGeom>
          <a:noFill/>
        </p:spPr>
        <p:txBody>
          <a:bodyPr wrap="square">
            <a:spAutoFit/>
          </a:bodyPr>
          <a:lstStyle/>
          <a:p>
            <a:r>
              <a:rPr lang="en-US" sz="1000" b="0" i="0" dirty="0" err="1">
                <a:solidFill>
                  <a:srgbClr val="212121"/>
                </a:solidFill>
                <a:effectLst/>
                <a:latin typeface="BlinkMacSystemFont"/>
              </a:rPr>
              <a:t>Janne</a:t>
            </a:r>
            <a:r>
              <a:rPr lang="en-US" sz="1000" b="0" i="0" dirty="0">
                <a:solidFill>
                  <a:srgbClr val="212121"/>
                </a:solidFill>
                <a:effectLst/>
                <a:latin typeface="BlinkMacSystemFont"/>
              </a:rPr>
              <a:t> P.A. et al., NEJM 2000</a:t>
            </a:r>
          </a:p>
          <a:p>
            <a:r>
              <a:rPr lang="en-US" sz="1000" b="0" i="0" dirty="0">
                <a:solidFill>
                  <a:srgbClr val="212121"/>
                </a:solidFill>
                <a:effectLst/>
                <a:latin typeface="BlinkMacSystemFont"/>
              </a:rPr>
              <a:t>Nguyen D.X. et al., Nat Rev Genet. 2007</a:t>
            </a:r>
            <a:endParaRPr lang="de-CH" sz="1000" dirty="0"/>
          </a:p>
        </p:txBody>
      </p:sp>
      <p:pic>
        <p:nvPicPr>
          <p:cNvPr id="3" name="Grafik 2">
            <a:extLst>
              <a:ext uri="{FF2B5EF4-FFF2-40B4-BE49-F238E27FC236}">
                <a16:creationId xmlns:a16="http://schemas.microsoft.com/office/drawing/2014/main" id="{6C87BD7D-9DF7-4275-BA60-8BC562025A6C}"/>
              </a:ext>
            </a:extLst>
          </p:cNvPr>
          <p:cNvPicPr>
            <a:picLocks noChangeAspect="1"/>
          </p:cNvPicPr>
          <p:nvPr/>
        </p:nvPicPr>
        <p:blipFill>
          <a:blip r:embed="rId3"/>
          <a:stretch>
            <a:fillRect/>
          </a:stretch>
        </p:blipFill>
        <p:spPr>
          <a:xfrm>
            <a:off x="1281726" y="3948332"/>
            <a:ext cx="8191056" cy="2669078"/>
          </a:xfrm>
          <a:prstGeom prst="rect">
            <a:avLst/>
          </a:prstGeom>
        </p:spPr>
      </p:pic>
    </p:spTree>
    <p:extLst>
      <p:ext uri="{BB962C8B-B14F-4D97-AF65-F5344CB8AC3E}">
        <p14:creationId xmlns:p14="http://schemas.microsoft.com/office/powerpoint/2010/main" val="1858829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AFB4697-A3C2-4D33-AD30-9C40A9991F11}"/>
              </a:ext>
            </a:extLst>
          </p:cNvPr>
          <p:cNvPicPr>
            <a:picLocks noChangeAspect="1"/>
          </p:cNvPicPr>
          <p:nvPr/>
        </p:nvPicPr>
        <p:blipFill rotWithShape="1">
          <a:blip r:embed="rId2"/>
          <a:srcRect t="83414" r="-1356"/>
          <a:stretch/>
        </p:blipFill>
        <p:spPr>
          <a:xfrm>
            <a:off x="2247133" y="5846511"/>
            <a:ext cx="7371766" cy="756396"/>
          </a:xfrm>
          <a:prstGeom prst="rect">
            <a:avLst/>
          </a:prstGeom>
        </p:spPr>
      </p:pic>
      <p:pic>
        <p:nvPicPr>
          <p:cNvPr id="4" name="Grafik 3">
            <a:extLst>
              <a:ext uri="{FF2B5EF4-FFF2-40B4-BE49-F238E27FC236}">
                <a16:creationId xmlns:a16="http://schemas.microsoft.com/office/drawing/2014/main" id="{2F2331E0-DA3D-4B29-BDD0-FFFEB8EA6FC1}"/>
              </a:ext>
            </a:extLst>
          </p:cNvPr>
          <p:cNvPicPr>
            <a:picLocks noChangeAspect="1"/>
          </p:cNvPicPr>
          <p:nvPr/>
        </p:nvPicPr>
        <p:blipFill rotWithShape="1">
          <a:blip r:embed="rId2"/>
          <a:srcRect b="78083"/>
          <a:stretch/>
        </p:blipFill>
        <p:spPr>
          <a:xfrm>
            <a:off x="2225171" y="4753609"/>
            <a:ext cx="7349805" cy="1010081"/>
          </a:xfrm>
          <a:prstGeom prst="rect">
            <a:avLst/>
          </a:prstGeom>
        </p:spPr>
      </p:pic>
      <p:pic>
        <p:nvPicPr>
          <p:cNvPr id="5" name="Grafik 4">
            <a:extLst>
              <a:ext uri="{FF2B5EF4-FFF2-40B4-BE49-F238E27FC236}">
                <a16:creationId xmlns:a16="http://schemas.microsoft.com/office/drawing/2014/main" id="{EE881208-65C0-417A-95AF-0EFB418AC7BB}"/>
              </a:ext>
            </a:extLst>
          </p:cNvPr>
          <p:cNvPicPr>
            <a:picLocks noChangeAspect="1"/>
          </p:cNvPicPr>
          <p:nvPr/>
        </p:nvPicPr>
        <p:blipFill rotWithShape="1">
          <a:blip r:embed="rId2"/>
          <a:srcRect t="20920" b="58217"/>
          <a:stretch/>
        </p:blipFill>
        <p:spPr>
          <a:xfrm>
            <a:off x="2214190" y="3706442"/>
            <a:ext cx="7371766" cy="964346"/>
          </a:xfrm>
          <a:prstGeom prst="rect">
            <a:avLst/>
          </a:prstGeom>
        </p:spPr>
      </p:pic>
      <p:pic>
        <p:nvPicPr>
          <p:cNvPr id="6" name="Grafik 5">
            <a:extLst>
              <a:ext uri="{FF2B5EF4-FFF2-40B4-BE49-F238E27FC236}">
                <a16:creationId xmlns:a16="http://schemas.microsoft.com/office/drawing/2014/main" id="{25D28A60-C29E-46BF-985B-5BB7791BFAA2}"/>
              </a:ext>
            </a:extLst>
          </p:cNvPr>
          <p:cNvPicPr>
            <a:picLocks noChangeAspect="1"/>
          </p:cNvPicPr>
          <p:nvPr/>
        </p:nvPicPr>
        <p:blipFill rotWithShape="1">
          <a:blip r:embed="rId2"/>
          <a:srcRect t="41899" r="298" b="37239"/>
          <a:stretch/>
        </p:blipFill>
        <p:spPr>
          <a:xfrm>
            <a:off x="2221907" y="2694756"/>
            <a:ext cx="7349806" cy="964345"/>
          </a:xfrm>
          <a:prstGeom prst="rect">
            <a:avLst/>
          </a:prstGeom>
        </p:spPr>
      </p:pic>
      <p:pic>
        <p:nvPicPr>
          <p:cNvPr id="7" name="Grafik 6">
            <a:extLst>
              <a:ext uri="{FF2B5EF4-FFF2-40B4-BE49-F238E27FC236}">
                <a16:creationId xmlns:a16="http://schemas.microsoft.com/office/drawing/2014/main" id="{0DAA842F-77CA-4D06-A2F1-B00EA7188EF0}"/>
              </a:ext>
            </a:extLst>
          </p:cNvPr>
          <p:cNvPicPr>
            <a:picLocks noChangeAspect="1"/>
          </p:cNvPicPr>
          <p:nvPr/>
        </p:nvPicPr>
        <p:blipFill rotWithShape="1">
          <a:blip r:embed="rId2"/>
          <a:srcRect t="62737" b="16400"/>
          <a:stretch/>
        </p:blipFill>
        <p:spPr>
          <a:xfrm>
            <a:off x="2214190" y="1676371"/>
            <a:ext cx="7349806" cy="961473"/>
          </a:xfrm>
          <a:prstGeom prst="rect">
            <a:avLst/>
          </a:prstGeom>
        </p:spPr>
      </p:pic>
      <p:sp>
        <p:nvSpPr>
          <p:cNvPr id="10" name="Textfeld 9">
            <a:extLst>
              <a:ext uri="{FF2B5EF4-FFF2-40B4-BE49-F238E27FC236}">
                <a16:creationId xmlns:a16="http://schemas.microsoft.com/office/drawing/2014/main" id="{83635B10-2FCD-4CCA-A2D2-27BD1DB549D7}"/>
              </a:ext>
            </a:extLst>
          </p:cNvPr>
          <p:cNvSpPr txBox="1"/>
          <p:nvPr/>
        </p:nvSpPr>
        <p:spPr>
          <a:xfrm>
            <a:off x="9764700" y="6224709"/>
            <a:ext cx="6094602" cy="246221"/>
          </a:xfrm>
          <a:prstGeom prst="rect">
            <a:avLst/>
          </a:prstGeom>
          <a:noFill/>
        </p:spPr>
        <p:txBody>
          <a:bodyPr wrap="square">
            <a:spAutoFit/>
          </a:bodyPr>
          <a:lstStyle/>
          <a:p>
            <a:r>
              <a:rPr lang="en-US" sz="1000" dirty="0"/>
              <a:t>Adapted from Reck M. et al , Lancet 2013</a:t>
            </a:r>
            <a:endParaRPr lang="de-CH" sz="1000" dirty="0"/>
          </a:p>
        </p:txBody>
      </p:sp>
      <p:pic>
        <p:nvPicPr>
          <p:cNvPr id="8" name="Grafik 7">
            <a:extLst>
              <a:ext uri="{FF2B5EF4-FFF2-40B4-BE49-F238E27FC236}">
                <a16:creationId xmlns:a16="http://schemas.microsoft.com/office/drawing/2014/main" id="{F647281A-1F0C-46B1-A25A-F93F3082B36C}"/>
              </a:ext>
            </a:extLst>
          </p:cNvPr>
          <p:cNvPicPr>
            <a:picLocks noChangeAspect="1"/>
          </p:cNvPicPr>
          <p:nvPr/>
        </p:nvPicPr>
        <p:blipFill>
          <a:blip r:embed="rId3"/>
          <a:stretch>
            <a:fillRect/>
          </a:stretch>
        </p:blipFill>
        <p:spPr>
          <a:xfrm>
            <a:off x="2293388" y="255093"/>
            <a:ext cx="7143750" cy="1200150"/>
          </a:xfrm>
          <a:prstGeom prst="rect">
            <a:avLst/>
          </a:prstGeom>
        </p:spPr>
      </p:pic>
    </p:spTree>
    <p:extLst>
      <p:ext uri="{BB962C8B-B14F-4D97-AF65-F5344CB8AC3E}">
        <p14:creationId xmlns:p14="http://schemas.microsoft.com/office/powerpoint/2010/main" val="146502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UKS_Standard_16-9">
  <a:themeElements>
    <a:clrScheme name="LUKS">
      <a:dk1>
        <a:srgbClr val="000000"/>
      </a:dk1>
      <a:lt1>
        <a:srgbClr val="FFFFFF"/>
      </a:lt1>
      <a:dk2>
        <a:srgbClr val="666666"/>
      </a:dk2>
      <a:lt2>
        <a:srgbClr val="FFFFFF"/>
      </a:lt2>
      <a:accent1>
        <a:srgbClr val="2A71B8"/>
      </a:accent1>
      <a:accent2>
        <a:srgbClr val="FFCB00"/>
      </a:accent2>
      <a:accent3>
        <a:srgbClr val="AEB0B3"/>
      </a:accent3>
      <a:accent4>
        <a:srgbClr val="1C528B"/>
      </a:accent4>
      <a:accent5>
        <a:srgbClr val="2B9361"/>
      </a:accent5>
      <a:accent6>
        <a:srgbClr val="B9956C"/>
      </a:accent6>
      <a:hlink>
        <a:srgbClr val="000000"/>
      </a:hlink>
      <a:folHlink>
        <a:srgbClr val="000000"/>
      </a:folHlink>
    </a:clrScheme>
    <a:fontScheme name="LUKS 2021">
      <a:majorFont>
        <a:latin typeface="Arial Nova"/>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raClrScheme>
      <a:clrScheme name="LUKS">
        <a:dk1>
          <a:srgbClr val="000000"/>
        </a:dk1>
        <a:lt1>
          <a:srgbClr val="FFFFFF"/>
        </a:lt1>
        <a:dk2>
          <a:srgbClr val="666666"/>
        </a:dk2>
        <a:lt2>
          <a:srgbClr val="FFFFFF"/>
        </a:lt2>
        <a:accent1>
          <a:srgbClr val="2A71B8"/>
        </a:accent1>
        <a:accent2>
          <a:srgbClr val="FFCB00"/>
        </a:accent2>
        <a:accent3>
          <a:srgbClr val="AEB0B3"/>
        </a:accent3>
        <a:accent4>
          <a:srgbClr val="1C528B"/>
        </a:accent4>
        <a:accent5>
          <a:srgbClr val="2B9361"/>
        </a:accent5>
        <a:accent6>
          <a:srgbClr val="B9956C"/>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Akzent1">
      <a:srgbClr val="2A71B8"/>
    </a:custClr>
    <a:custClr name="Akzent2">
      <a:srgbClr val="83B9DC"/>
    </a:custClr>
    <a:custClr name="Akzent3">
      <a:srgbClr val="B4D7EB"/>
    </a:custClr>
    <a:custClr name="Akzent4">
      <a:srgbClr val="FFCB00"/>
    </a:custClr>
    <a:custClr name="Akzent5">
      <a:srgbClr val="FFEA7F"/>
    </a:custClr>
    <a:custClr name="Akzent6">
      <a:srgbClr val="FFF4BF"/>
    </a:custClr>
    <a:custClr name="Grau">
      <a:srgbClr val="666666"/>
    </a:custClr>
    <a:custClr name="Grau">
      <a:srgbClr val="818386"/>
    </a:custClr>
    <a:custClr name="Grau">
      <a:srgbClr val="D0D0CF"/>
    </a:custClr>
    <a:custClr name="Grau">
      <a:srgbClr val="ECECEC"/>
    </a:custClr>
  </a:custClrLst>
  <a:extLst>
    <a:ext uri="{05A4C25C-085E-4340-85A3-A5531E510DB2}">
      <thm15:themeFamily xmlns:thm15="http://schemas.microsoft.com/office/thememl/2012/main" name="Präsentation1" id="{D213BB5B-E490-468E-8209-8F8D48547C23}" vid="{E9E370B8-F225-4F0B-B6B5-CB2E3AE380B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2193</Words>
  <Application>Microsoft Office PowerPoint</Application>
  <PresentationFormat>Breitbild</PresentationFormat>
  <Paragraphs>388</Paragraphs>
  <Slides>52</Slides>
  <Notes>24</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52</vt:i4>
      </vt:variant>
    </vt:vector>
  </HeadingPairs>
  <TitlesOfParts>
    <vt:vector size="60" baseType="lpstr">
      <vt:lpstr>Abadi</vt:lpstr>
      <vt:lpstr>Arial</vt:lpstr>
      <vt:lpstr>Arial Nova</vt:lpstr>
      <vt:lpstr>Arial Nova Light</vt:lpstr>
      <vt:lpstr>BlinkMacSystemFont</vt:lpstr>
      <vt:lpstr>Calibri</vt:lpstr>
      <vt:lpstr>Wingdings</vt:lpstr>
      <vt:lpstr>LUKS_Standard_16-9</vt:lpstr>
      <vt:lpstr>Molekulares Tumorboard  am LUKS  </vt:lpstr>
      <vt:lpstr>PowerPoint-Präsentation</vt:lpstr>
      <vt:lpstr>Biomarker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Genetische Tumorsequenzierung</vt:lpstr>
      <vt:lpstr>NGS Cancer Hot Spot Panel vs. Comprehensive Assay</vt:lpstr>
      <vt:lpstr>Bioinformatische Datennalyse</vt:lpstr>
      <vt:lpstr>Bioinformatische Datenanalyse</vt:lpstr>
      <vt:lpstr>Bioinformatische Datenanalyse</vt:lpstr>
      <vt:lpstr>Bioinformatische Datenanalyse</vt:lpstr>
      <vt:lpstr>Bioinformatische Datenanalyse</vt:lpstr>
      <vt:lpstr>Ergebnisse    Planung Individuelle Therapie</vt:lpstr>
      <vt:lpstr>Ergebnisse    Planung Individuelle Therapie</vt:lpstr>
      <vt:lpstr>Ergebnisse    Target Therapie in NSCLC</vt:lpstr>
      <vt:lpstr>Das molekulare Tumorboard</vt:lpstr>
      <vt:lpstr>Das molekulare Tumorboard</vt:lpstr>
      <vt:lpstr>Molekulare Klassifikation der pathogenen Varianten </vt:lpstr>
      <vt:lpstr>Molekulare Klassifikation der pathogenen Varianten </vt:lpstr>
      <vt:lpstr>Molekulare Klassifikation der pathogenen Varianten </vt:lpstr>
      <vt:lpstr>Klassifikation der PV aufgrund der klinischen Aktivität</vt:lpstr>
      <vt:lpstr>PowerPoint-Präsentation</vt:lpstr>
      <vt:lpstr>PowerPoint-Präsentation</vt:lpstr>
      <vt:lpstr>Molekulares Tumorboard im klinischen Alltag</vt:lpstr>
      <vt:lpstr>Molekulares Tumorboard im klinischen Alltag</vt:lpstr>
      <vt:lpstr>Molekulares Tumorboard im klinischen Alltag</vt:lpstr>
      <vt:lpstr>Molekulares Tumorboard im klinischen Alltag</vt:lpstr>
      <vt:lpstr>Molekulares Tumorboard im klinischen Alltag</vt:lpstr>
      <vt:lpstr>Das molekulare Tumorboard</vt:lpstr>
      <vt:lpstr>Somatische Mutation vs Keimbahnmutation</vt:lpstr>
      <vt:lpstr>Häufigkeit von Keimbahnmutationen im Rahmen einer somatischer Analyse</vt:lpstr>
      <vt:lpstr>Das molekulare Tumorboard</vt:lpstr>
      <vt:lpstr>Molekulares Tumorboard im klinischen Alltag</vt:lpstr>
      <vt:lpstr>PowerPoint-Präsentation</vt:lpstr>
      <vt:lpstr>Das molekulare Tumorboard am LUKS</vt:lpstr>
      <vt:lpstr>Evidenz-basierte Therapie-Empfehlungen</vt:lpstr>
      <vt:lpstr>Evidenz-basierte Therapie-Empfehlungen</vt:lpstr>
      <vt:lpstr>Evidenz-basierte Therapie-Empfehlungen</vt:lpstr>
      <vt:lpstr>Evidenz-basierte Therapie-Empfehlungen</vt:lpstr>
      <vt:lpstr>Evidenz-basierte Therapie-Empfehlungen</vt:lpstr>
      <vt:lpstr>Evidenz-basierte Therapie Empfehlungen</vt:lpstr>
      <vt:lpstr>Krankenkasse</vt:lpstr>
      <vt:lpstr>Krankenkasse</vt:lpstr>
      <vt:lpstr>PowerPoint-Präsentation</vt:lpstr>
      <vt:lpstr>Zukunftperspektiven</vt:lpstr>
      <vt:lpstr>PowerPoint-Präsentation</vt:lpstr>
      <vt:lpstr>PowerPoint-Präsentation</vt:lpstr>
    </vt:vector>
  </TitlesOfParts>
  <Company>Luzerner Kantonsspital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Bitte lesen: Informationen zum neuen Folienlayout</dc:title>
  <dc:creator>Allemann Anna</dc:creator>
  <cp:lastModifiedBy>Allemann Anna</cp:lastModifiedBy>
  <cp:revision>249</cp:revision>
  <cp:lastPrinted>2017-09-27T06:29:15Z</cp:lastPrinted>
  <dcterms:created xsi:type="dcterms:W3CDTF">2022-01-07T16:32:26Z</dcterms:created>
  <dcterms:modified xsi:type="dcterms:W3CDTF">2022-09-01T13:35:13Z</dcterms:modified>
</cp:coreProperties>
</file>